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57" r:id="rId2"/>
    <p:sldId id="298" r:id="rId3"/>
    <p:sldId id="262" r:id="rId4"/>
    <p:sldId id="276" r:id="rId5"/>
    <p:sldId id="277" r:id="rId6"/>
    <p:sldId id="259" r:id="rId7"/>
    <p:sldId id="302" r:id="rId8"/>
    <p:sldId id="303" r:id="rId9"/>
    <p:sldId id="272" r:id="rId10"/>
    <p:sldId id="273" r:id="rId11"/>
    <p:sldId id="274" r:id="rId12"/>
    <p:sldId id="261" r:id="rId13"/>
    <p:sldId id="263" r:id="rId14"/>
    <p:sldId id="266" r:id="rId15"/>
    <p:sldId id="267" r:id="rId16"/>
    <p:sldId id="260" r:id="rId17"/>
    <p:sldId id="275" r:id="rId18"/>
    <p:sldId id="269" r:id="rId19"/>
    <p:sldId id="307" r:id="rId20"/>
    <p:sldId id="280" r:id="rId21"/>
    <p:sldId id="311" r:id="rId22"/>
    <p:sldId id="312" r:id="rId23"/>
    <p:sldId id="313" r:id="rId24"/>
    <p:sldId id="314" r:id="rId25"/>
    <p:sldId id="285" r:id="rId26"/>
    <p:sldId id="304" r:id="rId27"/>
    <p:sldId id="287" r:id="rId28"/>
    <p:sldId id="315" r:id="rId29"/>
    <p:sldId id="321" r:id="rId30"/>
    <p:sldId id="322" r:id="rId31"/>
    <p:sldId id="289" r:id="rId32"/>
    <p:sldId id="316" r:id="rId33"/>
    <p:sldId id="317" r:id="rId34"/>
    <p:sldId id="291" r:id="rId35"/>
    <p:sldId id="319" r:id="rId36"/>
    <p:sldId id="293" r:id="rId37"/>
    <p:sldId id="278" r:id="rId38"/>
    <p:sldId id="300" r:id="rId39"/>
    <p:sldId id="299" r:id="rId40"/>
    <p:sldId id="308" r:id="rId41"/>
    <p:sldId id="301" r:id="rId42"/>
    <p:sldId id="309" r:id="rId43"/>
    <p:sldId id="310" r:id="rId44"/>
    <p:sldId id="305"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0E29A90-31C6-4358-9CA1-E80FCC1DA6F9}">
          <p14:sldIdLst>
            <p14:sldId id="257"/>
            <p14:sldId id="298"/>
            <p14:sldId id="262"/>
            <p14:sldId id="276"/>
            <p14:sldId id="277"/>
            <p14:sldId id="259"/>
            <p14:sldId id="302"/>
            <p14:sldId id="303"/>
            <p14:sldId id="272"/>
            <p14:sldId id="273"/>
            <p14:sldId id="274"/>
            <p14:sldId id="261"/>
            <p14:sldId id="263"/>
            <p14:sldId id="266"/>
            <p14:sldId id="267"/>
            <p14:sldId id="260"/>
            <p14:sldId id="275"/>
            <p14:sldId id="269"/>
            <p14:sldId id="307"/>
            <p14:sldId id="280"/>
            <p14:sldId id="311"/>
            <p14:sldId id="312"/>
            <p14:sldId id="313"/>
            <p14:sldId id="314"/>
            <p14:sldId id="285"/>
            <p14:sldId id="304"/>
            <p14:sldId id="287"/>
            <p14:sldId id="315"/>
            <p14:sldId id="321"/>
            <p14:sldId id="322"/>
            <p14:sldId id="289"/>
            <p14:sldId id="316"/>
            <p14:sldId id="317"/>
            <p14:sldId id="291"/>
            <p14:sldId id="319"/>
            <p14:sldId id="293"/>
            <p14:sldId id="278"/>
            <p14:sldId id="300"/>
            <p14:sldId id="299"/>
            <p14:sldId id="308"/>
            <p14:sldId id="301"/>
            <p14:sldId id="309"/>
            <p14:sldId id="310"/>
            <p14:sldId id="305"/>
          </p14:sldIdLst>
        </p14:section>
      </p14:sectionLst>
    </p:ex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 Scott" initials="MS" lastIdx="25" clrIdx="0">
    <p:extLst>
      <p:ext uri="{19B8F6BF-5375-455C-9EA6-DF929625EA0E}">
        <p15:presenceInfo xmlns:p15="http://schemas.microsoft.com/office/powerpoint/2012/main" userId="Mark Scott" providerId="None"/>
      </p:ext>
    </p:extLst>
  </p:cmAuthor>
  <p:cmAuthor id="2" name="Laura Bowron" initials="LB" lastIdx="29" clrIdx="1">
    <p:extLst>
      <p:ext uri="{19B8F6BF-5375-455C-9EA6-DF929625EA0E}">
        <p15:presenceInfo xmlns:p15="http://schemas.microsoft.com/office/powerpoint/2012/main" userId="S-1-5-21-73586283-1563985344-1801674531-8919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26" autoAdjust="0"/>
    <p:restoredTop sz="95380" autoAdjust="0"/>
  </p:normalViewPr>
  <p:slideViewPr>
    <p:cSldViewPr snapToGrid="0">
      <p:cViewPr varScale="1">
        <p:scale>
          <a:sx n="117" d="100"/>
          <a:sy n="117" d="100"/>
        </p:scale>
        <p:origin x="2058" y="108"/>
      </p:cViewPr>
      <p:guideLst>
        <p:guide orient="horz" pos="2092"/>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9F0EC3-D060-4E27-ACB1-9B1EB930648B}" type="datetimeFigureOut">
              <a:rPr lang="en-AU" smtClean="0"/>
              <a:t>9/04/2024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084CF0-545E-42C3-8141-9D6C1F781BF4}" type="slidenum">
              <a:rPr lang="en-AU" smtClean="0"/>
              <a:t>‹#›</a:t>
            </a:fld>
            <a:endParaRPr lang="en-AU"/>
          </a:p>
        </p:txBody>
      </p:sp>
    </p:spTree>
    <p:extLst>
      <p:ext uri="{BB962C8B-B14F-4D97-AF65-F5344CB8AC3E}">
        <p14:creationId xmlns:p14="http://schemas.microsoft.com/office/powerpoint/2010/main" val="507284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8084CF0-545E-42C3-8141-9D6C1F781BF4}" type="slidenum">
              <a:rPr lang="en-AU" smtClean="0"/>
              <a:t>3</a:t>
            </a:fld>
            <a:endParaRPr lang="en-AU"/>
          </a:p>
        </p:txBody>
      </p:sp>
    </p:spTree>
    <p:extLst>
      <p:ext uri="{BB962C8B-B14F-4D97-AF65-F5344CB8AC3E}">
        <p14:creationId xmlns:p14="http://schemas.microsoft.com/office/powerpoint/2010/main" val="3942096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8084CF0-545E-42C3-8141-9D6C1F781BF4}" type="slidenum">
              <a:rPr lang="en-AU" smtClean="0"/>
              <a:t>6</a:t>
            </a:fld>
            <a:endParaRPr lang="en-AU"/>
          </a:p>
        </p:txBody>
      </p:sp>
    </p:spTree>
    <p:extLst>
      <p:ext uri="{BB962C8B-B14F-4D97-AF65-F5344CB8AC3E}">
        <p14:creationId xmlns:p14="http://schemas.microsoft.com/office/powerpoint/2010/main" val="3329005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8084CF0-545E-42C3-8141-9D6C1F781BF4}" type="slidenum">
              <a:rPr lang="en-AU" smtClean="0"/>
              <a:t>10</a:t>
            </a:fld>
            <a:endParaRPr lang="en-AU"/>
          </a:p>
        </p:txBody>
      </p:sp>
    </p:spTree>
    <p:extLst>
      <p:ext uri="{BB962C8B-B14F-4D97-AF65-F5344CB8AC3E}">
        <p14:creationId xmlns:p14="http://schemas.microsoft.com/office/powerpoint/2010/main" val="217810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8084CF0-545E-42C3-8141-9D6C1F781BF4}" type="slidenum">
              <a:rPr lang="en-AU" smtClean="0"/>
              <a:t>14</a:t>
            </a:fld>
            <a:endParaRPr lang="en-AU"/>
          </a:p>
        </p:txBody>
      </p:sp>
    </p:spTree>
    <p:extLst>
      <p:ext uri="{BB962C8B-B14F-4D97-AF65-F5344CB8AC3E}">
        <p14:creationId xmlns:p14="http://schemas.microsoft.com/office/powerpoint/2010/main" val="1510195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8084CF0-545E-42C3-8141-9D6C1F781BF4}" type="slidenum">
              <a:rPr lang="en-AU" smtClean="0"/>
              <a:t>16</a:t>
            </a:fld>
            <a:endParaRPr lang="en-AU"/>
          </a:p>
        </p:txBody>
      </p:sp>
    </p:spTree>
    <p:extLst>
      <p:ext uri="{BB962C8B-B14F-4D97-AF65-F5344CB8AC3E}">
        <p14:creationId xmlns:p14="http://schemas.microsoft.com/office/powerpoint/2010/main" val="405667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8084CF0-545E-42C3-8141-9D6C1F781BF4}" type="slidenum">
              <a:rPr lang="en-AU" smtClean="0"/>
              <a:t>32</a:t>
            </a:fld>
            <a:endParaRPr lang="en-AU"/>
          </a:p>
        </p:txBody>
      </p:sp>
    </p:spTree>
    <p:extLst>
      <p:ext uri="{BB962C8B-B14F-4D97-AF65-F5344CB8AC3E}">
        <p14:creationId xmlns:p14="http://schemas.microsoft.com/office/powerpoint/2010/main" val="3042632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8084CF0-545E-42C3-8141-9D6C1F781BF4}" type="slidenum">
              <a:rPr lang="en-AU" smtClean="0"/>
              <a:t>33</a:t>
            </a:fld>
            <a:endParaRPr lang="en-AU"/>
          </a:p>
        </p:txBody>
      </p:sp>
    </p:spTree>
    <p:extLst>
      <p:ext uri="{BB962C8B-B14F-4D97-AF65-F5344CB8AC3E}">
        <p14:creationId xmlns:p14="http://schemas.microsoft.com/office/powerpoint/2010/main" val="4253981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8084CF0-545E-42C3-8141-9D6C1F781BF4}" type="slidenum">
              <a:rPr lang="en-AU" smtClean="0"/>
              <a:t>35</a:t>
            </a:fld>
            <a:endParaRPr lang="en-AU"/>
          </a:p>
        </p:txBody>
      </p:sp>
    </p:spTree>
    <p:extLst>
      <p:ext uri="{BB962C8B-B14F-4D97-AF65-F5344CB8AC3E}">
        <p14:creationId xmlns:p14="http://schemas.microsoft.com/office/powerpoint/2010/main" val="297233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8084CF0-545E-42C3-8141-9D6C1F781BF4}" type="slidenum">
              <a:rPr lang="en-AU" smtClean="0"/>
              <a:t>44</a:t>
            </a:fld>
            <a:endParaRPr lang="en-AU"/>
          </a:p>
        </p:txBody>
      </p:sp>
    </p:spTree>
    <p:extLst>
      <p:ext uri="{BB962C8B-B14F-4D97-AF65-F5344CB8AC3E}">
        <p14:creationId xmlns:p14="http://schemas.microsoft.com/office/powerpoint/2010/main" val="32657588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Lst>
          </p:cNvPr>
          <p:cNvSpPr/>
          <p:nvPr userDrawn="1"/>
        </p:nvSpPr>
        <p:spPr>
          <a:xfrm>
            <a:off x="-1" y="3924000"/>
            <a:ext cx="12192001" cy="156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sp>
        <p:nvSpPr>
          <p:cNvPr id="2" name="Title 1"/>
          <p:cNvSpPr>
            <a:spLocks noGrp="1"/>
          </p:cNvSpPr>
          <p:nvPr>
            <p:ph type="ctrTitle"/>
          </p:nvPr>
        </p:nvSpPr>
        <p:spPr>
          <a:xfrm>
            <a:off x="360000" y="360000"/>
            <a:ext cx="10741897" cy="2387600"/>
          </a:xfrm>
          <a:ln>
            <a:noFill/>
          </a:ln>
        </p:spPr>
        <p:txBody>
          <a:bodyPr anchor="t">
            <a:normAutofit/>
          </a:bodyPr>
          <a:lstStyle>
            <a:lvl1pPr algn="l">
              <a:lnSpc>
                <a:spcPct val="90000"/>
              </a:lnSpc>
              <a:defRPr sz="4800">
                <a:solidFill>
                  <a:schemeClr val="bg1"/>
                </a:solidFill>
              </a:defRPr>
            </a:lvl1p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p:nvPr>
        </p:nvSpPr>
        <p:spPr>
          <a:xfrm>
            <a:off x="360000" y="4284000"/>
            <a:ext cx="2700000" cy="1089583"/>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Edit Master text styles</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1089858"/>
          </a:xfrm>
        </p:spPr>
        <p:txBody>
          <a:bodyPr>
            <a:noAutofit/>
          </a:bodyPr>
          <a:lstStyle>
            <a:lvl1pPr>
              <a:spcAft>
                <a:spcPts val="0"/>
              </a:spcAft>
              <a:defRPr sz="1600" b="0">
                <a:solidFill>
                  <a:schemeClr val="bg1"/>
                </a:solidFill>
                <a:latin typeface="Public Sans" pitchFamily="2" charset="0"/>
              </a:defRPr>
            </a:lvl1pPr>
            <a:lvl2pPr>
              <a:spcAft>
                <a:spcPts val="0"/>
              </a:spcAft>
              <a:defRPr sz="160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a:p>
            <a:pPr lvl="1"/>
            <a:r>
              <a:rPr lang="en-US" dirty="0"/>
              <a:t>Presenter title</a:t>
            </a:r>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p:nvPr>
        </p:nvSpPr>
        <p:spPr>
          <a:xfrm>
            <a:off x="9072000" y="4284000"/>
            <a:ext cx="2700000" cy="1089858"/>
          </a:xfrm>
        </p:spPr>
        <p:txBody>
          <a:bodyPr>
            <a:noAutofit/>
          </a:bodyPr>
          <a:lstStyle>
            <a:lvl1pPr>
              <a:defRPr sz="16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Edit Master text styles</a:t>
            </a:r>
          </a:p>
        </p:txBody>
      </p:sp>
      <p:cxnSp>
        <p:nvCxnSpPr>
          <p:cNvPr id="18" name="Straight Connector 17">
            <a:extLst>
              <a:ext uri="{FF2B5EF4-FFF2-40B4-BE49-F238E27FC236}">
                <a16:creationId xmlns:a16="http://schemas.microsoft.com/office/drawing/2014/main" id="{89B807B7-CC07-4C79-849F-41D584D6BBC7}"/>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Lst>
          </p:cNvPr>
          <p:cNvCxnSpPr>
            <a:cxnSpLocks/>
          </p:cNvCxnSpPr>
          <p:nvPr userDrawn="1"/>
        </p:nvCxnSpPr>
        <p:spPr>
          <a:xfrm>
            <a:off x="9072000" y="4104000"/>
            <a:ext cx="2700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21200" y="5745600"/>
            <a:ext cx="630000" cy="685525"/>
          </a:xfrm>
          <a:prstGeom prst="rect">
            <a:avLst/>
          </a:prstGeom>
        </p:spPr>
      </p:pic>
    </p:spTree>
    <p:extLst>
      <p:ext uri="{BB962C8B-B14F-4D97-AF65-F5344CB8AC3E}">
        <p14:creationId xmlns:p14="http://schemas.microsoft.com/office/powerpoint/2010/main" val="3133511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360000" y="1800000"/>
            <a:ext cx="11473200" cy="4351339"/>
          </a:xfrm>
        </p:spPr>
        <p:txBody>
          <a:bodyPr numCol="2" spcCol="180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Communities and Justice</a:t>
            </a:r>
            <a:endParaRPr lang="en-AU" dirty="0"/>
          </a:p>
        </p:txBody>
      </p:sp>
      <p:sp>
        <p:nvSpPr>
          <p:cNvPr id="6" name="Slide Number Placeholder 5"/>
          <p:cNvSpPr>
            <a:spLocks noGrp="1"/>
          </p:cNvSpPr>
          <p:nvPr>
            <p:ph type="sldNum" sz="quarter" idx="12"/>
          </p:nvPr>
        </p:nvSpPr>
        <p:spPr/>
        <p:txBody>
          <a:bodyPr/>
          <a:lstStyle/>
          <a:p>
            <a:fld id="{10A01DC5-1685-4615-8240-15192985C6A2}" type="slidenum">
              <a:rPr lang="en-AU" smtClean="0"/>
              <a:t>‹#›</a:t>
            </a:fld>
            <a:endParaRPr lang="en-AU"/>
          </a:p>
        </p:txBody>
      </p:sp>
      <p:cxnSp>
        <p:nvCxnSpPr>
          <p:cNvPr id="7" name="Straight Connector 6">
            <a:extLst>
              <a:ext uri="{FF2B5EF4-FFF2-40B4-BE49-F238E27FC236}">
                <a16:creationId xmlns:a16="http://schemas.microsoft.com/office/drawing/2014/main" id="{FDEA8E5D-F9A7-48AC-AF91-6754515E9D1B}"/>
              </a:ext>
            </a:extLst>
          </p:cNvPr>
          <p:cNvCxnSpPr/>
          <p:nvPr userDrawn="1"/>
        </p:nvCxnSpPr>
        <p:spPr>
          <a:xfrm>
            <a:off x="360000" y="1548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8ABACDD-EEA1-4D7E-AF09-D231DF0AC4BA}"/>
              </a:ext>
            </a:extLst>
          </p:cNvPr>
          <p:cNvCxnSpPr/>
          <p:nvPr userDrawn="1"/>
        </p:nvCxnSpPr>
        <p:spPr>
          <a:xfrm>
            <a:off x="360000" y="630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6768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Text box and 2 Column Content box">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9720000" cy="1009652"/>
          </a:xfrm>
        </p:spPr>
        <p:txBody>
          <a:bodyPr/>
          <a:lstStyle/>
          <a:p>
            <a:r>
              <a:rPr lang="en-US"/>
              <a:t>Click to edit Master title style</a:t>
            </a:r>
            <a:endParaRPr lang="en-US" dirty="0"/>
          </a:p>
        </p:txBody>
      </p:sp>
      <p:sp>
        <p:nvSpPr>
          <p:cNvPr id="3" name="Content Placeholder 2"/>
          <p:cNvSpPr>
            <a:spLocks noGrp="1"/>
          </p:cNvSpPr>
          <p:nvPr>
            <p:ph idx="1"/>
          </p:nvPr>
        </p:nvSpPr>
        <p:spPr>
          <a:xfrm>
            <a:off x="5220000" y="2340000"/>
            <a:ext cx="6612000" cy="3960000"/>
          </a:xfrm>
        </p:spPr>
        <p:txBody>
          <a:bodyPr numCol="2" spcCol="180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Communities and Justice</a:t>
            </a:r>
            <a:endParaRPr lang="en-AU" dirty="0"/>
          </a:p>
        </p:txBody>
      </p:sp>
      <p:sp>
        <p:nvSpPr>
          <p:cNvPr id="6" name="Slide Number Placeholder 5"/>
          <p:cNvSpPr>
            <a:spLocks noGrp="1"/>
          </p:cNvSpPr>
          <p:nvPr>
            <p:ph type="sldNum" sz="quarter" idx="12"/>
          </p:nvPr>
        </p:nvSpPr>
        <p:spPr/>
        <p:txBody>
          <a:bodyPr/>
          <a:lstStyle/>
          <a:p>
            <a:fld id="{10A01DC5-1685-4615-8240-15192985C6A2}" type="slidenum">
              <a:rPr lang="en-AU" smtClean="0"/>
              <a:t>‹#›</a:t>
            </a:fld>
            <a:endParaRPr lang="en-AU"/>
          </a:p>
        </p:txBody>
      </p:sp>
      <p:cxnSp>
        <p:nvCxnSpPr>
          <p:cNvPr id="7" name="Straight Connector 6">
            <a:extLst>
              <a:ext uri="{FF2B5EF4-FFF2-40B4-BE49-F238E27FC236}">
                <a16:creationId xmlns:a16="http://schemas.microsoft.com/office/drawing/2014/main" id="{FDEA8E5D-F9A7-48AC-AF91-6754515E9D1B}"/>
              </a:ext>
            </a:extLst>
          </p:cNvPr>
          <p:cNvCxnSpPr/>
          <p:nvPr userDrawn="1"/>
        </p:nvCxnSpPr>
        <p:spPr>
          <a:xfrm>
            <a:off x="360000" y="216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40000"/>
            <a:ext cx="4680000" cy="39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464013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pullout text and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0A01DC5-1685-4615-8240-15192985C6A2}" type="slidenum">
              <a:rPr lang="en-AU" smtClean="0"/>
              <a:t>‹#›</a:t>
            </a:fld>
            <a:endParaRPr lang="en-AU"/>
          </a:p>
        </p:txBody>
      </p:sp>
      <p:cxnSp>
        <p:nvCxnSpPr>
          <p:cNvPr id="7" name="Straight Connector 6">
            <a:extLst>
              <a:ext uri="{FF2B5EF4-FFF2-40B4-BE49-F238E27FC236}">
                <a16:creationId xmlns:a16="http://schemas.microsoft.com/office/drawing/2014/main" id="{FDEA8E5D-F9A7-48AC-AF91-6754515E9D1B}"/>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Picture Placeholder 8">
            <a:extLst>
              <a:ext uri="{FF2B5EF4-FFF2-40B4-BE49-F238E27FC236}">
                <a16:creationId xmlns:a16="http://schemas.microsoft.com/office/drawing/2014/main" id="{516D7771-B92C-4B57-B3D3-8B15F5B9689C}"/>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78588" cy="4185578"/>
          </a:xfrm>
        </p:spPr>
        <p:txBody>
          <a:bodyPr>
            <a:normAutofit/>
          </a:bodyPr>
          <a:lstStyle>
            <a:lvl1pPr>
              <a:defRPr sz="36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Edit Master text styles</a:t>
            </a:r>
          </a:p>
          <a:p>
            <a:pPr lvl="1"/>
            <a:r>
              <a:rPr lang="en-US"/>
              <a:t>Second level</a:t>
            </a:r>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26425"/>
            <a:ext cx="3567113" cy="409575"/>
          </a:xfrm>
        </p:spPr>
        <p:txBody>
          <a:bodyPr anchor="b">
            <a:normAutofit/>
          </a:bodyPr>
          <a:lstStyle>
            <a:lvl1pPr>
              <a:defRPr sz="1200">
                <a:latin typeface="+mn-lt"/>
              </a:defRPr>
            </a:lvl1pPr>
          </a:lstStyle>
          <a:p>
            <a:pPr lvl="0"/>
            <a:r>
              <a:rPr lang="en-US" dirty="0"/>
              <a:t>Image caption</a:t>
            </a:r>
            <a:endParaRPr lang="en-AU" dirty="0"/>
          </a:p>
        </p:txBody>
      </p:sp>
    </p:spTree>
    <p:extLst>
      <p:ext uri="{BB962C8B-B14F-4D97-AF65-F5344CB8AC3E}">
        <p14:creationId xmlns:p14="http://schemas.microsoft.com/office/powerpoint/2010/main" val="669413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60000" y="1800000"/>
            <a:ext cx="56160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6000" y="1800000"/>
            <a:ext cx="56160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Communities and Justice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cxnSp>
        <p:nvCxnSpPr>
          <p:cNvPr id="9" name="Straight Connector 8">
            <a:extLst>
              <a:ext uri="{FF2B5EF4-FFF2-40B4-BE49-F238E27FC236}">
                <a16:creationId xmlns:a16="http://schemas.microsoft.com/office/drawing/2014/main" id="{D97CC562-144A-4EC8-A68D-03DE6177D0F2}"/>
              </a:ext>
            </a:extLst>
          </p:cNvPr>
          <p:cNvCxnSpPr/>
          <p:nvPr userDrawn="1"/>
        </p:nvCxnSpPr>
        <p:spPr>
          <a:xfrm>
            <a:off x="360000" y="1548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2A67116-4454-462F-A3FD-DC94D36B8379}"/>
              </a:ext>
            </a:extLst>
          </p:cNvPr>
          <p:cNvCxnSpPr/>
          <p:nvPr userDrawn="1"/>
        </p:nvCxnSpPr>
        <p:spPr>
          <a:xfrm>
            <a:off x="360000" y="630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6936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low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360000" y="2340000"/>
            <a:ext cx="5616000" cy="37800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6002" y="2340000"/>
            <a:ext cx="5616000" cy="37800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lvl1pPr>
              <a:defRPr>
                <a:solidFill>
                  <a:schemeClr val="bg2"/>
                </a:solidFill>
              </a:defRPr>
            </a:lvl1pPr>
          </a:lstStyle>
          <a:p>
            <a:r>
              <a:rPr lang="en-US" dirty="0"/>
              <a:t>Communities and Justice</a:t>
            </a:r>
            <a:endParaRPr lang="en-AU" dirty="0"/>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10A01DC5-1685-4615-8240-15192985C6A2}" type="slidenum">
              <a:rPr lang="en-AU" smtClean="0"/>
              <a:pPr/>
              <a:t>‹#›</a:t>
            </a:fld>
            <a:endParaRPr lang="en-AU"/>
          </a:p>
        </p:txBody>
      </p:sp>
      <p:cxnSp>
        <p:nvCxnSpPr>
          <p:cNvPr id="9" name="Straight Connector 8">
            <a:extLst>
              <a:ext uri="{FF2B5EF4-FFF2-40B4-BE49-F238E27FC236}">
                <a16:creationId xmlns:a16="http://schemas.microsoft.com/office/drawing/2014/main" id="{D97CC562-144A-4EC8-A68D-03DE6177D0F2}"/>
              </a:ext>
            </a:extLst>
          </p:cNvPr>
          <p:cNvCxnSpPr/>
          <p:nvPr userDrawn="1"/>
        </p:nvCxnSpPr>
        <p:spPr>
          <a:xfrm>
            <a:off x="360000" y="216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2A67116-4454-462F-A3FD-DC94D36B8379}"/>
              </a:ext>
            </a:extLst>
          </p:cNvPr>
          <p:cNvCxnSpPr/>
          <p:nvPr userDrawn="1"/>
        </p:nvCxnSpPr>
        <p:spPr>
          <a:xfrm>
            <a:off x="360000" y="630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990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heading, two column text and imag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BBD760-6DEA-4064-8474-A197EF7B44AA}"/>
              </a:ext>
            </a:extLst>
          </p:cNvPr>
          <p:cNvSpPr/>
          <p:nvPr userDrawn="1"/>
        </p:nvSpPr>
        <p:spPr>
          <a:xfrm>
            <a:off x="0" y="0"/>
            <a:ext cx="12192000" cy="6858000"/>
          </a:xfrm>
          <a:prstGeom prst="rect">
            <a:avLst/>
          </a:prstGeom>
          <a:solidFill>
            <a:srgbClr val="F3E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p:cNvSpPr>
            <a:spLocks noGrp="1"/>
          </p:cNvSpPr>
          <p:nvPr>
            <p:ph sz="half" idx="2"/>
          </p:nvPr>
        </p:nvSpPr>
        <p:spPr>
          <a:xfrm>
            <a:off x="8136000" y="1748331"/>
            <a:ext cx="36720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Communities and Justice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cxnSp>
        <p:nvCxnSpPr>
          <p:cNvPr id="9" name="Straight Connector 8">
            <a:extLst>
              <a:ext uri="{FF2B5EF4-FFF2-40B4-BE49-F238E27FC236}">
                <a16:creationId xmlns:a16="http://schemas.microsoft.com/office/drawing/2014/main" id="{D97CC562-144A-4EC8-A68D-03DE6177D0F2}"/>
              </a:ext>
            </a:extLst>
          </p:cNvPr>
          <p:cNvCxnSpPr/>
          <p:nvPr userDrawn="1"/>
        </p:nvCxnSpPr>
        <p:spPr>
          <a:xfrm>
            <a:off x="360000" y="1548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2A67116-4454-462F-A3FD-DC94D36B8379}"/>
              </a:ext>
            </a:extLst>
          </p:cNvPr>
          <p:cNvCxnSpPr/>
          <p:nvPr userDrawn="1"/>
        </p:nvCxnSpPr>
        <p:spPr>
          <a:xfrm>
            <a:off x="360000" y="630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772000"/>
            <a:ext cx="7560000" cy="3314895"/>
          </a:xfrm>
        </p:spPr>
        <p:txBody>
          <a:bodyPr numCol="2" spcCol="180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49600"/>
            <a:ext cx="7560000" cy="900000"/>
          </a:xfrm>
        </p:spPr>
        <p:txBody>
          <a:bodyPr/>
          <a:lstStyle>
            <a:lvl1pPr>
              <a:defRPr/>
            </a:lvl1pPr>
          </a:lstStyle>
          <a:p>
            <a:pPr lvl="0"/>
            <a:r>
              <a:rPr lang="en-US" dirty="0"/>
              <a:t>Subheading</a:t>
            </a:r>
            <a:endParaRPr lang="en-AU" dirty="0"/>
          </a:p>
        </p:txBody>
      </p:sp>
      <p:pic>
        <p:nvPicPr>
          <p:cNvPr id="12" name="Picture 11">
            <a:extLst>
              <a:ext uri="{FF2B5EF4-FFF2-40B4-BE49-F238E27FC236}">
                <a16:creationId xmlns:a16="http://schemas.microsoft.com/office/drawing/2014/main" id="{2F79FF34-E700-48B3-9129-EB64DD6F10E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21200" y="360000"/>
            <a:ext cx="630000" cy="685525"/>
          </a:xfrm>
          <a:prstGeom prst="rect">
            <a:avLst/>
          </a:prstGeom>
        </p:spPr>
      </p:pic>
    </p:spTree>
    <p:extLst>
      <p:ext uri="{BB962C8B-B14F-4D97-AF65-F5344CB8AC3E}">
        <p14:creationId xmlns:p14="http://schemas.microsoft.com/office/powerpoint/2010/main" val="724097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ubheading box with three column text box and image box">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BBD760-6DEA-4064-8474-A197EF7B44AA}"/>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2"/>
              </a:solidFill>
            </a:endParaRPr>
          </a:p>
        </p:txBody>
      </p:sp>
      <p:sp>
        <p:nvSpPr>
          <p:cNvPr id="2" name="Title 1"/>
          <p:cNvSpPr>
            <a:spLocks noGrp="1"/>
          </p:cNvSpPr>
          <p:nvPr>
            <p:ph type="title"/>
          </p:nvPr>
        </p:nvSpPr>
        <p:spPr/>
        <p:txBody>
          <a:bodyPr/>
          <a:lstStyle>
            <a:lvl1pPr>
              <a:defRPr>
                <a:solidFill>
                  <a:schemeClr val="bg2"/>
                </a:solidFill>
              </a:defRPr>
            </a:lvl1pPr>
          </a:lstStyle>
          <a:p>
            <a:r>
              <a:rPr lang="en-US"/>
              <a:t>Click to edit Master title style</a:t>
            </a:r>
            <a:endParaRPr lang="en-US" dirty="0"/>
          </a:p>
        </p:txBody>
      </p:sp>
      <p:sp>
        <p:nvSpPr>
          <p:cNvPr id="6" name="Footer Placeholder 5"/>
          <p:cNvSpPr>
            <a:spLocks noGrp="1"/>
          </p:cNvSpPr>
          <p:nvPr>
            <p:ph type="ftr" sz="quarter" idx="11"/>
          </p:nvPr>
        </p:nvSpPr>
        <p:spPr>
          <a:xfrm>
            <a:off x="360000" y="6444000"/>
            <a:ext cx="6720000" cy="252000"/>
          </a:xfrm>
        </p:spPr>
        <p:txBody>
          <a:bodyPr/>
          <a:lstStyle>
            <a:lvl1pPr>
              <a:defRPr>
                <a:solidFill>
                  <a:schemeClr val="bg2"/>
                </a:solidFill>
              </a:defRPr>
            </a:lvl1pPr>
          </a:lstStyle>
          <a:p>
            <a:r>
              <a:rPr lang="en-US" dirty="0"/>
              <a:t>Communities and Justice</a:t>
            </a:r>
            <a:endParaRPr lang="en-AU" dirty="0"/>
          </a:p>
        </p:txBody>
      </p:sp>
      <p:sp>
        <p:nvSpPr>
          <p:cNvPr id="7" name="Slide Number Placeholder 6"/>
          <p:cNvSpPr>
            <a:spLocks noGrp="1"/>
          </p:cNvSpPr>
          <p:nvPr>
            <p:ph type="sldNum" sz="quarter" idx="12"/>
          </p:nvPr>
        </p:nvSpPr>
        <p:spPr>
          <a:xfrm>
            <a:off x="11317458" y="6516000"/>
            <a:ext cx="490542" cy="180000"/>
          </a:xfrm>
        </p:spPr>
        <p:txBody>
          <a:bodyPr/>
          <a:lstStyle>
            <a:lvl1pPr>
              <a:defRPr>
                <a:solidFill>
                  <a:schemeClr val="bg2"/>
                </a:solidFill>
              </a:defRPr>
            </a:lvl1pPr>
          </a:lstStyle>
          <a:p>
            <a:fld id="{10A01DC5-1685-4615-8240-15192985C6A2}" type="slidenum">
              <a:rPr lang="en-AU" smtClean="0"/>
              <a:pPr/>
              <a:t>‹#›</a:t>
            </a:fld>
            <a:endParaRPr lang="en-AU"/>
          </a:p>
        </p:txBody>
      </p:sp>
      <p:cxnSp>
        <p:nvCxnSpPr>
          <p:cNvPr id="9" name="Straight Connector 8">
            <a:extLst>
              <a:ext uri="{FF2B5EF4-FFF2-40B4-BE49-F238E27FC236}">
                <a16:creationId xmlns:a16="http://schemas.microsoft.com/office/drawing/2014/main" id="{D97CC562-144A-4EC8-A68D-03DE6177D0F2}"/>
              </a:ext>
            </a:extLst>
          </p:cNvPr>
          <p:cNvCxnSpPr/>
          <p:nvPr userDrawn="1"/>
        </p:nvCxnSpPr>
        <p:spPr>
          <a:xfrm>
            <a:off x="360000" y="2160000"/>
            <a:ext cx="114732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1"/>
            <a:ext cx="8532000" cy="2499670"/>
          </a:xfrm>
        </p:spPr>
        <p:txBody>
          <a:bodyPr numCol="3" spcCol="18000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a:solidFill>
                  <a:schemeClr val="bg2"/>
                </a:solidFill>
              </a:defRPr>
            </a:lvl1pPr>
          </a:lstStyle>
          <a:p>
            <a:pPr lvl="0"/>
            <a:r>
              <a:rPr lang="en-US" dirty="0"/>
              <a:t>Subheading</a:t>
            </a:r>
            <a:endParaRPr lang="en-AU" dirty="0"/>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bg2"/>
                </a:solidFill>
              </a:defRPr>
            </a:lvl1pPr>
          </a:lstStyle>
          <a:p>
            <a:r>
              <a:rPr lang="en-US"/>
              <a:t>Click icon to add picture</a:t>
            </a:r>
            <a:endParaRPr lang="en-AU"/>
          </a:p>
        </p:txBody>
      </p:sp>
      <p:pic>
        <p:nvPicPr>
          <p:cNvPr id="12" name="Picture 11">
            <a:extLst>
              <a:ext uri="{FF2B5EF4-FFF2-40B4-BE49-F238E27FC236}">
                <a16:creationId xmlns:a16="http://schemas.microsoft.com/office/drawing/2014/main" id="{B1FB6CEC-BF4E-4B7E-BF6A-CACDC5381E2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21200" y="360000"/>
            <a:ext cx="630000" cy="685525"/>
          </a:xfrm>
          <a:prstGeom prst="rect">
            <a:avLst/>
          </a:prstGeom>
        </p:spPr>
      </p:pic>
    </p:spTree>
    <p:extLst>
      <p:ext uri="{BB962C8B-B14F-4D97-AF65-F5344CB8AC3E}">
        <p14:creationId xmlns:p14="http://schemas.microsoft.com/office/powerpoint/2010/main" val="21473701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with caption at right over text box">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000"/>
            </a:lvl1pPr>
          </a:lstStyle>
          <a:p>
            <a:r>
              <a:rPr lang="en-US"/>
              <a:t>Click to edit Master title style</a:t>
            </a:r>
            <a:endParaRPr lang="en-US" dirty="0"/>
          </a:p>
        </p:txBody>
      </p:sp>
      <p:sp>
        <p:nvSpPr>
          <p:cNvPr id="6" name="Footer Placeholder 5"/>
          <p:cNvSpPr>
            <a:spLocks noGrp="1"/>
          </p:cNvSpPr>
          <p:nvPr>
            <p:ph type="ftr" sz="quarter" idx="11"/>
          </p:nvPr>
        </p:nvSpPr>
        <p:spPr/>
        <p:txBody>
          <a:bodyPr/>
          <a:lstStyle/>
          <a:p>
            <a:r>
              <a:rPr lang="en-US" dirty="0"/>
              <a:t>Communities and Justice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cxnSp>
        <p:nvCxnSpPr>
          <p:cNvPr id="9" name="Straight Connector 8">
            <a:extLst>
              <a:ext uri="{FF2B5EF4-FFF2-40B4-BE49-F238E27FC236}">
                <a16:creationId xmlns:a16="http://schemas.microsoft.com/office/drawing/2014/main" id="{D97CC562-144A-4EC8-A68D-03DE6177D0F2}"/>
              </a:ext>
            </a:extLst>
          </p:cNvPr>
          <p:cNvCxnSpPr>
            <a:cxnSpLocks/>
          </p:cNvCxnSpPr>
          <p:nvPr userDrawn="1"/>
        </p:nvCxnSpPr>
        <p:spPr>
          <a:xfrm>
            <a:off x="6192000" y="1576800"/>
            <a:ext cx="56587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6192000" y="2772000"/>
            <a:ext cx="5639998" cy="3314895"/>
          </a:xfrm>
        </p:spPr>
        <p:txBody>
          <a:bodyPr numCol="2" spcCol="180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9087729" y="1749600"/>
            <a:ext cx="2744268" cy="900000"/>
          </a:xfrm>
        </p:spPr>
        <p:txBody>
          <a:bodyPr>
            <a:normAutofit/>
          </a:bodyPr>
          <a:lstStyle>
            <a:lvl1pPr>
              <a:defRPr sz="1000">
                <a:latin typeface="+mn-lt"/>
              </a:defRPr>
            </a:lvl1pPr>
          </a:lstStyle>
          <a:p>
            <a:pPr lvl="0"/>
            <a:r>
              <a:rPr lang="en-US" dirty="0"/>
              <a:t>Caption</a:t>
            </a:r>
            <a:endParaRPr lang="en-AU" dirty="0"/>
          </a:p>
        </p:txBody>
      </p:sp>
      <p:cxnSp>
        <p:nvCxnSpPr>
          <p:cNvPr id="15" name="Straight Connector 14">
            <a:extLst>
              <a:ext uri="{FF2B5EF4-FFF2-40B4-BE49-F238E27FC236}">
                <a16:creationId xmlns:a16="http://schemas.microsoft.com/office/drawing/2014/main" id="{D55E9072-3A33-4C6D-A549-4A012107B65C}"/>
              </a:ext>
            </a:extLst>
          </p:cNvPr>
          <p:cNvCxnSpPr>
            <a:cxnSpLocks/>
          </p:cNvCxnSpPr>
          <p:nvPr userDrawn="1"/>
        </p:nvCxnSpPr>
        <p:spPr>
          <a:xfrm>
            <a:off x="6192000" y="6289476"/>
            <a:ext cx="5658798"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0AA01239-4425-4D06-9E14-E14F3426FB3F}"/>
              </a:ext>
            </a:extLst>
          </p:cNvPr>
          <p:cNvSpPr>
            <a:spLocks noGrp="1"/>
          </p:cNvSpPr>
          <p:nvPr>
            <p:ph type="pic" sz="quarter" idx="15"/>
          </p:nvPr>
        </p:nvSpPr>
        <p:spPr>
          <a:xfrm>
            <a:off x="0" y="1576800"/>
            <a:ext cx="5976000" cy="4716000"/>
          </a:xfrm>
        </p:spPr>
        <p:txBody>
          <a:bodyPr/>
          <a:lstStyle/>
          <a:p>
            <a:r>
              <a:rPr lang="en-US"/>
              <a:t>Click icon to add picture</a:t>
            </a:r>
            <a:endParaRPr lang="en-AU" dirty="0"/>
          </a:p>
        </p:txBody>
      </p:sp>
    </p:spTree>
    <p:extLst>
      <p:ext uri="{BB962C8B-B14F-4D97-AF65-F5344CB8AC3E}">
        <p14:creationId xmlns:p14="http://schemas.microsoft.com/office/powerpoint/2010/main" val="2241075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2520000" cy="1009652"/>
          </a:xfrm>
        </p:spPr>
        <p:txBody>
          <a:bodyPr>
            <a:normAutofit/>
          </a:bodyPr>
          <a:lstStyle>
            <a:lvl1pPr>
              <a:defRPr sz="1600">
                <a:latin typeface="Public Sans" pitchFamily="2" charset="0"/>
              </a:defRPr>
            </a:lvl1pPr>
          </a:lstStyle>
          <a:p>
            <a:r>
              <a:rPr lang="en-US"/>
              <a:t>Click to edit Master title style</a:t>
            </a:r>
            <a:endParaRPr lang="en-US" dirty="0"/>
          </a:p>
        </p:txBody>
      </p:sp>
      <p:sp>
        <p:nvSpPr>
          <p:cNvPr id="6" name="Footer Placeholder 5"/>
          <p:cNvSpPr>
            <a:spLocks noGrp="1"/>
          </p:cNvSpPr>
          <p:nvPr>
            <p:ph type="ftr" sz="quarter" idx="11"/>
          </p:nvPr>
        </p:nvSpPr>
        <p:spPr/>
        <p:txBody>
          <a:bodyPr/>
          <a:lstStyle/>
          <a:p>
            <a:r>
              <a:rPr lang="en-US" dirty="0"/>
              <a:t>Communities and Justice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726895"/>
          </a:xfrm>
        </p:spPr>
        <p:txBody>
          <a:bodyPr numCol="1" spcCol="180000"/>
          <a:lstStyle>
            <a:lvl1pPr>
              <a:defRPr sz="3600"/>
            </a:lvl1pPr>
            <a:lvl2pPr>
              <a:defRPr sz="1800">
                <a:latin typeface="+mn-lt"/>
              </a:defRPr>
            </a:lvl2pPr>
          </a:lstStyle>
          <a:p>
            <a:pPr lvl="0"/>
            <a:r>
              <a:rPr lang="en-US"/>
              <a:t>Edit Master text styles</a:t>
            </a:r>
          </a:p>
          <a:p>
            <a:pPr lvl="1"/>
            <a:r>
              <a:rPr lang="en-US"/>
              <a:t>Second level</a:t>
            </a:r>
          </a:p>
        </p:txBody>
      </p:sp>
      <p:cxnSp>
        <p:nvCxnSpPr>
          <p:cNvPr id="12" name="Straight Connector 11">
            <a:extLst>
              <a:ext uri="{FF2B5EF4-FFF2-40B4-BE49-F238E27FC236}">
                <a16:creationId xmlns:a16="http://schemas.microsoft.com/office/drawing/2014/main" id="{80B8F80F-22E3-47D7-8D99-80BFFDFB35CD}"/>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58692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olumn text above graphi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Lst>
          </p:cNvPr>
          <p:cNvSpPr/>
          <p:nvPr userDrawn="1"/>
        </p:nvSpPr>
        <p:spPr>
          <a:xfrm>
            <a:off x="0" y="1602000"/>
            <a:ext cx="12192000" cy="525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359999" y="360000"/>
            <a:ext cx="7560000" cy="1009652"/>
          </a:xfrm>
        </p:spPr>
        <p:txBody>
          <a:bodyPr numCol="2" spcCol="180000">
            <a:normAutofit/>
          </a:bodyPr>
          <a:lstStyle>
            <a:lvl1pPr>
              <a:defRPr sz="1800">
                <a:latin typeface="+mj-lt"/>
              </a:defRPr>
            </a:lvl1pPr>
          </a:lstStyle>
          <a:p>
            <a:r>
              <a:rPr lang="en-US"/>
              <a:t>Click to edit Master title style</a:t>
            </a:r>
            <a:endParaRPr lang="en-US" dirty="0"/>
          </a:p>
        </p:txBody>
      </p:sp>
      <p:sp>
        <p:nvSpPr>
          <p:cNvPr id="6" name="Footer Placeholder 5"/>
          <p:cNvSpPr>
            <a:spLocks noGrp="1"/>
          </p:cNvSpPr>
          <p:nvPr>
            <p:ph type="ftr" sz="quarter" idx="11"/>
          </p:nvPr>
        </p:nvSpPr>
        <p:spPr/>
        <p:txBody>
          <a:bodyPr/>
          <a:lstStyle/>
          <a:p>
            <a:r>
              <a:rPr lang="en-US" dirty="0"/>
              <a:t>Communities and Justice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cxnSp>
        <p:nvCxnSpPr>
          <p:cNvPr id="9" name="Straight Connector 8">
            <a:extLst>
              <a:ext uri="{FF2B5EF4-FFF2-40B4-BE49-F238E27FC236}">
                <a16:creationId xmlns:a16="http://schemas.microsoft.com/office/drawing/2014/main" id="{9F21707E-ED45-4C2A-9328-C747C8E2B09F}"/>
              </a:ext>
            </a:extLst>
          </p:cNvPr>
          <p:cNvCxnSpPr/>
          <p:nvPr userDrawn="1"/>
        </p:nvCxnSpPr>
        <p:spPr>
          <a:xfrm>
            <a:off x="360000" y="6300000"/>
            <a:ext cx="114732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8AB6FE45-2247-43AE-AFB0-3C1EC574D8FA}"/>
              </a:ext>
            </a:extLst>
          </p:cNvPr>
          <p:cNvSpPr>
            <a:spLocks noGrp="1"/>
          </p:cNvSpPr>
          <p:nvPr>
            <p:ph type="pic" sz="quarter" idx="13"/>
          </p:nvPr>
        </p:nvSpPr>
        <p:spPr>
          <a:xfrm>
            <a:off x="1857000" y="1611825"/>
            <a:ext cx="8478000" cy="4688175"/>
          </a:xfrm>
        </p:spPr>
        <p:txBody>
          <a:bodyPr/>
          <a:lstStyle/>
          <a:p>
            <a:r>
              <a:rPr lang="en-US"/>
              <a:t>Click icon to add picture</a:t>
            </a:r>
            <a:endParaRPr lang="en-AU"/>
          </a:p>
        </p:txBody>
      </p:sp>
    </p:spTree>
    <p:extLst>
      <p:ext uri="{BB962C8B-B14F-4D97-AF65-F5344CB8AC3E}">
        <p14:creationId xmlns:p14="http://schemas.microsoft.com/office/powerpoint/2010/main" val="806304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7081598-8EF9-4067-828C-DA3306F39365}"/>
              </a:ext>
            </a:extLst>
          </p:cNvPr>
          <p:cNvSpPr>
            <a:spLocks noGrp="1"/>
          </p:cNvSpPr>
          <p:nvPr>
            <p:ph type="pic" sz="quarter" idx="13"/>
          </p:nvPr>
        </p:nvSpPr>
        <p:spPr>
          <a:xfrm>
            <a:off x="-1" y="0"/>
            <a:ext cx="3060000" cy="6858000"/>
          </a:xfrm>
        </p:spPr>
        <p:txBody>
          <a:bodyPr/>
          <a:lstStyle/>
          <a:p>
            <a:r>
              <a:rPr lang="en-US"/>
              <a:t>Click icon to add picture</a:t>
            </a:r>
            <a:endParaRPr lang="en-AU" dirty="0"/>
          </a:p>
        </p:txBody>
      </p:sp>
      <p:sp>
        <p:nvSpPr>
          <p:cNvPr id="4" name="Rectangle 3">
            <a:extLst>
              <a:ext uri="{FF2B5EF4-FFF2-40B4-BE49-F238E27FC236}">
                <a16:creationId xmlns:a16="http://schemas.microsoft.com/office/drawing/2014/main" id="{E57A2D9F-61E4-43DD-AEE4-7DB03212C80F}"/>
              </a:ext>
            </a:extLst>
          </p:cNvPr>
          <p:cNvSpPr/>
          <p:nvPr userDrawn="1"/>
        </p:nvSpPr>
        <p:spPr>
          <a:xfrm>
            <a:off x="3060000" y="0"/>
            <a:ext cx="777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Title 1"/>
          <p:cNvSpPr>
            <a:spLocks noGrp="1"/>
          </p:cNvSpPr>
          <p:nvPr>
            <p:ph type="ctrTitle" hasCustomPrompt="1"/>
          </p:nvPr>
        </p:nvSpPr>
        <p:spPr>
          <a:xfrm>
            <a:off x="3599998" y="359999"/>
            <a:ext cx="6964836" cy="2917763"/>
          </a:xfrm>
          <a:ln>
            <a:noFill/>
          </a:ln>
        </p:spPr>
        <p:txBody>
          <a:bodyPr anchor="t">
            <a:normAutofit/>
          </a:bodyPr>
          <a:lstStyle>
            <a:lvl1pPr algn="l">
              <a:lnSpc>
                <a:spcPct val="90000"/>
              </a:lnSpc>
              <a:defRPr sz="4800">
                <a:solidFill>
                  <a:schemeClr val="bg1"/>
                </a:solidFill>
              </a:defRPr>
            </a:lvl1pPr>
          </a:lstStyle>
          <a:p>
            <a:r>
              <a:rPr lang="en-US" dirty="0"/>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9" y="4403188"/>
            <a:ext cx="5135997" cy="1176813"/>
          </a:xfrm>
        </p:spPr>
        <p:txBody>
          <a:bodyPr anchor="b">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600000" y="5940000"/>
            <a:ext cx="3600000" cy="558001"/>
          </a:xfrm>
        </p:spPr>
        <p:txBody>
          <a:bodyPr>
            <a:noAutofit/>
          </a:bodyPr>
          <a:lstStyle>
            <a:lvl1pPr>
              <a:lnSpc>
                <a:spcPct val="100000"/>
              </a:lnSpc>
              <a:spcAft>
                <a:spcPts val="0"/>
              </a:spcAft>
              <a:defRPr sz="1600" b="0">
                <a:solidFill>
                  <a:schemeClr val="bg1"/>
                </a:solidFill>
                <a:latin typeface="Public Sans" pitchFamily="2" charset="0"/>
              </a:defRPr>
            </a:lvl1pPr>
            <a:lvl2pPr>
              <a:lnSpc>
                <a:spcPct val="100000"/>
              </a:lnSpc>
              <a:spcAft>
                <a:spcPts val="0"/>
              </a:spcAft>
              <a:defRPr sz="160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a:p>
            <a:pPr lvl="1"/>
            <a:r>
              <a:rPr lang="en-US" dirty="0"/>
              <a:t>Presenter title</a:t>
            </a:r>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7864834" y="5781821"/>
            <a:ext cx="2700000" cy="744977"/>
          </a:xfrm>
        </p:spPr>
        <p:txBody>
          <a:bodyPr anchor="b">
            <a:noAutofit/>
          </a:bodyPr>
          <a:lstStyle>
            <a:lvl1pPr algn="r">
              <a:defRPr sz="16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YY20</a:t>
            </a:r>
          </a:p>
        </p:txBody>
      </p:sp>
      <p:cxnSp>
        <p:nvCxnSpPr>
          <p:cNvPr id="19" name="Straight Connector 18">
            <a:extLst>
              <a:ext uri="{FF2B5EF4-FFF2-40B4-BE49-F238E27FC236}">
                <a16:creationId xmlns:a16="http://schemas.microsoft.com/office/drawing/2014/main" id="{DB400A8E-928A-43DB-8723-796D9A555203}"/>
              </a:ext>
            </a:extLst>
          </p:cNvPr>
          <p:cNvCxnSpPr>
            <a:cxnSpLocks/>
          </p:cNvCxnSpPr>
          <p:nvPr userDrawn="1"/>
        </p:nvCxnSpPr>
        <p:spPr>
          <a:xfrm>
            <a:off x="3456000" y="388136"/>
            <a:ext cx="0" cy="601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51758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box with 4 quadrant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E5D367-3ECD-4D95-8593-6E37E7633C61}"/>
              </a:ext>
            </a:extLst>
          </p:cNvPr>
          <p:cNvSpPr/>
          <p:nvPr userDrawn="1"/>
        </p:nvSpPr>
        <p:spPr>
          <a:xfrm>
            <a:off x="0" y="1584000"/>
            <a:ext cx="12192000" cy="5256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5"/>
          <p:cNvSpPr>
            <a:spLocks noGrp="1"/>
          </p:cNvSpPr>
          <p:nvPr>
            <p:ph type="ftr" sz="quarter" idx="11"/>
          </p:nvPr>
        </p:nvSpPr>
        <p:spPr/>
        <p:txBody>
          <a:bodyPr/>
          <a:lstStyle/>
          <a:p>
            <a:r>
              <a:rPr lang="en-US" dirty="0"/>
              <a:t>Communities and Justice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cxnSp>
        <p:nvCxnSpPr>
          <p:cNvPr id="10" name="Straight Connector 9">
            <a:extLst>
              <a:ext uri="{FF2B5EF4-FFF2-40B4-BE49-F238E27FC236}">
                <a16:creationId xmlns:a16="http://schemas.microsoft.com/office/drawing/2014/main" id="{C2A67116-4454-462F-A3FD-DC94D36B8379}"/>
              </a:ext>
            </a:extLst>
          </p:cNvPr>
          <p:cNvCxnSpPr/>
          <p:nvPr userDrawn="1"/>
        </p:nvCxnSpPr>
        <p:spPr>
          <a:xfrm>
            <a:off x="360000" y="6300000"/>
            <a:ext cx="114732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11">
            <a:extLst>
              <a:ext uri="{FF2B5EF4-FFF2-40B4-BE49-F238E27FC236}">
                <a16:creationId xmlns:a16="http://schemas.microsoft.com/office/drawing/2014/main" id="{D30AEF18-0048-410F-AB0A-6EBF9EE73C5F}"/>
              </a:ext>
            </a:extLst>
          </p:cNvPr>
          <p:cNvSpPr>
            <a:spLocks noGrp="1"/>
          </p:cNvSpPr>
          <p:nvPr>
            <p:ph type="body" sz="quarter" idx="13"/>
          </p:nvPr>
        </p:nvSpPr>
        <p:spPr>
          <a:xfrm>
            <a:off x="360363" y="1728000"/>
            <a:ext cx="2736000" cy="441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4" name="Text Placeholder 13">
            <a:extLst>
              <a:ext uri="{FF2B5EF4-FFF2-40B4-BE49-F238E27FC236}">
                <a16:creationId xmlns:a16="http://schemas.microsoft.com/office/drawing/2014/main" id="{79CE6DB5-6EC9-4FCA-8E33-1569637E9BA3}"/>
              </a:ext>
            </a:extLst>
          </p:cNvPr>
          <p:cNvSpPr>
            <a:spLocks noGrp="1"/>
          </p:cNvSpPr>
          <p:nvPr>
            <p:ph type="body" sz="quarter" idx="14"/>
          </p:nvPr>
        </p:nvSpPr>
        <p:spPr>
          <a:xfrm>
            <a:off x="3422345" y="1728788"/>
            <a:ext cx="1944000" cy="2016000"/>
          </a:xfrm>
        </p:spPr>
        <p:txBody>
          <a:bodyPr/>
          <a:lstStyle>
            <a:lvl1pPr>
              <a:defRPr sz="1200"/>
            </a:lvl1pPr>
            <a:lvl2pPr>
              <a:defRPr sz="1000"/>
            </a:lvl2pPr>
            <a:lvl3pPr>
              <a:defRPr sz="1000"/>
            </a:lvl3pPr>
            <a:lvl4pPr>
              <a:defRPr sz="1000"/>
            </a:lvl4pPr>
            <a:lvl5pPr>
              <a:defRPr sz="1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6" name="Text Placeholder 13">
            <a:extLst>
              <a:ext uri="{FF2B5EF4-FFF2-40B4-BE49-F238E27FC236}">
                <a16:creationId xmlns:a16="http://schemas.microsoft.com/office/drawing/2014/main" id="{6A0EE890-674F-4513-9B6E-9E8A4D4EE23B}"/>
              </a:ext>
            </a:extLst>
          </p:cNvPr>
          <p:cNvSpPr>
            <a:spLocks noGrp="1"/>
          </p:cNvSpPr>
          <p:nvPr>
            <p:ph type="body" sz="quarter" idx="15"/>
          </p:nvPr>
        </p:nvSpPr>
        <p:spPr>
          <a:xfrm>
            <a:off x="3420000" y="4120295"/>
            <a:ext cx="1944000" cy="2016000"/>
          </a:xfrm>
        </p:spPr>
        <p:txBody>
          <a:bodyPr/>
          <a:lstStyle>
            <a:lvl1pPr>
              <a:defRPr sz="1200"/>
            </a:lvl1pPr>
            <a:lvl2pPr>
              <a:defRPr sz="1000"/>
            </a:lvl2pPr>
            <a:lvl3pPr>
              <a:defRPr sz="1000"/>
            </a:lvl3pPr>
            <a:lvl4pPr>
              <a:defRPr sz="1000"/>
            </a:lvl4pPr>
            <a:lvl5pPr>
              <a:defRPr sz="1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cxnSp>
        <p:nvCxnSpPr>
          <p:cNvPr id="18" name="Straight Connector 17">
            <a:extLst>
              <a:ext uri="{FF2B5EF4-FFF2-40B4-BE49-F238E27FC236}">
                <a16:creationId xmlns:a16="http://schemas.microsoft.com/office/drawing/2014/main" id="{DE5F3C85-5357-43EC-A1C1-36604BBB1AF2}"/>
              </a:ext>
            </a:extLst>
          </p:cNvPr>
          <p:cNvCxnSpPr/>
          <p:nvPr userDrawn="1"/>
        </p:nvCxnSpPr>
        <p:spPr>
          <a:xfrm>
            <a:off x="3259354" y="1728000"/>
            <a:ext cx="0" cy="44082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8057F61-0899-4B7C-BD2B-3738152A2B7E}"/>
              </a:ext>
            </a:extLst>
          </p:cNvPr>
          <p:cNvCxnSpPr>
            <a:cxnSpLocks/>
          </p:cNvCxnSpPr>
          <p:nvPr userDrawn="1"/>
        </p:nvCxnSpPr>
        <p:spPr>
          <a:xfrm flipH="1">
            <a:off x="3420000" y="3929035"/>
            <a:ext cx="19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C90CB6B-A391-4BF9-8C5A-B72CA862E5A9}"/>
              </a:ext>
            </a:extLst>
          </p:cNvPr>
          <p:cNvCxnSpPr/>
          <p:nvPr userDrawn="1"/>
        </p:nvCxnSpPr>
        <p:spPr>
          <a:xfrm>
            <a:off x="5529336" y="1728000"/>
            <a:ext cx="0" cy="44082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0242911-8827-4F09-B4C0-F5B40262A31E}"/>
              </a:ext>
            </a:extLst>
          </p:cNvPr>
          <p:cNvCxnSpPr/>
          <p:nvPr userDrawn="1"/>
        </p:nvCxnSpPr>
        <p:spPr>
          <a:xfrm>
            <a:off x="8375318" y="1728000"/>
            <a:ext cx="0" cy="44082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Content Placeholder 26">
            <a:extLst>
              <a:ext uri="{FF2B5EF4-FFF2-40B4-BE49-F238E27FC236}">
                <a16:creationId xmlns:a16="http://schemas.microsoft.com/office/drawing/2014/main" id="{9F3CABFF-021D-4DB0-B816-0E2C407AA396}"/>
              </a:ext>
            </a:extLst>
          </p:cNvPr>
          <p:cNvSpPr>
            <a:spLocks noGrp="1"/>
          </p:cNvSpPr>
          <p:nvPr>
            <p:ph sz="quarter" idx="16"/>
          </p:nvPr>
        </p:nvSpPr>
        <p:spPr>
          <a:xfrm>
            <a:off x="5692327" y="2103123"/>
            <a:ext cx="2520000" cy="4053202"/>
          </a:xfrm>
        </p:spPr>
        <p:txBody>
          <a:bodyPr/>
          <a:lstStyle>
            <a:lvl1pPr>
              <a:defRPr sz="1200">
                <a:latin typeface="Public Sans" pitchFamily="2" charset="0"/>
              </a:defRPr>
            </a:lvl1pPr>
            <a:lvl2pPr>
              <a:defRPr sz="1000"/>
            </a:lvl2pPr>
            <a:lvl3pPr>
              <a:defRPr sz="1000"/>
            </a:lvl3pPr>
            <a:lvl4pPr>
              <a:defRPr sz="1000"/>
            </a:lvl4pPr>
            <a:lvl5pPr>
              <a:defRPr sz="1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8" name="Content Placeholder 26">
            <a:extLst>
              <a:ext uri="{FF2B5EF4-FFF2-40B4-BE49-F238E27FC236}">
                <a16:creationId xmlns:a16="http://schemas.microsoft.com/office/drawing/2014/main" id="{F3D2FA77-52F3-471B-A291-EED89A0DE685}"/>
              </a:ext>
            </a:extLst>
          </p:cNvPr>
          <p:cNvSpPr>
            <a:spLocks noGrp="1"/>
          </p:cNvSpPr>
          <p:nvPr>
            <p:ph sz="quarter" idx="17"/>
          </p:nvPr>
        </p:nvSpPr>
        <p:spPr>
          <a:xfrm>
            <a:off x="8538308" y="2103123"/>
            <a:ext cx="3269692" cy="4053202"/>
          </a:xfrm>
        </p:spPr>
        <p:txBody>
          <a:bodyPr/>
          <a:lstStyle>
            <a:lvl1pPr>
              <a:defRPr sz="1200">
                <a:latin typeface="Public Sans" pitchFamily="2" charset="0"/>
              </a:defRPr>
            </a:lvl1pPr>
            <a:lvl2pPr>
              <a:defRPr sz="1000"/>
            </a:lvl2pPr>
            <a:lvl3pPr>
              <a:defRPr sz="1000"/>
            </a:lvl3pPr>
            <a:lvl4pPr>
              <a:defRPr sz="1000"/>
            </a:lvl4pPr>
            <a:lvl5pPr>
              <a:defRPr sz="1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0" name="Picture Placeholder 29">
            <a:extLst>
              <a:ext uri="{FF2B5EF4-FFF2-40B4-BE49-F238E27FC236}">
                <a16:creationId xmlns:a16="http://schemas.microsoft.com/office/drawing/2014/main" id="{EA4CE82D-B1F3-42D5-BFC4-5FF9241B02D7}"/>
              </a:ext>
            </a:extLst>
          </p:cNvPr>
          <p:cNvSpPr>
            <a:spLocks noGrp="1"/>
          </p:cNvSpPr>
          <p:nvPr>
            <p:ph type="pic" sz="quarter" idx="18"/>
          </p:nvPr>
        </p:nvSpPr>
        <p:spPr>
          <a:xfrm>
            <a:off x="3944345" y="2286788"/>
            <a:ext cx="900000" cy="900000"/>
          </a:xfrm>
        </p:spPr>
        <p:txBody>
          <a:bodyPr/>
          <a:lstStyle/>
          <a:p>
            <a:r>
              <a:rPr lang="en-US"/>
              <a:t>Click icon to add picture</a:t>
            </a:r>
            <a:endParaRPr lang="en-AU" dirty="0"/>
          </a:p>
        </p:txBody>
      </p:sp>
      <p:sp>
        <p:nvSpPr>
          <p:cNvPr id="31" name="Picture Placeholder 29">
            <a:extLst>
              <a:ext uri="{FF2B5EF4-FFF2-40B4-BE49-F238E27FC236}">
                <a16:creationId xmlns:a16="http://schemas.microsoft.com/office/drawing/2014/main" id="{FD821410-29F3-4DF7-B1BB-8609C9096EE2}"/>
              </a:ext>
            </a:extLst>
          </p:cNvPr>
          <p:cNvSpPr>
            <a:spLocks noGrp="1"/>
          </p:cNvSpPr>
          <p:nvPr>
            <p:ph type="pic" sz="quarter" idx="19"/>
          </p:nvPr>
        </p:nvSpPr>
        <p:spPr>
          <a:xfrm>
            <a:off x="3942000" y="4678295"/>
            <a:ext cx="900000" cy="900000"/>
          </a:xfrm>
        </p:spPr>
        <p:txBody>
          <a:bodyPr/>
          <a:lstStyle/>
          <a:p>
            <a:r>
              <a:rPr lang="en-US"/>
              <a:t>Click icon to add picture</a:t>
            </a:r>
            <a:endParaRPr lang="en-AU" dirty="0"/>
          </a:p>
        </p:txBody>
      </p:sp>
      <p:sp>
        <p:nvSpPr>
          <p:cNvPr id="32" name="Text Placeholder 13">
            <a:extLst>
              <a:ext uri="{FF2B5EF4-FFF2-40B4-BE49-F238E27FC236}">
                <a16:creationId xmlns:a16="http://schemas.microsoft.com/office/drawing/2014/main" id="{77997327-1253-41DB-B0DD-0A414715E932}"/>
              </a:ext>
            </a:extLst>
          </p:cNvPr>
          <p:cNvSpPr>
            <a:spLocks noGrp="1"/>
          </p:cNvSpPr>
          <p:nvPr>
            <p:ph type="body" sz="quarter" idx="20" hasCustomPrompt="1"/>
          </p:nvPr>
        </p:nvSpPr>
        <p:spPr>
          <a:xfrm>
            <a:off x="5687236" y="1728788"/>
            <a:ext cx="2520000" cy="374332"/>
          </a:xfrm>
        </p:spPr>
        <p:txBody>
          <a:bodyPr/>
          <a:lstStyle>
            <a:lvl1pPr>
              <a:defRPr sz="1200">
                <a:latin typeface="Public Sans" pitchFamily="2" charset="0"/>
              </a:defRPr>
            </a:lvl1pPr>
            <a:lvl2pPr>
              <a:defRPr sz="1000"/>
            </a:lvl2pPr>
            <a:lvl3pPr>
              <a:defRPr sz="1000"/>
            </a:lvl3pPr>
            <a:lvl4pPr>
              <a:defRPr sz="1000"/>
            </a:lvl4pPr>
            <a:lvl5pPr>
              <a:defRPr sz="1000"/>
            </a:lvl5pPr>
          </a:lstStyle>
          <a:p>
            <a:pPr lvl="0"/>
            <a:r>
              <a:rPr lang="en-US" dirty="0"/>
              <a:t>Heading here</a:t>
            </a:r>
            <a:endParaRPr lang="en-AU" dirty="0"/>
          </a:p>
        </p:txBody>
      </p:sp>
      <p:sp>
        <p:nvSpPr>
          <p:cNvPr id="33" name="Text Placeholder 13">
            <a:extLst>
              <a:ext uri="{FF2B5EF4-FFF2-40B4-BE49-F238E27FC236}">
                <a16:creationId xmlns:a16="http://schemas.microsoft.com/office/drawing/2014/main" id="{6A7A3DE4-B76A-4DA3-9340-FFAA6B8830A0}"/>
              </a:ext>
            </a:extLst>
          </p:cNvPr>
          <p:cNvSpPr>
            <a:spLocks noGrp="1"/>
          </p:cNvSpPr>
          <p:nvPr>
            <p:ph type="body" sz="quarter" idx="21" hasCustomPrompt="1"/>
          </p:nvPr>
        </p:nvSpPr>
        <p:spPr>
          <a:xfrm>
            <a:off x="8528459" y="1728788"/>
            <a:ext cx="3303177" cy="374332"/>
          </a:xfrm>
        </p:spPr>
        <p:txBody>
          <a:bodyPr/>
          <a:lstStyle>
            <a:lvl1pPr>
              <a:defRPr sz="1200">
                <a:latin typeface="Public Sans" pitchFamily="2" charset="0"/>
              </a:defRPr>
            </a:lvl1pPr>
            <a:lvl2pPr>
              <a:defRPr sz="1000"/>
            </a:lvl2pPr>
            <a:lvl3pPr>
              <a:defRPr sz="1000"/>
            </a:lvl3pPr>
            <a:lvl4pPr>
              <a:defRPr sz="1000"/>
            </a:lvl4pPr>
            <a:lvl5pPr>
              <a:defRPr sz="1000"/>
            </a:lvl5pPr>
          </a:lstStyle>
          <a:p>
            <a:pPr lvl="0"/>
            <a:r>
              <a:rPr lang="en-US" dirty="0"/>
              <a:t>Heading here</a:t>
            </a:r>
            <a:endParaRPr lang="en-AU" dirty="0"/>
          </a:p>
        </p:txBody>
      </p:sp>
    </p:spTree>
    <p:extLst>
      <p:ext uri="{BB962C8B-B14F-4D97-AF65-F5344CB8AC3E}">
        <p14:creationId xmlns:p14="http://schemas.microsoft.com/office/powerpoint/2010/main" val="30250603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with two multi-content boxes">
    <p:spTree>
      <p:nvGrpSpPr>
        <p:cNvPr id="1" name=""/>
        <p:cNvGrpSpPr/>
        <p:nvPr/>
      </p:nvGrpSpPr>
      <p:grpSpPr>
        <a:xfrm>
          <a:off x="0" y="0"/>
          <a:ext cx="0" cy="0"/>
          <a:chOff x="0" y="0"/>
          <a:chExt cx="0" cy="0"/>
        </a:xfrm>
      </p:grpSpPr>
      <p:sp>
        <p:nvSpPr>
          <p:cNvPr id="2" name="Title 1"/>
          <p:cNvSpPr>
            <a:spLocks noGrp="1"/>
          </p:cNvSpPr>
          <p:nvPr>
            <p:ph type="title"/>
          </p:nvPr>
        </p:nvSpPr>
        <p:spPr>
          <a:xfrm>
            <a:off x="540000" y="360000"/>
            <a:ext cx="9531360" cy="1009652"/>
          </a:xfrm>
        </p:spPr>
        <p:txBody>
          <a:bodyPr/>
          <a:lstStyle>
            <a:lvl1pPr>
              <a:defRPr>
                <a:solidFill>
                  <a:schemeClr val="bg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7127999" y="1728000"/>
            <a:ext cx="4679995" cy="222169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28000" y="4093697"/>
            <a:ext cx="4679994" cy="194837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Communities and Justice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cxnSp>
        <p:nvCxnSpPr>
          <p:cNvPr id="10" name="Straight Connector 9">
            <a:extLst>
              <a:ext uri="{FF2B5EF4-FFF2-40B4-BE49-F238E27FC236}">
                <a16:creationId xmlns:a16="http://schemas.microsoft.com/office/drawing/2014/main" id="{C2A67116-4454-462F-A3FD-DC94D36B8379}"/>
              </a:ext>
            </a:extLst>
          </p:cNvPr>
          <p:cNvCxnSpPr/>
          <p:nvPr userDrawn="1"/>
        </p:nvCxnSpPr>
        <p:spPr>
          <a:xfrm>
            <a:off x="360000" y="360000"/>
            <a:ext cx="0" cy="59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Picture Placeholder 14">
            <a:extLst>
              <a:ext uri="{FF2B5EF4-FFF2-40B4-BE49-F238E27FC236}">
                <a16:creationId xmlns:a16="http://schemas.microsoft.com/office/drawing/2014/main" id="{A1EC6F40-A8A0-4128-90D0-E467B30278DC}"/>
              </a:ext>
            </a:extLst>
          </p:cNvPr>
          <p:cNvSpPr>
            <a:spLocks noGrp="1"/>
          </p:cNvSpPr>
          <p:nvPr>
            <p:ph type="pic" sz="quarter" idx="13"/>
          </p:nvPr>
        </p:nvSpPr>
        <p:spPr>
          <a:xfrm>
            <a:off x="539750" y="1728788"/>
            <a:ext cx="6229350" cy="4536000"/>
          </a:xfrm>
        </p:spPr>
        <p:txBody>
          <a:bodyPr/>
          <a:lstStyle/>
          <a:p>
            <a:r>
              <a:rPr lang="en-US"/>
              <a:t>Click icon to add picture</a:t>
            </a:r>
            <a:endParaRPr lang="en-AU"/>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9" y="6173999"/>
            <a:ext cx="4703999" cy="180000"/>
          </a:xfrm>
        </p:spPr>
        <p:txBody>
          <a:bodyPr>
            <a:normAutofit/>
          </a:bodyPr>
          <a:lstStyle>
            <a:lvl1pPr>
              <a:defRPr sz="1000">
                <a:latin typeface="+mn-lt"/>
              </a:defRPr>
            </a:lvl1pPr>
          </a:lstStyle>
          <a:p>
            <a:pPr lvl="0"/>
            <a:r>
              <a:rPr lang="en-US" dirty="0"/>
              <a:t>Figure</a:t>
            </a:r>
            <a:endParaRPr lang="en-AU" dirty="0"/>
          </a:p>
        </p:txBody>
      </p:sp>
      <p:cxnSp>
        <p:nvCxnSpPr>
          <p:cNvPr id="17" name="Straight Connector 16">
            <a:extLst>
              <a:ext uri="{FF2B5EF4-FFF2-40B4-BE49-F238E27FC236}">
                <a16:creationId xmlns:a16="http://schemas.microsoft.com/office/drawing/2014/main" id="{82CE467A-6B5B-43F6-973F-516915856717}"/>
              </a:ext>
            </a:extLst>
          </p:cNvPr>
          <p:cNvCxnSpPr>
            <a:cxnSpLocks/>
          </p:cNvCxnSpPr>
          <p:nvPr userDrawn="1"/>
        </p:nvCxnSpPr>
        <p:spPr>
          <a:xfrm>
            <a:off x="6948000" y="1728000"/>
            <a:ext cx="0" cy="459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2550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harts with supporting text">
    <p:spTree>
      <p:nvGrpSpPr>
        <p:cNvPr id="1" name=""/>
        <p:cNvGrpSpPr/>
        <p:nvPr/>
      </p:nvGrpSpPr>
      <p:grpSpPr>
        <a:xfrm>
          <a:off x="0" y="0"/>
          <a:ext cx="0" cy="0"/>
          <a:chOff x="0" y="0"/>
          <a:chExt cx="0" cy="0"/>
        </a:xfrm>
      </p:grpSpPr>
      <p:sp>
        <p:nvSpPr>
          <p:cNvPr id="2" name="Title 1"/>
          <p:cNvSpPr>
            <a:spLocks noGrp="1"/>
          </p:cNvSpPr>
          <p:nvPr>
            <p:ph type="title"/>
          </p:nvPr>
        </p:nvSpPr>
        <p:spPr>
          <a:xfrm>
            <a:off x="540000" y="360000"/>
            <a:ext cx="9720000" cy="1009652"/>
          </a:xfrm>
        </p:spPr>
        <p:txBody>
          <a:bodyPr/>
          <a:lstStyle>
            <a:lvl1pPr>
              <a:defRPr>
                <a:solidFill>
                  <a:schemeClr val="bg2"/>
                </a:solidFill>
              </a:defRPr>
            </a:lvl1pPr>
          </a:lstStyle>
          <a:p>
            <a:r>
              <a:rPr lang="en-US"/>
              <a:t>Click to edit Master title style</a:t>
            </a:r>
            <a:endParaRPr lang="en-US" dirty="0"/>
          </a:p>
        </p:txBody>
      </p:sp>
      <p:sp>
        <p:nvSpPr>
          <p:cNvPr id="6" name="Footer Placeholder 5"/>
          <p:cNvSpPr>
            <a:spLocks noGrp="1"/>
          </p:cNvSpPr>
          <p:nvPr>
            <p:ph type="ftr" sz="quarter" idx="11"/>
          </p:nvPr>
        </p:nvSpPr>
        <p:spPr/>
        <p:txBody>
          <a:bodyPr/>
          <a:lstStyle/>
          <a:p>
            <a:r>
              <a:rPr lang="en-US" dirty="0"/>
              <a:t>Communities and Justice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cxnSp>
        <p:nvCxnSpPr>
          <p:cNvPr id="10" name="Straight Connector 9">
            <a:extLst>
              <a:ext uri="{FF2B5EF4-FFF2-40B4-BE49-F238E27FC236}">
                <a16:creationId xmlns:a16="http://schemas.microsoft.com/office/drawing/2014/main" id="{C2A67116-4454-462F-A3FD-DC94D36B8379}"/>
              </a:ext>
            </a:extLst>
          </p:cNvPr>
          <p:cNvCxnSpPr/>
          <p:nvPr userDrawn="1"/>
        </p:nvCxnSpPr>
        <p:spPr>
          <a:xfrm>
            <a:off x="360000" y="360000"/>
            <a:ext cx="0" cy="59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2CE467A-6B5B-43F6-973F-516915856717}"/>
              </a:ext>
            </a:extLst>
          </p:cNvPr>
          <p:cNvCxnSpPr>
            <a:cxnSpLocks/>
          </p:cNvCxnSpPr>
          <p:nvPr userDrawn="1"/>
        </p:nvCxnSpPr>
        <p:spPr>
          <a:xfrm>
            <a:off x="8928000" y="3330000"/>
            <a:ext cx="0" cy="298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54163"/>
            <a:ext cx="7560000" cy="3938587"/>
          </a:xfrm>
        </p:spPr>
        <p:txBody>
          <a:bodyPr/>
          <a:lstStyle/>
          <a:p>
            <a:r>
              <a:rPr lang="en-US"/>
              <a:t>Click icon to add chart</a:t>
            </a:r>
            <a:endParaRPr lang="en-AU"/>
          </a:p>
        </p:txBody>
      </p: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15425" y="3330000"/>
            <a:ext cx="2716213" cy="2162750"/>
          </a:xfrm>
        </p:spPr>
        <p:txBody>
          <a:bodyPr/>
          <a:lstStyle/>
          <a:p>
            <a:r>
              <a:rPr lang="en-US"/>
              <a:t>Click icon to add chart</a:t>
            </a:r>
            <a:endParaRPr lang="en-AU"/>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627688"/>
            <a:ext cx="7560000" cy="690562"/>
          </a:xfrm>
        </p:spPr>
        <p:txBody>
          <a:bodyPr>
            <a:noAutofit/>
          </a:bodyPr>
          <a:lstStyle>
            <a:lvl1pPr>
              <a:lnSpc>
                <a:spcPct val="100000"/>
              </a:lnSpc>
              <a:spcAft>
                <a:spcPts val="0"/>
              </a:spcAft>
              <a:defRPr sz="1200">
                <a:latin typeface="Public Sans" pitchFamily="2" charset="0"/>
              </a:defRPr>
            </a:lvl1pPr>
            <a:lvl2pPr>
              <a:lnSpc>
                <a:spcPct val="100000"/>
              </a:lnSpc>
              <a:spcAft>
                <a:spcPts val="0"/>
              </a:spcAft>
              <a:defRPr sz="1200">
                <a:latin typeface="+mn-lt"/>
              </a:defRPr>
            </a:lvl2pPr>
            <a:lvl3pPr>
              <a:defRPr sz="1200"/>
            </a:lvl3pPr>
            <a:lvl4pPr>
              <a:defRPr sz="1200"/>
            </a:lvl4pPr>
            <a:lvl5pPr>
              <a:defRPr sz="1200"/>
            </a:lvl5pPr>
          </a:lstStyle>
          <a:p>
            <a:pPr lvl="0"/>
            <a:r>
              <a:rPr lang="en-US"/>
              <a:t>Edit Master text styles</a:t>
            </a:r>
          </a:p>
          <a:p>
            <a:pPr lvl="1"/>
            <a:r>
              <a:rPr lang="en-US"/>
              <a:t>Second level</a:t>
            </a:r>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p:nvPr>
        </p:nvSpPr>
        <p:spPr>
          <a:xfrm>
            <a:off x="9123533" y="5627688"/>
            <a:ext cx="2716213" cy="690562"/>
          </a:xfrm>
        </p:spPr>
        <p:txBody>
          <a:bodyPr>
            <a:noAutofit/>
          </a:bodyPr>
          <a:lstStyle>
            <a:lvl1pPr>
              <a:lnSpc>
                <a:spcPct val="100000"/>
              </a:lnSpc>
              <a:spcAft>
                <a:spcPts val="0"/>
              </a:spcAft>
              <a:defRPr sz="1200">
                <a:latin typeface="Public Sans" pitchFamily="2" charset="0"/>
              </a:defRPr>
            </a:lvl1pPr>
            <a:lvl2pPr>
              <a:lnSpc>
                <a:spcPct val="100000"/>
              </a:lnSpc>
              <a:spcAft>
                <a:spcPts val="0"/>
              </a:spcAft>
              <a:defRPr sz="1200">
                <a:latin typeface="+mn-lt"/>
              </a:defRPr>
            </a:lvl2pPr>
            <a:lvl3pPr>
              <a:defRPr sz="1200"/>
            </a:lvl3pPr>
            <a:lvl4pPr>
              <a:defRPr sz="1200"/>
            </a:lvl4pPr>
            <a:lvl5pPr>
              <a:defRPr sz="1200"/>
            </a:lvl5pPr>
          </a:lstStyle>
          <a:p>
            <a:pPr lvl="0"/>
            <a:r>
              <a:rPr lang="en-US"/>
              <a:t>Edit Master text styles</a:t>
            </a:r>
          </a:p>
          <a:p>
            <a:pPr lvl="1"/>
            <a:r>
              <a:rPr lang="en-US"/>
              <a:t>Second level</a:t>
            </a:r>
          </a:p>
        </p:txBody>
      </p:sp>
    </p:spTree>
    <p:extLst>
      <p:ext uri="{BB962C8B-B14F-4D97-AF65-F5344CB8AC3E}">
        <p14:creationId xmlns:p14="http://schemas.microsoft.com/office/powerpoint/2010/main" val="13499773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9999" y="1800000"/>
            <a:ext cx="5400000" cy="540000"/>
          </a:xfrm>
        </p:spPr>
        <p:txBody>
          <a:bodyPr anchor="t"/>
          <a:lstStyle>
            <a:lvl1pPr marL="0" indent="0">
              <a:buNone/>
              <a:defRPr sz="16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359999" y="2340000"/>
            <a:ext cx="5400000" cy="3960000"/>
          </a:xfrm>
        </p:spPr>
        <p:txBody>
          <a:bodyPr/>
          <a:lstStyle>
            <a:lvl1pPr>
              <a:defRPr sz="1600"/>
            </a:lvl1pPr>
            <a:lvl2pPr>
              <a:defRPr sz="16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8000" y="1800000"/>
            <a:ext cx="5400000" cy="540000"/>
          </a:xfrm>
        </p:spPr>
        <p:txBody>
          <a:bodyPr anchor="t"/>
          <a:lstStyle>
            <a:lvl1pPr marL="0" indent="0">
              <a:buNone/>
              <a:defRPr sz="16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408000" y="2340000"/>
            <a:ext cx="5400000" cy="3960000"/>
          </a:xfrm>
        </p:spPr>
        <p:txBody>
          <a:bodyPr/>
          <a:lstStyle>
            <a:lvl1pPr>
              <a:defRPr sz="1600"/>
            </a:lvl1pPr>
            <a:lvl2pPr>
              <a:defRPr sz="16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Communities and Justice</a:t>
            </a:r>
            <a:endParaRPr lang="en-AU" dirty="0"/>
          </a:p>
        </p:txBody>
      </p:sp>
      <p:sp>
        <p:nvSpPr>
          <p:cNvPr id="9" name="Slide Number Placeholder 8"/>
          <p:cNvSpPr>
            <a:spLocks noGrp="1"/>
          </p:cNvSpPr>
          <p:nvPr>
            <p:ph type="sldNum" sz="quarter" idx="12"/>
          </p:nvPr>
        </p:nvSpPr>
        <p:spPr/>
        <p:txBody>
          <a:bodyPr/>
          <a:lstStyle/>
          <a:p>
            <a:fld id="{10A01DC5-1685-4615-8240-15192985C6A2}" type="slidenum">
              <a:rPr lang="en-AU" smtClean="0"/>
              <a:t>‹#›</a:t>
            </a:fld>
            <a:endParaRPr lang="en-AU"/>
          </a:p>
        </p:txBody>
      </p:sp>
      <p:sp>
        <p:nvSpPr>
          <p:cNvPr id="10" name="Title Placeholder 1">
            <a:extLst>
              <a:ext uri="{FF2B5EF4-FFF2-40B4-BE49-F238E27FC236}">
                <a16:creationId xmlns:a16="http://schemas.microsoft.com/office/drawing/2014/main" id="{C1A3F1C1-3AA5-49E1-9481-3B7111F8505D}"/>
              </a:ext>
            </a:extLst>
          </p:cNvPr>
          <p:cNvSpPr>
            <a:spLocks noGrp="1"/>
          </p:cNvSpPr>
          <p:nvPr>
            <p:ph type="title"/>
          </p:nvPr>
        </p:nvSpPr>
        <p:spPr>
          <a:xfrm>
            <a:off x="360000" y="360000"/>
            <a:ext cx="9720000" cy="1009652"/>
          </a:xfrm>
          <a:prstGeom prst="rect">
            <a:avLst/>
          </a:prstGeom>
        </p:spPr>
        <p:txBody>
          <a:bodyPr vert="horz" lIns="0" tIns="0" rIns="0" bIns="0" rtlCol="0" anchor="t">
            <a:normAutofit/>
          </a:bodyPr>
          <a:lstStyle/>
          <a:p>
            <a:r>
              <a:rPr lang="en-US"/>
              <a:t>Click to edit Master title style</a:t>
            </a:r>
            <a:endParaRPr lang="en-US" dirty="0"/>
          </a:p>
        </p:txBody>
      </p:sp>
      <p:cxnSp>
        <p:nvCxnSpPr>
          <p:cNvPr id="12" name="Straight Connector 11">
            <a:extLst>
              <a:ext uri="{FF2B5EF4-FFF2-40B4-BE49-F238E27FC236}">
                <a16:creationId xmlns:a16="http://schemas.microsoft.com/office/drawing/2014/main" id="{E70612CD-1BF1-42B5-8546-A674A0B86640}"/>
              </a:ext>
            </a:extLst>
          </p:cNvPr>
          <p:cNvCxnSpPr/>
          <p:nvPr userDrawn="1"/>
        </p:nvCxnSpPr>
        <p:spPr>
          <a:xfrm>
            <a:off x="360000" y="1548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C1276FF-A829-4228-B12D-1EEE42C2AB11}"/>
              </a:ext>
            </a:extLst>
          </p:cNvPr>
          <p:cNvCxnSpPr/>
          <p:nvPr userDrawn="1"/>
        </p:nvCxnSpPr>
        <p:spPr>
          <a:xfrm>
            <a:off x="360000" y="630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96917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dirty="0"/>
              <a:t>Communities and Justice</a:t>
            </a:r>
            <a:endParaRPr lang="en-AU"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2516458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Communities and Justice</a:t>
            </a:r>
            <a:endParaRPr lang="en-AU" dirty="0"/>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132921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Lst>
          </p:cNvPr>
          <p:cNvSpPr/>
          <p:nvPr userDrawn="1"/>
        </p:nvSpPr>
        <p:spPr>
          <a:xfrm>
            <a:off x="7919999" y="0"/>
            <a:ext cx="26518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Picture Placeholder 4">
            <a:extLst>
              <a:ext uri="{FF2B5EF4-FFF2-40B4-BE49-F238E27FC236}">
                <a16:creationId xmlns:a16="http://schemas.microsoft.com/office/drawing/2014/main" id="{47081598-8EF9-4067-828C-DA3306F39365}"/>
              </a:ext>
            </a:extLst>
          </p:cNvPr>
          <p:cNvSpPr>
            <a:spLocks noGrp="1"/>
          </p:cNvSpPr>
          <p:nvPr>
            <p:ph type="pic" sz="quarter" idx="13"/>
          </p:nvPr>
        </p:nvSpPr>
        <p:spPr>
          <a:xfrm>
            <a:off x="5040000" y="0"/>
            <a:ext cx="2880000" cy="6858000"/>
          </a:xfrm>
        </p:spPr>
        <p:txBody>
          <a:bodyPr/>
          <a:lstStyle/>
          <a:p>
            <a:r>
              <a:rPr lang="en-US"/>
              <a:t>Click icon to add picture</a:t>
            </a:r>
            <a:endParaRPr lang="en-AU" dirty="0"/>
          </a:p>
        </p:txBody>
      </p:sp>
      <p:sp>
        <p:nvSpPr>
          <p:cNvPr id="4" name="Rectangle 3">
            <a:extLst>
              <a:ext uri="{FF2B5EF4-FFF2-40B4-BE49-F238E27FC236}">
                <a16:creationId xmlns:a16="http://schemas.microsoft.com/office/drawing/2014/main" id="{E57A2D9F-61E4-43DD-AEE4-7DB03212C80F}"/>
              </a:ext>
            </a:extLst>
          </p:cNvPr>
          <p:cNvSpPr/>
          <p:nvPr userDrawn="1"/>
        </p:nvSpPr>
        <p:spPr>
          <a:xfrm>
            <a:off x="0" y="0"/>
            <a:ext cx="50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Title 1"/>
          <p:cNvSpPr>
            <a:spLocks noGrp="1"/>
          </p:cNvSpPr>
          <p:nvPr>
            <p:ph type="ctrTitle" hasCustomPrompt="1"/>
          </p:nvPr>
        </p:nvSpPr>
        <p:spPr>
          <a:xfrm>
            <a:off x="360001" y="1118380"/>
            <a:ext cx="4500000" cy="2679008"/>
          </a:xfrm>
          <a:ln>
            <a:noFill/>
          </a:ln>
        </p:spPr>
        <p:txBody>
          <a:bodyPr anchor="b">
            <a:normAutofit/>
          </a:bodyPr>
          <a:lstStyle>
            <a:lvl1pPr algn="l">
              <a:lnSpc>
                <a:spcPct val="90000"/>
              </a:lnSpc>
              <a:defRPr sz="4800">
                <a:solidFill>
                  <a:schemeClr val="bg1"/>
                </a:solidFill>
              </a:defRPr>
            </a:lvl1pPr>
          </a:lstStyle>
          <a:p>
            <a:r>
              <a:rPr lang="en-US" dirty="0"/>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960000"/>
            <a:ext cx="4500000" cy="1176813"/>
          </a:xfrm>
        </p:spPr>
        <p:txBody>
          <a:bodyPr anchor="t">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8100000" y="3924000"/>
            <a:ext cx="2338228" cy="1062997"/>
          </a:xfrm>
        </p:spPr>
        <p:txBody>
          <a:bodyPr>
            <a:noAutofit/>
          </a:bodyPr>
          <a:lstStyle>
            <a:lvl1pPr>
              <a:lnSpc>
                <a:spcPct val="100000"/>
              </a:lnSpc>
              <a:spcAft>
                <a:spcPts val="0"/>
              </a:spcAft>
              <a:defRPr sz="1600" b="0">
                <a:solidFill>
                  <a:schemeClr val="bg1"/>
                </a:solidFill>
                <a:latin typeface="Public Sans" pitchFamily="2" charset="0"/>
              </a:defRPr>
            </a:lvl1pPr>
            <a:lvl2pPr>
              <a:lnSpc>
                <a:spcPct val="100000"/>
              </a:lnSpc>
              <a:spcAft>
                <a:spcPts val="0"/>
              </a:spcAft>
              <a:defRPr sz="160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a:p>
            <a:pPr lvl="1"/>
            <a:r>
              <a:rPr lang="en-US" dirty="0"/>
              <a:t>Presenter title</a:t>
            </a:r>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60000" y="6120001"/>
            <a:ext cx="2700000" cy="280136"/>
          </a:xfrm>
        </p:spPr>
        <p:txBody>
          <a:bodyPr anchor="t">
            <a:noAutofit/>
          </a:bodyPr>
          <a:lstStyle>
            <a:lvl1pPr algn="l">
              <a:defRPr sz="16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YY20</a:t>
            </a:r>
          </a:p>
        </p:txBody>
      </p:sp>
      <p:sp>
        <p:nvSpPr>
          <p:cNvPr id="20" name="Footer Placeholder 4">
            <a:extLst>
              <a:ext uri="{FF2B5EF4-FFF2-40B4-BE49-F238E27FC236}">
                <a16:creationId xmlns:a16="http://schemas.microsoft.com/office/drawing/2014/main" id="{E3775B0C-7FFD-4E7F-AC26-D5F1E787B1CC}"/>
              </a:ext>
            </a:extLst>
          </p:cNvPr>
          <p:cNvSpPr>
            <a:spLocks noGrp="1"/>
          </p:cNvSpPr>
          <p:nvPr>
            <p:ph type="ftr" sz="quarter" idx="3"/>
          </p:nvPr>
        </p:nvSpPr>
        <p:spPr>
          <a:xfrm>
            <a:off x="360000" y="359999"/>
            <a:ext cx="4500000" cy="512197"/>
          </a:xfrm>
          <a:prstGeom prst="rect">
            <a:avLst/>
          </a:prstGeom>
        </p:spPr>
        <p:txBody>
          <a:bodyPr vert="horz" lIns="0" tIns="0" rIns="0" bIns="0" rtlCol="0" anchor="t"/>
          <a:lstStyle>
            <a:lvl1pPr algn="l">
              <a:defRPr sz="1200">
                <a:solidFill>
                  <a:schemeClr val="bg1"/>
                </a:solidFill>
                <a:latin typeface="Public Sans" pitchFamily="2" charset="0"/>
              </a:defRPr>
            </a:lvl1pPr>
          </a:lstStyle>
          <a:p>
            <a:r>
              <a:rPr lang="en-US" dirty="0"/>
              <a:t>Communities and Justice</a:t>
            </a:r>
            <a:endParaRPr lang="en-AU" dirty="0"/>
          </a:p>
        </p:txBody>
      </p:sp>
    </p:spTree>
    <p:extLst>
      <p:ext uri="{BB962C8B-B14F-4D97-AF65-F5344CB8AC3E}">
        <p14:creationId xmlns:p14="http://schemas.microsoft.com/office/powerpoint/2010/main" val="4206466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Lst>
          </p:cNvPr>
          <p:cNvSpPr/>
          <p:nvPr userDrawn="1"/>
        </p:nvSpPr>
        <p:spPr>
          <a:xfrm>
            <a:off x="0" y="0"/>
            <a:ext cx="7128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Picture Placeholder 4">
            <a:extLst>
              <a:ext uri="{FF2B5EF4-FFF2-40B4-BE49-F238E27FC236}">
                <a16:creationId xmlns:a16="http://schemas.microsoft.com/office/drawing/2014/main" id="{47081598-8EF9-4067-828C-DA3306F39365}"/>
              </a:ext>
            </a:extLst>
          </p:cNvPr>
          <p:cNvSpPr>
            <a:spLocks noGrp="1"/>
          </p:cNvSpPr>
          <p:nvPr>
            <p:ph type="pic" sz="quarter" idx="13"/>
          </p:nvPr>
        </p:nvSpPr>
        <p:spPr>
          <a:xfrm>
            <a:off x="7112926" y="0"/>
            <a:ext cx="3708000" cy="6858000"/>
          </a:xfrm>
        </p:spPr>
        <p:txBody>
          <a:bodyPr/>
          <a:lstStyle/>
          <a:p>
            <a:r>
              <a:rPr lang="en-US"/>
              <a:t>Click icon to add picture</a:t>
            </a:r>
            <a:endParaRPr lang="en-AU" dirty="0"/>
          </a:p>
        </p:txBody>
      </p:sp>
      <p:sp>
        <p:nvSpPr>
          <p:cNvPr id="2" name="Title 1"/>
          <p:cNvSpPr>
            <a:spLocks noGrp="1"/>
          </p:cNvSpPr>
          <p:nvPr>
            <p:ph type="ctrTitle" hasCustomPrompt="1"/>
          </p:nvPr>
        </p:nvSpPr>
        <p:spPr>
          <a:xfrm>
            <a:off x="540000" y="1118380"/>
            <a:ext cx="4500000" cy="2679008"/>
          </a:xfrm>
          <a:ln>
            <a:noFill/>
          </a:ln>
        </p:spPr>
        <p:txBody>
          <a:bodyPr anchor="b">
            <a:normAutofit/>
          </a:bodyPr>
          <a:lstStyle>
            <a:lvl1pPr algn="l">
              <a:lnSpc>
                <a:spcPct val="90000"/>
              </a:lnSpc>
              <a:defRPr sz="4800">
                <a:solidFill>
                  <a:schemeClr val="bg1"/>
                </a:solidFill>
              </a:defRPr>
            </a:lvl1pPr>
          </a:lstStyle>
          <a:p>
            <a:r>
              <a:rPr lang="en-US" dirty="0"/>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960000"/>
            <a:ext cx="4500000" cy="1176813"/>
          </a:xfrm>
        </p:spPr>
        <p:txBody>
          <a:bodyPr anchor="t">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5220000" y="3960000"/>
            <a:ext cx="1892926" cy="1176813"/>
          </a:xfrm>
        </p:spPr>
        <p:txBody>
          <a:bodyPr>
            <a:noAutofit/>
          </a:bodyPr>
          <a:lstStyle>
            <a:lvl1pPr>
              <a:lnSpc>
                <a:spcPct val="100000"/>
              </a:lnSpc>
              <a:spcAft>
                <a:spcPts val="0"/>
              </a:spcAft>
              <a:defRPr sz="1600" b="0">
                <a:solidFill>
                  <a:schemeClr val="bg1"/>
                </a:solidFill>
                <a:latin typeface="Public Sans" pitchFamily="2" charset="0"/>
              </a:defRPr>
            </a:lvl1pPr>
            <a:lvl2pPr>
              <a:lnSpc>
                <a:spcPct val="100000"/>
              </a:lnSpc>
              <a:spcAft>
                <a:spcPts val="0"/>
              </a:spcAft>
              <a:defRPr sz="160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a:p>
            <a:pPr lvl="1"/>
            <a:r>
              <a:rPr lang="en-US" dirty="0"/>
              <a:t>Presenter title</a:t>
            </a:r>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540000" y="6120001"/>
            <a:ext cx="2700000" cy="280136"/>
          </a:xfrm>
        </p:spPr>
        <p:txBody>
          <a:bodyPr anchor="t">
            <a:noAutofit/>
          </a:bodyPr>
          <a:lstStyle>
            <a:lvl1pPr algn="l">
              <a:defRPr sz="16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YY20</a:t>
            </a:r>
          </a:p>
        </p:txBody>
      </p:sp>
      <p:sp>
        <p:nvSpPr>
          <p:cNvPr id="20" name="Footer Placeholder 4">
            <a:extLst>
              <a:ext uri="{FF2B5EF4-FFF2-40B4-BE49-F238E27FC236}">
                <a16:creationId xmlns:a16="http://schemas.microsoft.com/office/drawing/2014/main" id="{E3775B0C-7FFD-4E7F-AC26-D5F1E787B1CC}"/>
              </a:ext>
            </a:extLst>
          </p:cNvPr>
          <p:cNvSpPr>
            <a:spLocks noGrp="1"/>
          </p:cNvSpPr>
          <p:nvPr>
            <p:ph type="ftr" sz="quarter" idx="3"/>
          </p:nvPr>
        </p:nvSpPr>
        <p:spPr>
          <a:xfrm>
            <a:off x="540000" y="359999"/>
            <a:ext cx="4500000" cy="512197"/>
          </a:xfrm>
          <a:prstGeom prst="rect">
            <a:avLst/>
          </a:prstGeom>
        </p:spPr>
        <p:txBody>
          <a:bodyPr vert="horz" lIns="0" tIns="0" rIns="0" bIns="0" rtlCol="0" anchor="t"/>
          <a:lstStyle>
            <a:lvl1pPr algn="l">
              <a:defRPr sz="1200">
                <a:solidFill>
                  <a:schemeClr val="bg1"/>
                </a:solidFill>
                <a:latin typeface="Public Sans" pitchFamily="2" charset="0"/>
              </a:defRPr>
            </a:lvl1pPr>
          </a:lstStyle>
          <a:p>
            <a:r>
              <a:rPr lang="en-US" dirty="0"/>
              <a:t>Communities and Justice</a:t>
            </a:r>
            <a:endParaRPr lang="en-AU" dirty="0"/>
          </a:p>
        </p:txBody>
      </p:sp>
      <p:cxnSp>
        <p:nvCxnSpPr>
          <p:cNvPr id="12" name="Straight Connector 11">
            <a:extLst>
              <a:ext uri="{FF2B5EF4-FFF2-40B4-BE49-F238E27FC236}">
                <a16:creationId xmlns:a16="http://schemas.microsoft.com/office/drawing/2014/main" id="{3283C022-C11C-47A8-B2C6-38BBC7F57777}"/>
              </a:ext>
            </a:extLst>
          </p:cNvPr>
          <p:cNvCxnSpPr>
            <a:cxnSpLocks/>
          </p:cNvCxnSpPr>
          <p:nvPr userDrawn="1"/>
        </p:nvCxnSpPr>
        <p:spPr>
          <a:xfrm>
            <a:off x="360000" y="360000"/>
            <a:ext cx="0" cy="601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7363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C1630E-75DD-4988-B412-5BC99B5B5062}"/>
              </a:ext>
            </a:extLst>
          </p:cNvPr>
          <p:cNvSpPr/>
          <p:nvPr userDrawn="1"/>
        </p:nvSpPr>
        <p:spPr>
          <a:xfrm>
            <a:off x="-1" y="3330000"/>
            <a:ext cx="12192001" cy="3528000"/>
          </a:xfrm>
          <a:prstGeom prst="rect">
            <a:avLst/>
          </a:prstGeom>
          <a:solidFill>
            <a:srgbClr val="63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12" name="Rectangle 11">
            <a:extLst>
              <a:ext uri="{FF2B5EF4-FFF2-40B4-BE49-F238E27FC236}">
                <a16:creationId xmlns:a16="http://schemas.microsoft.com/office/drawing/2014/main" id="{106A6961-24E6-4839-AA27-A340B1809347}"/>
              </a:ext>
            </a:extLst>
          </p:cNvPr>
          <p:cNvSpPr/>
          <p:nvPr userDrawn="1"/>
        </p:nvSpPr>
        <p:spPr>
          <a:xfrm>
            <a:off x="-1" y="0"/>
            <a:ext cx="12192001" cy="1566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4" name="Rectangle 3">
            <a:extLst>
              <a:ext uri="{FF2B5EF4-FFF2-40B4-BE49-F238E27FC236}">
                <a16:creationId xmlns:a16="http://schemas.microsoft.com/office/drawing/2014/main" id="{E57A2D9F-61E4-43DD-AEE4-7DB03212C80F}"/>
              </a:ext>
            </a:extLst>
          </p:cNvPr>
          <p:cNvSpPr/>
          <p:nvPr userDrawn="1"/>
        </p:nvSpPr>
        <p:spPr>
          <a:xfrm>
            <a:off x="-1" y="1566000"/>
            <a:ext cx="12192001" cy="176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387600"/>
          </a:xfrm>
          <a:ln>
            <a:noFill/>
          </a:ln>
        </p:spPr>
        <p:txBody>
          <a:bodyPr anchor="t">
            <a:normAutofit/>
          </a:bodyPr>
          <a:lstStyle>
            <a:lvl1pPr algn="l">
              <a:lnSpc>
                <a:spcPct val="90000"/>
              </a:lnSpc>
              <a:defRPr sz="4800">
                <a:solidFill>
                  <a:schemeClr val="bg1"/>
                </a:solidFill>
              </a:defRPr>
            </a:lvl1pPr>
          </a:lstStyle>
          <a:p>
            <a:r>
              <a:rPr lang="en-US" dirty="0"/>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9583"/>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4" name="Footer Placeholder 4">
            <a:extLst>
              <a:ext uri="{FF2B5EF4-FFF2-40B4-BE49-F238E27FC236}">
                <a16:creationId xmlns:a16="http://schemas.microsoft.com/office/drawing/2014/main" id="{4C49F10D-4964-4C13-BDFD-A701813832E9}"/>
              </a:ext>
            </a:extLst>
          </p:cNvPr>
          <p:cNvSpPr>
            <a:spLocks noGrp="1"/>
          </p:cNvSpPr>
          <p:nvPr>
            <p:ph type="ftr" sz="quarter" idx="3"/>
          </p:nvPr>
        </p:nvSpPr>
        <p:spPr>
          <a:xfrm>
            <a:off x="360000" y="6444000"/>
            <a:ext cx="4500000" cy="216000"/>
          </a:xfrm>
          <a:prstGeom prst="rect">
            <a:avLst/>
          </a:prstGeom>
        </p:spPr>
        <p:txBody>
          <a:bodyPr vert="horz" lIns="0" tIns="0" rIns="0" bIns="0" rtlCol="0" anchor="t"/>
          <a:lstStyle>
            <a:lvl1pPr algn="l">
              <a:defRPr sz="1400">
                <a:solidFill>
                  <a:schemeClr val="bg1"/>
                </a:solidFill>
                <a:latin typeface="Public Sans" pitchFamily="2" charset="0"/>
              </a:defRPr>
            </a:lvl1pPr>
          </a:lstStyle>
          <a:p>
            <a:r>
              <a:rPr lang="en-US" dirty="0"/>
              <a:t>Communities and Justice</a:t>
            </a:r>
            <a:endParaRPr lang="en-AU" dirty="0"/>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9178925" y="4071600"/>
            <a:ext cx="2778613" cy="2786400"/>
          </a:xfrm>
        </p:spPr>
        <p:txBody>
          <a:bodyPr anchor="b">
            <a:noAutofit/>
          </a:bodyPr>
          <a:lstStyle>
            <a:lvl1pPr algn="r">
              <a:lnSpc>
                <a:spcPct val="80000"/>
              </a:lnSpc>
              <a:spcAft>
                <a:spcPts val="0"/>
              </a:spcAft>
              <a:defRPr sz="19000">
                <a:solidFill>
                  <a:schemeClr val="bg1"/>
                </a:solidFill>
                <a:latin typeface="Public Sans"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10" name="Picture 9" descr="NSW Government logo">
            <a:extLst>
              <a:ext uri="{FF2B5EF4-FFF2-40B4-BE49-F238E27FC236}">
                <a16:creationId xmlns:a16="http://schemas.microsoft.com/office/drawing/2014/main" id="{4614E832-4BCC-4853-BB8C-E93D74BE525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21200" y="360000"/>
            <a:ext cx="630000" cy="685525"/>
          </a:xfrm>
          <a:prstGeom prst="rect">
            <a:avLst/>
          </a:prstGeom>
        </p:spPr>
      </p:pic>
    </p:spTree>
    <p:extLst>
      <p:ext uri="{BB962C8B-B14F-4D97-AF65-F5344CB8AC3E}">
        <p14:creationId xmlns:p14="http://schemas.microsoft.com/office/powerpoint/2010/main" val="2686721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40000" y="4104000"/>
            <a:ext cx="10242886" cy="1009606"/>
          </a:xfrm>
          <a:ln>
            <a:noFill/>
          </a:ln>
        </p:spPr>
        <p:txBody>
          <a:bodyPr anchor="t">
            <a:normAutofit/>
          </a:bodyPr>
          <a:lstStyle>
            <a:lvl1pPr algn="l">
              <a:lnSpc>
                <a:spcPct val="90000"/>
              </a:lnSpc>
              <a:defRPr sz="4800">
                <a:solidFill>
                  <a:schemeClr val="bg2"/>
                </a:solidFill>
              </a:defRPr>
            </a:lvl1pPr>
          </a:lstStyle>
          <a:p>
            <a:r>
              <a:rPr lang="en-US" dirty="0"/>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652000"/>
            <a:ext cx="10242886" cy="523717"/>
          </a:xfrm>
        </p:spPr>
        <p:txBody>
          <a:bodyPr>
            <a:noAutofit/>
          </a:bodyPr>
          <a:lstStyle>
            <a:lvl1pPr>
              <a:defRPr sz="2000">
                <a:solidFill>
                  <a:schemeClr val="bg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4" name="Footer Placeholder 4">
            <a:extLst>
              <a:ext uri="{FF2B5EF4-FFF2-40B4-BE49-F238E27FC236}">
                <a16:creationId xmlns:a16="http://schemas.microsoft.com/office/drawing/2014/main" id="{4C49F10D-4964-4C13-BDFD-A701813832E9}"/>
              </a:ext>
            </a:extLst>
          </p:cNvPr>
          <p:cNvSpPr>
            <a:spLocks noGrp="1"/>
          </p:cNvSpPr>
          <p:nvPr>
            <p:ph type="ftr" sz="quarter" idx="3"/>
          </p:nvPr>
        </p:nvSpPr>
        <p:spPr>
          <a:xfrm>
            <a:off x="360000" y="6444000"/>
            <a:ext cx="4500000" cy="216000"/>
          </a:xfrm>
          <a:prstGeom prst="rect">
            <a:avLst/>
          </a:prstGeom>
        </p:spPr>
        <p:txBody>
          <a:bodyPr vert="horz" lIns="0" tIns="0" rIns="0" bIns="0" rtlCol="0" anchor="t"/>
          <a:lstStyle>
            <a:lvl1pPr algn="l">
              <a:defRPr sz="1400">
                <a:solidFill>
                  <a:schemeClr val="bg2"/>
                </a:solidFill>
                <a:latin typeface="Public Sans" pitchFamily="2" charset="0"/>
              </a:defRPr>
            </a:lvl1pPr>
          </a:lstStyle>
          <a:p>
            <a:r>
              <a:rPr lang="en-US" dirty="0"/>
              <a:t>Communities and Justice</a:t>
            </a:r>
            <a:endParaRPr lang="en-AU" dirty="0"/>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540000" y="360000"/>
            <a:ext cx="2778613" cy="2786400"/>
          </a:xfrm>
        </p:spPr>
        <p:txBody>
          <a:bodyPr anchor="t">
            <a:noAutofit/>
          </a:bodyPr>
          <a:lstStyle>
            <a:lvl1pPr algn="l">
              <a:lnSpc>
                <a:spcPct val="80000"/>
              </a:lnSpc>
              <a:spcAft>
                <a:spcPts val="0"/>
              </a:spcAft>
              <a:defRPr sz="19000">
                <a:solidFill>
                  <a:schemeClr val="bg2"/>
                </a:solidFill>
                <a:latin typeface="Public Sans"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cxnSp>
        <p:nvCxnSpPr>
          <p:cNvPr id="15" name="Straight Connector 14">
            <a:extLst>
              <a:ext uri="{FF2B5EF4-FFF2-40B4-BE49-F238E27FC236}">
                <a16:creationId xmlns:a16="http://schemas.microsoft.com/office/drawing/2014/main" id="{140FCFB7-2251-4DE7-B878-A07B57992F00}"/>
              </a:ext>
            </a:extLst>
          </p:cNvPr>
          <p:cNvCxnSpPr>
            <a:cxnSpLocks/>
          </p:cNvCxnSpPr>
          <p:nvPr userDrawn="1"/>
        </p:nvCxnSpPr>
        <p:spPr>
          <a:xfrm>
            <a:off x="360000" y="360000"/>
            <a:ext cx="0" cy="5976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Picture 8" descr="NSW Government logo">
            <a:extLst>
              <a:ext uri="{FF2B5EF4-FFF2-40B4-BE49-F238E27FC236}">
                <a16:creationId xmlns:a16="http://schemas.microsoft.com/office/drawing/2014/main" id="{27C4C535-7E4B-4B48-BCD8-F680CCDFEE4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21200" y="360000"/>
            <a:ext cx="630000" cy="685525"/>
          </a:xfrm>
          <a:prstGeom prst="rect">
            <a:avLst/>
          </a:prstGeom>
        </p:spPr>
      </p:pic>
    </p:spTree>
    <p:extLst>
      <p:ext uri="{BB962C8B-B14F-4D97-AF65-F5344CB8AC3E}">
        <p14:creationId xmlns:p14="http://schemas.microsoft.com/office/powerpoint/2010/main" val="758031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03A8E2-73B2-4BCE-A537-BD98BFA45482}"/>
              </a:ext>
            </a:extLst>
          </p:cNvPr>
          <p:cNvSpPr/>
          <p:nvPr userDrawn="1"/>
        </p:nvSpPr>
        <p:spPr>
          <a:xfrm>
            <a:off x="0" y="1602000"/>
            <a:ext cx="12192000" cy="5256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360000" y="360000"/>
            <a:ext cx="9720000" cy="1009652"/>
          </a:xfrm>
        </p:spPr>
        <p:txBody>
          <a:bodyPr/>
          <a:lstStyle/>
          <a:p>
            <a:r>
              <a:rPr lang="en-US"/>
              <a:t>Click to edit Master title style</a:t>
            </a:r>
            <a:endParaRPr lang="en-US" dirty="0"/>
          </a:p>
        </p:txBody>
      </p:sp>
      <p:sp>
        <p:nvSpPr>
          <p:cNvPr id="5" name="Footer Placeholder 4"/>
          <p:cNvSpPr>
            <a:spLocks noGrp="1"/>
          </p:cNvSpPr>
          <p:nvPr>
            <p:ph type="ftr" sz="quarter" idx="11"/>
          </p:nvPr>
        </p:nvSpPr>
        <p:spPr>
          <a:xfrm>
            <a:off x="360000" y="6444000"/>
            <a:ext cx="6720000" cy="252000"/>
          </a:xfrm>
        </p:spPr>
        <p:txBody>
          <a:bodyPr/>
          <a:lstStyle/>
          <a:p>
            <a:r>
              <a:rPr lang="en-US" dirty="0"/>
              <a:t>Communities and Justice</a:t>
            </a:r>
            <a:endParaRPr lang="en-AU" dirty="0"/>
          </a:p>
        </p:txBody>
      </p:sp>
      <p:sp>
        <p:nvSpPr>
          <p:cNvPr id="6" name="Slide Number Placeholder 5"/>
          <p:cNvSpPr>
            <a:spLocks noGrp="1"/>
          </p:cNvSpPr>
          <p:nvPr>
            <p:ph type="sldNum" sz="quarter" idx="12"/>
          </p:nvPr>
        </p:nvSpPr>
        <p:spPr>
          <a:xfrm>
            <a:off x="11317458" y="6516000"/>
            <a:ext cx="490542" cy="180000"/>
          </a:xfrm>
        </p:spPr>
        <p:txBody>
          <a:bodyPr/>
          <a:lstStyle/>
          <a:p>
            <a:fld id="{10A01DC5-1685-4615-8240-15192985C6A2}" type="slidenum">
              <a:rPr lang="en-AU" smtClean="0"/>
              <a:t>‹#›</a:t>
            </a:fld>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3" y="1800001"/>
            <a:ext cx="11447462" cy="4409998"/>
          </a:xfrm>
        </p:spPr>
        <p:txBody>
          <a:bodyPr/>
          <a:lstStyle/>
          <a:p>
            <a:r>
              <a:rPr lang="en-US"/>
              <a:t>Click icon to add table</a:t>
            </a:r>
            <a:endParaRPr lang="en-AU"/>
          </a:p>
        </p:txBody>
      </p:sp>
    </p:spTree>
    <p:extLst>
      <p:ext uri="{BB962C8B-B14F-4D97-AF65-F5344CB8AC3E}">
        <p14:creationId xmlns:p14="http://schemas.microsoft.com/office/powerpoint/2010/main" val="704042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9720000" cy="1009652"/>
          </a:xfrm>
        </p:spPr>
        <p:txBody>
          <a:bodyPr/>
          <a:lstStyle/>
          <a:p>
            <a:r>
              <a:rPr lang="en-US"/>
              <a:t>Click to edit Master title style</a:t>
            </a:r>
            <a:endParaRPr lang="en-US" dirty="0"/>
          </a:p>
        </p:txBody>
      </p:sp>
      <p:sp>
        <p:nvSpPr>
          <p:cNvPr id="5" name="Footer Placeholder 4"/>
          <p:cNvSpPr>
            <a:spLocks noGrp="1"/>
          </p:cNvSpPr>
          <p:nvPr>
            <p:ph type="ftr" sz="quarter" idx="11"/>
          </p:nvPr>
        </p:nvSpPr>
        <p:spPr/>
        <p:txBody>
          <a:bodyPr/>
          <a:lstStyle/>
          <a:p>
            <a:r>
              <a:rPr lang="en-US" dirty="0"/>
              <a:t>Communities and Justice</a:t>
            </a:r>
            <a:endParaRPr lang="en-AU" dirty="0"/>
          </a:p>
        </p:txBody>
      </p:sp>
      <p:sp>
        <p:nvSpPr>
          <p:cNvPr id="6" name="Slide Number Placeholder 5"/>
          <p:cNvSpPr>
            <a:spLocks noGrp="1"/>
          </p:cNvSpPr>
          <p:nvPr>
            <p:ph type="sldNum" sz="quarter" idx="12"/>
          </p:nvPr>
        </p:nvSpPr>
        <p:spPr/>
        <p:txBody>
          <a:bodyPr/>
          <a:lstStyle/>
          <a:p>
            <a:fld id="{10A01DC5-1685-4615-8240-15192985C6A2}" type="slidenum">
              <a:rPr lang="en-AU" smtClean="0"/>
              <a:t>‹#›</a:t>
            </a:fld>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3" y="1620000"/>
            <a:ext cx="11447462" cy="4500000"/>
          </a:xfrm>
        </p:spPr>
        <p:txBody>
          <a:bodyPr/>
          <a:lstStyle/>
          <a:p>
            <a:r>
              <a:rPr lang="en-US"/>
              <a:t>Click icon to add table</a:t>
            </a:r>
            <a:endParaRPr lang="en-AU"/>
          </a:p>
        </p:txBody>
      </p:sp>
    </p:spTree>
    <p:extLst>
      <p:ext uri="{BB962C8B-B14F-4D97-AF65-F5344CB8AC3E}">
        <p14:creationId xmlns:p14="http://schemas.microsoft.com/office/powerpoint/2010/main" val="2729642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9720000" cy="1009652"/>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Communities and Justice</a:t>
            </a:r>
            <a:endParaRPr lang="en-AU" dirty="0"/>
          </a:p>
        </p:txBody>
      </p:sp>
      <p:sp>
        <p:nvSpPr>
          <p:cNvPr id="6" name="Slide Number Placeholder 5"/>
          <p:cNvSpPr>
            <a:spLocks noGrp="1"/>
          </p:cNvSpPr>
          <p:nvPr>
            <p:ph type="sldNum" sz="quarter" idx="12"/>
          </p:nvPr>
        </p:nvSpPr>
        <p:spPr/>
        <p:txBody>
          <a:bodyPr/>
          <a:lstStyle/>
          <a:p>
            <a:fld id="{10A01DC5-1685-4615-8240-15192985C6A2}" type="slidenum">
              <a:rPr lang="en-AU" smtClean="0"/>
              <a:t>‹#›</a:t>
            </a:fld>
            <a:endParaRPr lang="en-AU"/>
          </a:p>
        </p:txBody>
      </p:sp>
      <p:cxnSp>
        <p:nvCxnSpPr>
          <p:cNvPr id="7" name="Straight Connector 6">
            <a:extLst>
              <a:ext uri="{FF2B5EF4-FFF2-40B4-BE49-F238E27FC236}">
                <a16:creationId xmlns:a16="http://schemas.microsoft.com/office/drawing/2014/main" id="{FDEA8E5D-F9A7-48AC-AF91-6754515E9D1B}"/>
              </a:ext>
            </a:extLst>
          </p:cNvPr>
          <p:cNvCxnSpPr/>
          <p:nvPr userDrawn="1"/>
        </p:nvCxnSpPr>
        <p:spPr>
          <a:xfrm>
            <a:off x="360000" y="1548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3D7C65C-44E2-4933-BFBB-90BBEEAAAC45}"/>
              </a:ext>
            </a:extLst>
          </p:cNvPr>
          <p:cNvCxnSpPr/>
          <p:nvPr userDrawn="1"/>
        </p:nvCxnSpPr>
        <p:spPr>
          <a:xfrm>
            <a:off x="360000" y="630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2261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9720000" cy="1009652"/>
          </a:xfrm>
          <a:prstGeom prst="rect">
            <a:avLst/>
          </a:prstGeom>
        </p:spPr>
        <p:txBody>
          <a:bodyPr vert="horz" lIns="0" tIns="0" rIns="0" bIns="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360000" y="1800000"/>
            <a:ext cx="11448000" cy="4351339"/>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60000" y="6444000"/>
            <a:ext cx="6720000" cy="252000"/>
          </a:xfrm>
          <a:prstGeom prst="rect">
            <a:avLst/>
          </a:prstGeom>
        </p:spPr>
        <p:txBody>
          <a:bodyPr vert="horz" lIns="0" tIns="0" rIns="0" bIns="0" rtlCol="0" anchor="t"/>
          <a:lstStyle>
            <a:lvl1pPr algn="l">
              <a:defRPr sz="1400">
                <a:solidFill>
                  <a:schemeClr val="bg2"/>
                </a:solidFill>
                <a:latin typeface="Public Sans" pitchFamily="2" charset="0"/>
              </a:defRPr>
            </a:lvl1pPr>
          </a:lstStyle>
          <a:p>
            <a:r>
              <a:rPr lang="en-US" dirty="0"/>
              <a:t>Communities and Justice</a:t>
            </a:r>
            <a:endParaRPr lang="en-AU" dirty="0"/>
          </a:p>
        </p:txBody>
      </p:sp>
      <p:sp>
        <p:nvSpPr>
          <p:cNvPr id="6" name="Slide Number Placeholder 5"/>
          <p:cNvSpPr>
            <a:spLocks noGrp="1"/>
          </p:cNvSpPr>
          <p:nvPr>
            <p:ph type="sldNum" sz="quarter" idx="4"/>
          </p:nvPr>
        </p:nvSpPr>
        <p:spPr>
          <a:xfrm>
            <a:off x="11317458" y="6516000"/>
            <a:ext cx="490542"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
        <p:nvSpPr>
          <p:cNvPr id="9" name="TextBox 8">
            <a:extLst>
              <a:ext uri="{FF2B5EF4-FFF2-40B4-BE49-F238E27FC236}">
                <a16:creationId xmlns:a16="http://schemas.microsoft.com/office/drawing/2014/main" id="{E98AFF8C-6EAC-4301-9800-49DD3EDD38B8}"/>
              </a:ext>
            </a:extLst>
          </p:cNvPr>
          <p:cNvSpPr txBox="1"/>
          <p:nvPr userDrawn="1"/>
        </p:nvSpPr>
        <p:spPr>
          <a:xfrm>
            <a:off x="-2622931" y="14626"/>
            <a:ext cx="2544960" cy="5170646"/>
          </a:xfrm>
          <a:prstGeom prst="rect">
            <a:avLst/>
          </a:prstGeom>
          <a:noFill/>
        </p:spPr>
        <p:txBody>
          <a:bodyPr wrap="square" lIns="0" tIns="0" rIns="0" bIns="0" rtlCol="0">
            <a:spAutoFit/>
          </a:bodyPr>
          <a:lstStyle/>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CHOOSE A SLIDE STYLE FROM </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Home tab</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New Slide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Choose layout</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If layout goes awry, select Reset</a:t>
            </a: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TEXT</a:t>
            </a:r>
          </a:p>
          <a:p>
            <a:pPr marL="0" indent="0" algn="l">
              <a:buFont typeface="+mj-lt"/>
              <a:buNone/>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There are 5 levels of formatted text available.</a:t>
            </a:r>
          </a:p>
          <a:p>
            <a:pPr marL="0" indent="0" algn="l">
              <a:buFont typeface="+mj-lt"/>
              <a:buNone/>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Please move between text  levels using the increase/decrease button on the menu above.</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CHANGE SLIDE BACKGROUND/COLOUR</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Design Menu</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Format Background</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Select colour from palette OR</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Picture or Texture Fill</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Find image </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REPLACE IMAGE IN SHAPE OR ON PAGE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Right click on image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Change Picture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Select your image</a:t>
            </a:r>
          </a:p>
          <a:p>
            <a:pPr marL="0" indent="0" algn="l">
              <a:buFont typeface="+mj-lt"/>
              <a:buNone/>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OR</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Delete the image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Click on icon</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Find the new image</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TO REPOSITION IMAGE WITHIN SHAPE </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Click on image</a:t>
            </a:r>
          </a:p>
          <a:p>
            <a:pPr marL="239178" indent="-239178" algn="l">
              <a:buFont typeface="+mj-lt"/>
              <a:buAutoNum type="arabicPeriod"/>
            </a:pPr>
            <a:r>
              <a:rPr lang="en-US" sz="800" b="0" kern="1200" baseline="0" noProof="0" dirty="0">
                <a:solidFill>
                  <a:schemeClr val="bg1">
                    <a:lumMod val="65000"/>
                  </a:schemeClr>
                </a:solidFill>
                <a:latin typeface="Arial" panose="020B0604020202020204" pitchFamily="34" charset="0"/>
                <a:ea typeface="+mn-ea"/>
                <a:cs typeface="Arial" panose="020B0604020202020204" pitchFamily="34" charset="0"/>
              </a:rPr>
              <a:t>Picture Format menu</a:t>
            </a:r>
          </a:p>
          <a:p>
            <a:pPr marL="239178" indent="-239178" algn="l">
              <a:buFont typeface="+mj-lt"/>
              <a:buAutoNum type="arabicPeriod"/>
            </a:pPr>
            <a:r>
              <a:rPr lang="en-US" sz="800" b="0" kern="1200" baseline="0" noProof="0" dirty="0">
                <a:solidFill>
                  <a:schemeClr val="bg1">
                    <a:lumMod val="65000"/>
                  </a:schemeClr>
                </a:solidFill>
                <a:latin typeface="Arial" panose="020B0604020202020204" pitchFamily="34" charset="0"/>
                <a:ea typeface="+mn-ea"/>
                <a:cs typeface="Arial" panose="020B0604020202020204" pitchFamily="34" charset="0"/>
              </a:rPr>
              <a:t>Click on Crop button dropdown</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To fit the whole image inside select FIT</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To use only a portion select FILL then crop, move or resize image to show properly within shape.</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ADD/CHANGE FOOTER</a:t>
            </a:r>
          </a:p>
          <a:p>
            <a:pPr marL="239178" lvl="0" indent="-239178" algn="l" defTabSz="1219170" rtl="0" eaLnBrk="1" latinLnBrk="0" hangingPunct="1">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Insert Menu</a:t>
            </a:r>
          </a:p>
          <a:p>
            <a:pPr marL="239178" lvl="0" indent="-239178" algn="l" defTabSz="1219170" rtl="0" eaLnBrk="1" latinLnBrk="0" hangingPunct="1">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Header &amp; Footer</a:t>
            </a:r>
          </a:p>
          <a:p>
            <a:pPr marL="239178" lvl="0" indent="-239178" algn="l" defTabSz="1219170" rtl="0" eaLnBrk="1" latinLnBrk="0" hangingPunct="1">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Tick to activate/Untick to remove</a:t>
            </a:r>
          </a:p>
          <a:p>
            <a:pPr marL="239178" lvl="0" indent="-239178" algn="l" defTabSz="1219170" rtl="0" eaLnBrk="1" latinLnBrk="0" hangingPunct="1">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Change text</a:t>
            </a:r>
          </a:p>
        </p:txBody>
      </p:sp>
      <p:pic>
        <p:nvPicPr>
          <p:cNvPr id="11" name="Picture 10">
            <a:extLst>
              <a:ext uri="{FF2B5EF4-FFF2-40B4-BE49-F238E27FC236}">
                <a16:creationId xmlns:a16="http://schemas.microsoft.com/office/drawing/2014/main" id="{95497C0B-0C24-4334-9150-A2D01FE29EBB}"/>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2622930" y="1263563"/>
            <a:ext cx="632972" cy="215628"/>
          </a:xfrm>
          <a:prstGeom prst="rect">
            <a:avLst/>
          </a:prstGeom>
        </p:spPr>
      </p:pic>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11221200" y="360000"/>
            <a:ext cx="630000" cy="685525"/>
          </a:xfrm>
          <a:prstGeom prst="rect">
            <a:avLst/>
          </a:prstGeom>
        </p:spPr>
      </p:pic>
    </p:spTree>
    <p:extLst>
      <p:ext uri="{BB962C8B-B14F-4D97-AF65-F5344CB8AC3E}">
        <p14:creationId xmlns:p14="http://schemas.microsoft.com/office/powerpoint/2010/main" val="15382101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Lst>
  <p:hf hdr="0" dt="0"/>
  <p:txStyles>
    <p:titleStyle>
      <a:lvl1pPr algn="l" defTabSz="914377" rtl="0" eaLnBrk="1" latinLnBrk="0" hangingPunct="1">
        <a:lnSpc>
          <a:spcPct val="90000"/>
        </a:lnSpc>
        <a:spcBef>
          <a:spcPct val="0"/>
        </a:spcBef>
        <a:buNone/>
        <a:defRPr sz="3600" kern="1200">
          <a:solidFill>
            <a:schemeClr val="tx1"/>
          </a:solidFill>
          <a:latin typeface="+mn-lt"/>
          <a:ea typeface="+mj-ea"/>
          <a:cs typeface="+mj-cs"/>
        </a:defRPr>
      </a:lvl1pPr>
    </p:titleStyle>
    <p:bodyStyle>
      <a:lvl1pPr marL="0" indent="0" algn="l" defTabSz="914377" rtl="0" eaLnBrk="1" latinLnBrk="0" hangingPunct="1">
        <a:lnSpc>
          <a:spcPct val="90000"/>
        </a:lnSpc>
        <a:spcBef>
          <a:spcPts val="0"/>
        </a:spcBef>
        <a:spcAft>
          <a:spcPts val="1200"/>
        </a:spcAft>
        <a:buFont typeface="Arial" panose="020B0604020202020204" pitchFamily="34" charset="0"/>
        <a:buNone/>
        <a:defRPr sz="2000" b="0" kern="1200">
          <a:solidFill>
            <a:schemeClr val="tx1"/>
          </a:solidFill>
          <a:latin typeface="+mj-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400" b="0" kern="1200">
          <a:solidFill>
            <a:schemeClr val="tx1"/>
          </a:solidFill>
          <a:latin typeface="Public Sans" pitchFamily="2" charset="0"/>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4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audio" Target="../media/audio1.wav"/><Relationship Id="rId1" Type="http://schemas.openxmlformats.org/officeDocument/2006/relationships/slideLayout" Target="../slideLayouts/slideLayout25.xml"/><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slide" Target="slide37.xml"/><Relationship Id="rId3" Type="http://schemas.openxmlformats.org/officeDocument/2006/relationships/slide" Target="slide8.xml"/><Relationship Id="rId7" Type="http://schemas.openxmlformats.org/officeDocument/2006/relationships/image" Target="../media/image7.png"/><Relationship Id="rId12" Type="http://schemas.openxmlformats.org/officeDocument/2006/relationships/image" Target="../media/image10.png"/><Relationship Id="rId2" Type="http://schemas.openxmlformats.org/officeDocument/2006/relationships/notesSlide" Target="../notesSlides/notesSlide1.xml"/><Relationship Id="rId16" Type="http://schemas.openxmlformats.org/officeDocument/2006/relationships/image" Target="../media/image12.png"/><Relationship Id="rId1" Type="http://schemas.openxmlformats.org/officeDocument/2006/relationships/slideLayout" Target="../slideLayouts/slideLayout24.xml"/><Relationship Id="rId6" Type="http://schemas.openxmlformats.org/officeDocument/2006/relationships/slide" Target="slide5.xml"/><Relationship Id="rId11" Type="http://schemas.openxmlformats.org/officeDocument/2006/relationships/slide" Target="slide26.xml"/><Relationship Id="rId5" Type="http://schemas.openxmlformats.org/officeDocument/2006/relationships/image" Target="../media/image6.png"/><Relationship Id="rId15" Type="http://schemas.openxmlformats.org/officeDocument/2006/relationships/slide" Target="slide44.xml"/><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slide" Target="slide12.xml"/><Relationship Id="rId1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6.png"/><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25.xm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5.xml"/><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7.png"/><Relationship Id="rId1" Type="http://schemas.openxmlformats.org/officeDocument/2006/relationships/slideLayout" Target="../slideLayouts/slideLayout25.xml"/><Relationship Id="rId5" Type="http://schemas.openxmlformats.org/officeDocument/2006/relationships/image" Target="../media/image31.png"/><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3" Type="http://schemas.openxmlformats.org/officeDocument/2006/relationships/hyperlink" Target="https://www.facs.nsw.gov.au/download?file=835040" TargetMode="External"/><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8" Type="http://schemas.openxmlformats.org/officeDocument/2006/relationships/hyperlink" Target="https://legislation.nsw.gov.au/view/html/inforce/current/act-2002-071" TargetMode="External"/><Relationship Id="rId3" Type="http://schemas.openxmlformats.org/officeDocument/2006/relationships/image" Target="../media/image13.png"/><Relationship Id="rId7" Type="http://schemas.openxmlformats.org/officeDocument/2006/relationships/hyperlink" Target="https://legislation.nsw.gov.au/view/html/inforce/current/act-2009-052" TargetMode="External"/><Relationship Id="rId12" Type="http://schemas.openxmlformats.org/officeDocument/2006/relationships/hyperlink" Target="https://www.cyber.gov.au/acsc/view-all-content/campaign/know-how-spot-phishing-scam-messages/scam-messages/quiz" TargetMode="External"/><Relationship Id="rId2" Type="http://schemas.openxmlformats.org/officeDocument/2006/relationships/notesSlide" Target="../notesSlides/notesSlide9.xml"/><Relationship Id="rId1" Type="http://schemas.openxmlformats.org/officeDocument/2006/relationships/slideLayout" Target="../slideLayouts/slideLayout25.xml"/><Relationship Id="rId6" Type="http://schemas.openxmlformats.org/officeDocument/2006/relationships/hyperlink" Target="https://legislation.nsw.gov.au/view/html/inforce/current/act-1998-133" TargetMode="External"/><Relationship Id="rId11" Type="http://schemas.openxmlformats.org/officeDocument/2006/relationships/image" Target="../media/image32.png"/><Relationship Id="rId5" Type="http://schemas.openxmlformats.org/officeDocument/2006/relationships/hyperlink" Target="https://www.cyber.gov.au/firstnationsresources" TargetMode="External"/><Relationship Id="rId10" Type="http://schemas.openxmlformats.org/officeDocument/2006/relationships/hyperlink" Target="https://www.facs.nsw.gov.au/providers/working-with-us/working-with-you/information-security" TargetMode="External"/><Relationship Id="rId4" Type="http://schemas.openxmlformats.org/officeDocument/2006/relationships/hyperlink" Target="https://www.cyber.gov.au/acsc/view-all-content/publications/small-business-cyber-security-guide" TargetMode="External"/><Relationship Id="rId9" Type="http://schemas.openxmlformats.org/officeDocument/2006/relationships/hyperlink" Target="https://www.legislation.gov.au/Details/C2020C00237"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hyperlink" Target="https://www.facs.nsw.gov.au/providers/working-with-us/working-with-you/information-security"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10000"/>
            <a:lumOff val="90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666C0CE-5149-4272-B098-4336C71D7260}"/>
              </a:ext>
            </a:extLst>
          </p:cNvPr>
          <p:cNvSpPr>
            <a:spLocks noGrp="1"/>
          </p:cNvSpPr>
          <p:nvPr>
            <p:ph type="title" idx="4294967295"/>
          </p:nvPr>
        </p:nvSpPr>
        <p:spPr>
          <a:xfrm>
            <a:off x="360000" y="520383"/>
            <a:ext cx="10338906" cy="1009650"/>
          </a:xfrm>
        </p:spPr>
        <p:txBody>
          <a:bodyPr/>
          <a:lstStyle/>
          <a:p>
            <a:r>
              <a:rPr lang="en-AU" dirty="0"/>
              <a:t>Information security is </a:t>
            </a:r>
            <a:r>
              <a:rPr lang="en-AU" dirty="0">
                <a:latin typeface="Public Sans SemiBold" pitchFamily="2" charset="0"/>
              </a:rPr>
              <a:t>everyone’s responsibility</a:t>
            </a:r>
          </a:p>
        </p:txBody>
      </p:sp>
      <p:sp>
        <p:nvSpPr>
          <p:cNvPr id="7" name="Text Placeholder 6">
            <a:extLst>
              <a:ext uri="{FF2B5EF4-FFF2-40B4-BE49-F238E27FC236}">
                <a16:creationId xmlns:a16="http://schemas.microsoft.com/office/drawing/2014/main" id="{D7305D3D-BC2C-4397-8263-41EAA05A979F}"/>
              </a:ext>
            </a:extLst>
          </p:cNvPr>
          <p:cNvSpPr>
            <a:spLocks noGrp="1"/>
          </p:cNvSpPr>
          <p:nvPr>
            <p:ph type="body" sz="quarter" idx="4294967295"/>
          </p:nvPr>
        </p:nvSpPr>
        <p:spPr>
          <a:xfrm>
            <a:off x="360000" y="1290638"/>
            <a:ext cx="3570616" cy="1089025"/>
          </a:xfrm>
        </p:spPr>
        <p:txBody>
          <a:bodyPr>
            <a:normAutofit/>
          </a:bodyPr>
          <a:lstStyle/>
          <a:p>
            <a:r>
              <a:rPr lang="en-AU" sz="1800" dirty="0">
                <a:latin typeface="+mn-lt"/>
              </a:rPr>
              <a:t>Information security training for DCJ’s contracted service providers.</a:t>
            </a:r>
          </a:p>
        </p:txBody>
      </p:sp>
      <p:pic>
        <p:nvPicPr>
          <p:cNvPr id="11" name="Picture 10">
            <a:extLst>
              <a:ext uri="{FF2B5EF4-FFF2-40B4-BE49-F238E27FC236}">
                <a16:creationId xmlns:a16="http://schemas.microsoft.com/office/drawing/2014/main" id="{D9B1B50F-4AEE-8747-B9D0-4E3B834F0566}"/>
              </a:ext>
            </a:extLst>
          </p:cNvPr>
          <p:cNvPicPr>
            <a:picLocks noChangeAspect="1"/>
          </p:cNvPicPr>
          <p:nvPr/>
        </p:nvPicPr>
        <p:blipFill>
          <a:blip r:embed="rId2"/>
          <a:stretch>
            <a:fillRect/>
          </a:stretch>
        </p:blipFill>
        <p:spPr>
          <a:xfrm>
            <a:off x="3811644" y="1607427"/>
            <a:ext cx="8236329" cy="5004352"/>
          </a:xfrm>
          <a:prstGeom prst="rect">
            <a:avLst/>
          </a:prstGeom>
        </p:spPr>
      </p:pic>
      <p:sp>
        <p:nvSpPr>
          <p:cNvPr id="8" name="Footer Placeholder 1"/>
          <p:cNvSpPr>
            <a:spLocks noGrp="1"/>
          </p:cNvSpPr>
          <p:nvPr>
            <p:ph type="ftr" sz="quarter" idx="11"/>
          </p:nvPr>
        </p:nvSpPr>
        <p:spPr>
          <a:xfrm>
            <a:off x="360000" y="6444000"/>
            <a:ext cx="6720000" cy="252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2664"/>
                </a:solidFill>
                <a:effectLst/>
                <a:uLnTx/>
                <a:uFillTx/>
                <a:latin typeface="Public Sans" pitchFamily="2" charset="0"/>
                <a:ea typeface="+mn-ea"/>
                <a:cs typeface="+mn-cs"/>
              </a:rPr>
              <a:t>Communities and Justice</a:t>
            </a:r>
            <a:endParaRPr kumimoji="0" lang="en-AU" sz="1400" b="0" i="0" u="none" strike="noStrike" kern="1200" cap="none" spc="0" normalizeH="0" baseline="0" noProof="0" dirty="0">
              <a:ln>
                <a:noFill/>
              </a:ln>
              <a:solidFill>
                <a:srgbClr val="002664"/>
              </a:solidFill>
              <a:effectLst/>
              <a:uLnTx/>
              <a:uFillTx/>
              <a:latin typeface="Public Sans" pitchFamily="2" charset="0"/>
              <a:ea typeface="+mn-ea"/>
              <a:cs typeface="+mn-cs"/>
            </a:endParaRPr>
          </a:p>
        </p:txBody>
      </p:sp>
      <p:sp>
        <p:nvSpPr>
          <p:cNvPr id="2" name="Rectangle 1"/>
          <p:cNvSpPr/>
          <p:nvPr/>
        </p:nvSpPr>
        <p:spPr>
          <a:xfrm>
            <a:off x="360000" y="4036457"/>
            <a:ext cx="3094088" cy="1384995"/>
          </a:xfrm>
          <a:prstGeom prst="rect">
            <a:avLst/>
          </a:prstGeom>
        </p:spPr>
        <p:txBody>
          <a:bodyPr wrap="square">
            <a:spAutoFit/>
          </a:bodyPr>
          <a:lstStyle/>
          <a:p>
            <a:r>
              <a:rPr lang="en-AU" sz="1400" dirty="0"/>
              <a:t>This is a general guidance only.  You should review your data and security risks regularly.  You are responsible for protecting the data you hold and for complying with applicable laws and policies</a:t>
            </a:r>
            <a:r>
              <a:rPr lang="en-AU" sz="1000" dirty="0"/>
              <a:t>.</a:t>
            </a:r>
          </a:p>
        </p:txBody>
      </p:sp>
    </p:spTree>
    <p:extLst>
      <p:ext uri="{BB962C8B-B14F-4D97-AF65-F5344CB8AC3E}">
        <p14:creationId xmlns:p14="http://schemas.microsoft.com/office/powerpoint/2010/main" val="1291904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Communities and Justice</a:t>
            </a:r>
            <a:endParaRPr lang="en-AU" dirty="0"/>
          </a:p>
        </p:txBody>
      </p:sp>
      <p:sp>
        <p:nvSpPr>
          <p:cNvPr id="3" name="Slide Number Placeholder 2"/>
          <p:cNvSpPr>
            <a:spLocks noGrp="1"/>
          </p:cNvSpPr>
          <p:nvPr>
            <p:ph type="sldNum" sz="quarter" idx="12"/>
          </p:nvPr>
        </p:nvSpPr>
        <p:spPr/>
        <p:txBody>
          <a:bodyPr/>
          <a:lstStyle/>
          <a:p>
            <a:fld id="{10A01DC5-1685-4615-8240-15192985C6A2}" type="slidenum">
              <a:rPr lang="en-AU" smtClean="0"/>
              <a:t>10</a:t>
            </a:fld>
            <a:endParaRPr lang="en-AU"/>
          </a:p>
        </p:txBody>
      </p:sp>
      <p:pic>
        <p:nvPicPr>
          <p:cNvPr id="5" name="Picture 4">
            <a:extLst>
              <a:ext uri="{FF2B5EF4-FFF2-40B4-BE49-F238E27FC236}">
                <a16:creationId xmlns:a16="http://schemas.microsoft.com/office/drawing/2014/main" id="{F5FEC21F-335C-5449-B4ED-746AB9A854D2}"/>
              </a:ext>
            </a:extLst>
          </p:cNvPr>
          <p:cNvPicPr>
            <a:picLocks noChangeAspect="1"/>
          </p:cNvPicPr>
          <p:nvPr/>
        </p:nvPicPr>
        <p:blipFill>
          <a:blip r:embed="rId3"/>
          <a:stretch>
            <a:fillRect/>
          </a:stretch>
        </p:blipFill>
        <p:spPr>
          <a:xfrm>
            <a:off x="213652" y="1126426"/>
            <a:ext cx="11761178" cy="5180349"/>
          </a:xfrm>
          <a:prstGeom prst="rect">
            <a:avLst/>
          </a:prstGeom>
        </p:spPr>
      </p:pic>
      <p:pic>
        <p:nvPicPr>
          <p:cNvPr id="4" name="Picture 3">
            <a:extLst>
              <a:ext uri="{FF2B5EF4-FFF2-40B4-BE49-F238E27FC236}">
                <a16:creationId xmlns:a16="http://schemas.microsoft.com/office/drawing/2014/main" id="{128FB7E7-295D-8844-9A65-C3DD26DFC888}"/>
              </a:ext>
            </a:extLst>
          </p:cNvPr>
          <p:cNvPicPr>
            <a:picLocks noChangeAspect="1"/>
          </p:cNvPicPr>
          <p:nvPr/>
        </p:nvPicPr>
        <p:blipFill>
          <a:blip r:embed="rId4"/>
          <a:stretch>
            <a:fillRect/>
          </a:stretch>
        </p:blipFill>
        <p:spPr>
          <a:xfrm>
            <a:off x="4612728" y="4812031"/>
            <a:ext cx="2792120" cy="1586184"/>
          </a:xfrm>
          <a:prstGeom prst="rect">
            <a:avLst/>
          </a:prstGeom>
        </p:spPr>
      </p:pic>
      <p:sp>
        <p:nvSpPr>
          <p:cNvPr id="6" name="Rectangle 5"/>
          <p:cNvSpPr/>
          <p:nvPr/>
        </p:nvSpPr>
        <p:spPr>
          <a:xfrm>
            <a:off x="1432241" y="1502978"/>
            <a:ext cx="9324000" cy="3693319"/>
          </a:xfrm>
          <a:prstGeom prst="rect">
            <a:avLst/>
          </a:prstGeom>
        </p:spPr>
        <p:txBody>
          <a:bodyPr wrap="square">
            <a:spAutoFit/>
          </a:bodyPr>
          <a:lstStyle/>
          <a:p>
            <a:pPr marL="285750" indent="-285750">
              <a:buFont typeface="Arial" panose="020B0604020202020204" pitchFamily="34" charset="0"/>
              <a:buChar char="•"/>
            </a:pPr>
            <a:r>
              <a:rPr lang="en-AU" dirty="0">
                <a:solidFill>
                  <a:schemeClr val="bg1"/>
                </a:solidFill>
              </a:rPr>
              <a:t>Use 10 characters or more in length</a:t>
            </a:r>
          </a:p>
          <a:p>
            <a:pPr marL="285750" indent="-285750">
              <a:buFont typeface="Arial" panose="020B0604020202020204" pitchFamily="34" charset="0"/>
              <a:buChar char="•"/>
            </a:pPr>
            <a:r>
              <a:rPr lang="en-AU" dirty="0">
                <a:solidFill>
                  <a:schemeClr val="bg1"/>
                </a:solidFill>
              </a:rPr>
              <a:t>Use a combination of uppercase and lowercase letters, numbers, and special characters</a:t>
            </a:r>
          </a:p>
          <a:p>
            <a:pPr marL="285750" indent="-285750">
              <a:buFont typeface="Arial" panose="020B0604020202020204" pitchFamily="34" charset="0"/>
              <a:buChar char="•"/>
            </a:pPr>
            <a:r>
              <a:rPr lang="en-AU" dirty="0">
                <a:solidFill>
                  <a:schemeClr val="bg1"/>
                </a:solidFill>
              </a:rPr>
              <a:t>Change passwords every 60 days</a:t>
            </a:r>
          </a:p>
          <a:p>
            <a:pPr marL="285750" indent="-285750">
              <a:buFont typeface="Arial" panose="020B0604020202020204" pitchFamily="34" charset="0"/>
              <a:buChar char="•"/>
            </a:pPr>
            <a:r>
              <a:rPr lang="en-AU" dirty="0">
                <a:solidFill>
                  <a:schemeClr val="bg1"/>
                </a:solidFill>
              </a:rPr>
              <a:t>Use different passwords for each of your accounts when required</a:t>
            </a:r>
          </a:p>
          <a:p>
            <a:pPr marL="285750" indent="-285750">
              <a:buFont typeface="Arial" panose="020B0604020202020204" pitchFamily="34" charset="0"/>
              <a:buChar char="•"/>
            </a:pPr>
            <a:r>
              <a:rPr lang="en-AU" dirty="0">
                <a:solidFill>
                  <a:schemeClr val="bg1"/>
                </a:solidFill>
                <a:latin typeface="Public Sans Light" pitchFamily="2" charset="0"/>
              </a:rPr>
              <a:t>Implement two-factor authentication in addition to your passwords, for an extra layer of security</a:t>
            </a:r>
          </a:p>
          <a:p>
            <a:pPr marL="285750" indent="-285750">
              <a:buFont typeface="Arial" panose="020B0604020202020204" pitchFamily="34" charset="0"/>
              <a:buChar char="•"/>
            </a:pPr>
            <a:r>
              <a:rPr lang="en-AU" dirty="0">
                <a:solidFill>
                  <a:schemeClr val="bg1"/>
                </a:solidFill>
              </a:rPr>
              <a:t>Don’t incorporate common words like days of the week, greetings like ‘hello’ and names into your passwords</a:t>
            </a:r>
          </a:p>
          <a:p>
            <a:pPr marL="285750" indent="-285750">
              <a:buFont typeface="Arial" panose="020B0604020202020204" pitchFamily="34" charset="0"/>
              <a:buChar char="•"/>
            </a:pPr>
            <a:r>
              <a:rPr lang="en-AU" dirty="0">
                <a:solidFill>
                  <a:schemeClr val="bg1"/>
                </a:solidFill>
              </a:rPr>
              <a:t>Don’t use recycled elements like ‘Monday1’ and ‘Monday2’</a:t>
            </a:r>
          </a:p>
          <a:p>
            <a:pPr marL="285750" indent="-285750">
              <a:buFont typeface="Arial" panose="020B0604020202020204" pitchFamily="34" charset="0"/>
              <a:buChar char="•"/>
            </a:pPr>
            <a:r>
              <a:rPr lang="en-AU" dirty="0">
                <a:solidFill>
                  <a:schemeClr val="bg1"/>
                </a:solidFill>
              </a:rPr>
              <a:t>Don’t keep passwords on post-it notes, or in Excel, emails or Word documents</a:t>
            </a:r>
          </a:p>
          <a:p>
            <a:pPr marL="285750" indent="-285750">
              <a:buFont typeface="Arial" panose="020B0604020202020204" pitchFamily="34" charset="0"/>
              <a:buChar char="•"/>
            </a:pPr>
            <a:r>
              <a:rPr lang="en-AU" dirty="0">
                <a:solidFill>
                  <a:schemeClr val="bg1"/>
                </a:solidFill>
              </a:rPr>
              <a:t>Don’t use your work email and password to sign up to non-work related activities</a:t>
            </a:r>
          </a:p>
          <a:p>
            <a:pPr marL="285750" indent="-285750">
              <a:buFont typeface="Arial" panose="020B0604020202020204" pitchFamily="34" charset="0"/>
              <a:buChar char="•"/>
            </a:pPr>
            <a:endParaRPr lang="en-AU" dirty="0">
              <a:solidFill>
                <a:schemeClr val="bg1"/>
              </a:solidFill>
            </a:endParaRPr>
          </a:p>
        </p:txBody>
      </p:sp>
      <p:sp>
        <p:nvSpPr>
          <p:cNvPr id="7" name="Title 5">
            <a:extLst>
              <a:ext uri="{FF2B5EF4-FFF2-40B4-BE49-F238E27FC236}">
                <a16:creationId xmlns:a16="http://schemas.microsoft.com/office/drawing/2014/main" id="{E666C0CE-5149-4272-B098-4336C71D7260}"/>
              </a:ext>
            </a:extLst>
          </p:cNvPr>
          <p:cNvSpPr txBox="1">
            <a:spLocks/>
          </p:cNvSpPr>
          <p:nvPr/>
        </p:nvSpPr>
        <p:spPr>
          <a:xfrm>
            <a:off x="213652" y="480048"/>
            <a:ext cx="10456389" cy="1009652"/>
          </a:xfrm>
          <a:prstGeom prst="rect">
            <a:avLst/>
          </a:prstGeom>
        </p:spPr>
        <p:txBody>
          <a:bodyPr/>
          <a:lstStyle>
            <a:lvl1pPr algn="l" defTabSz="914377" rtl="0" eaLnBrk="1" latinLnBrk="0" hangingPunct="1">
              <a:lnSpc>
                <a:spcPct val="90000"/>
              </a:lnSpc>
              <a:spcBef>
                <a:spcPct val="0"/>
              </a:spcBef>
              <a:buNone/>
              <a:defRPr sz="3600" kern="1200">
                <a:solidFill>
                  <a:schemeClr val="tx1"/>
                </a:solidFill>
                <a:latin typeface="+mn-lt"/>
                <a:ea typeface="+mj-ea"/>
                <a:cs typeface="+mj-cs"/>
              </a:defRPr>
            </a:lvl1pPr>
          </a:lstStyle>
          <a:p>
            <a:r>
              <a:rPr lang="en-AU" dirty="0"/>
              <a:t>How can you ensure your password is secure?</a:t>
            </a:r>
          </a:p>
        </p:txBody>
      </p:sp>
    </p:spTree>
    <p:extLst>
      <p:ext uri="{BB962C8B-B14F-4D97-AF65-F5344CB8AC3E}">
        <p14:creationId xmlns:p14="http://schemas.microsoft.com/office/powerpoint/2010/main" val="3804704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ABE3CD-5716-0A48-9449-04A4521F8C31}"/>
              </a:ext>
            </a:extLst>
          </p:cNvPr>
          <p:cNvPicPr>
            <a:picLocks noChangeAspect="1"/>
          </p:cNvPicPr>
          <p:nvPr/>
        </p:nvPicPr>
        <p:blipFill>
          <a:blip r:embed="rId2"/>
          <a:stretch>
            <a:fillRect/>
          </a:stretch>
        </p:blipFill>
        <p:spPr>
          <a:xfrm>
            <a:off x="926741" y="1428906"/>
            <a:ext cx="5132319" cy="4870173"/>
          </a:xfrm>
          <a:prstGeom prst="rect">
            <a:avLst/>
          </a:prstGeom>
        </p:spPr>
      </p:pic>
      <p:sp>
        <p:nvSpPr>
          <p:cNvPr id="10" name="Footer Placeholder 1"/>
          <p:cNvSpPr>
            <a:spLocks noGrp="1"/>
          </p:cNvSpPr>
          <p:nvPr>
            <p:ph type="ftr" sz="quarter" idx="11"/>
          </p:nvPr>
        </p:nvSpPr>
        <p:spPr>
          <a:xfrm>
            <a:off x="360000" y="6444000"/>
            <a:ext cx="6720000" cy="252000"/>
          </a:xfrm>
        </p:spPr>
        <p:txBody>
          <a:bodyPr/>
          <a:lstStyle/>
          <a:p>
            <a:r>
              <a:rPr lang="en-US" dirty="0"/>
              <a:t>Communities and Justice</a:t>
            </a:r>
            <a:endParaRPr lang="en-AU" dirty="0"/>
          </a:p>
        </p:txBody>
      </p:sp>
      <p:pic>
        <p:nvPicPr>
          <p:cNvPr id="2" name="Picture 1"/>
          <p:cNvPicPr>
            <a:picLocks noChangeAspect="1"/>
          </p:cNvPicPr>
          <p:nvPr/>
        </p:nvPicPr>
        <p:blipFill>
          <a:blip r:embed="rId3"/>
          <a:stretch>
            <a:fillRect/>
          </a:stretch>
        </p:blipFill>
        <p:spPr>
          <a:xfrm>
            <a:off x="5685096" y="783770"/>
            <a:ext cx="4702804" cy="3322791"/>
          </a:xfrm>
          <a:prstGeom prst="rect">
            <a:avLst/>
          </a:prstGeom>
        </p:spPr>
      </p:pic>
      <p:sp>
        <p:nvSpPr>
          <p:cNvPr id="13" name="TextBox 12"/>
          <p:cNvSpPr txBox="1"/>
          <p:nvPr/>
        </p:nvSpPr>
        <p:spPr>
          <a:xfrm>
            <a:off x="6115973" y="1186336"/>
            <a:ext cx="4215014" cy="2677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dirty="0">
                <a:ln>
                  <a:noFill/>
                </a:ln>
                <a:solidFill>
                  <a:srgbClr val="FFFFFF"/>
                </a:solidFill>
                <a:effectLst/>
                <a:uLnTx/>
                <a:uFillTx/>
                <a:latin typeface="Public Sans Light"/>
              </a:rPr>
              <a:t>A</a:t>
            </a:r>
            <a:r>
              <a:rPr kumimoji="0" lang="en-AU" sz="2400" b="0" i="0" u="none" strike="noStrike" kern="1200" cap="none" spc="0" normalizeH="0" noProof="0" dirty="0">
                <a:ln>
                  <a:noFill/>
                </a:ln>
                <a:solidFill>
                  <a:srgbClr val="FFFFFF"/>
                </a:solidFill>
                <a:effectLst/>
                <a:uLnTx/>
                <a:uFillTx/>
                <a:latin typeface="Public Sans Light"/>
              </a:rPr>
              <a:t> secure password has at least 10 characters, and a combination of text, numbers, and special characters.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AU" sz="2400" baseline="0" dirty="0">
              <a:solidFill>
                <a:srgbClr val="FFFFFF"/>
              </a:solidFill>
              <a:latin typeface="Public Sans Ligh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noProof="0" dirty="0">
                <a:ln>
                  <a:noFill/>
                </a:ln>
                <a:solidFill>
                  <a:srgbClr val="FFFFFF"/>
                </a:solidFill>
                <a:effectLst/>
                <a:uLnTx/>
                <a:uFillTx/>
                <a:latin typeface="Public Sans Light"/>
              </a:rPr>
              <a:t>For example, u8e^7e,@!v</a:t>
            </a:r>
            <a:endParaRPr kumimoji="0" lang="en-AU" sz="2400" b="0" i="0" u="none" strike="noStrike" kern="1200" cap="none" spc="0" normalizeH="0" baseline="0" noProof="0" dirty="0">
              <a:ln>
                <a:noFill/>
              </a:ln>
              <a:solidFill>
                <a:srgbClr val="FFFFFF"/>
              </a:solidFill>
              <a:effectLst/>
              <a:uLnTx/>
              <a:uFillTx/>
              <a:latin typeface="Public Sans Light"/>
            </a:endParaRPr>
          </a:p>
        </p:txBody>
      </p:sp>
    </p:spTree>
    <p:extLst>
      <p:ext uri="{BB962C8B-B14F-4D97-AF65-F5344CB8AC3E}">
        <p14:creationId xmlns:p14="http://schemas.microsoft.com/office/powerpoint/2010/main" val="256529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1+#ppt_w/2"/>
                                          </p:val>
                                        </p:tav>
                                        <p:tav tm="100000">
                                          <p:val>
                                            <p:strVal val="#ppt_x"/>
                                          </p:val>
                                        </p:tav>
                                      </p:tavLst>
                                    </p:anim>
                                    <p:anim calcmode="lin" valueType="num">
                                      <p:cBhvr additive="base">
                                        <p:cTn id="13" dur="10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1"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10000"/>
            <a:lumOff val="90000"/>
          </a:schemeClr>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Communities and Justice</a:t>
            </a:r>
            <a:endParaRPr lang="en-AU" dirty="0"/>
          </a:p>
        </p:txBody>
      </p:sp>
      <p:sp>
        <p:nvSpPr>
          <p:cNvPr id="3" name="Slide Number Placeholder 2"/>
          <p:cNvSpPr>
            <a:spLocks noGrp="1"/>
          </p:cNvSpPr>
          <p:nvPr>
            <p:ph type="sldNum" sz="quarter" idx="12"/>
          </p:nvPr>
        </p:nvSpPr>
        <p:spPr/>
        <p:txBody>
          <a:bodyPr/>
          <a:lstStyle/>
          <a:p>
            <a:fld id="{10A01DC5-1685-4615-8240-15192985C6A2}" type="slidenum">
              <a:rPr lang="en-AU" smtClean="0"/>
              <a:t>12</a:t>
            </a:fld>
            <a:endParaRPr lang="en-AU"/>
          </a:p>
        </p:txBody>
      </p:sp>
      <p:pic>
        <p:nvPicPr>
          <p:cNvPr id="4" name="Picture 3">
            <a:extLst>
              <a:ext uri="{FF2B5EF4-FFF2-40B4-BE49-F238E27FC236}">
                <a16:creationId xmlns:a16="http://schemas.microsoft.com/office/drawing/2014/main" id="{A02B948A-EB38-A34D-B2DD-B35D3F386D2C}"/>
              </a:ext>
            </a:extLst>
          </p:cNvPr>
          <p:cNvPicPr>
            <a:picLocks noChangeAspect="1"/>
          </p:cNvPicPr>
          <p:nvPr/>
        </p:nvPicPr>
        <p:blipFill>
          <a:blip r:embed="rId2"/>
          <a:stretch>
            <a:fillRect/>
          </a:stretch>
        </p:blipFill>
        <p:spPr>
          <a:xfrm>
            <a:off x="4071217" y="1538886"/>
            <a:ext cx="8120783" cy="5319114"/>
          </a:xfrm>
          <a:prstGeom prst="rect">
            <a:avLst/>
          </a:prstGeom>
        </p:spPr>
      </p:pic>
      <p:sp>
        <p:nvSpPr>
          <p:cNvPr id="5" name="Title 5">
            <a:extLst>
              <a:ext uri="{FF2B5EF4-FFF2-40B4-BE49-F238E27FC236}">
                <a16:creationId xmlns:a16="http://schemas.microsoft.com/office/drawing/2014/main" id="{E666C0CE-5149-4272-B098-4336C71D7260}"/>
              </a:ext>
            </a:extLst>
          </p:cNvPr>
          <p:cNvSpPr txBox="1">
            <a:spLocks/>
          </p:cNvSpPr>
          <p:nvPr/>
        </p:nvSpPr>
        <p:spPr>
          <a:xfrm>
            <a:off x="211410" y="449224"/>
            <a:ext cx="9720000" cy="1009652"/>
          </a:xfrm>
          <a:prstGeom prst="rect">
            <a:avLst/>
          </a:prstGeom>
        </p:spPr>
        <p:txBody>
          <a:bodyPr/>
          <a:lstStyle>
            <a:lvl1pPr algn="l" defTabSz="914377" rtl="0" eaLnBrk="1" latinLnBrk="0" hangingPunct="1">
              <a:lnSpc>
                <a:spcPct val="90000"/>
              </a:lnSpc>
              <a:spcBef>
                <a:spcPct val="0"/>
              </a:spcBef>
              <a:buNone/>
              <a:defRPr sz="3600" kern="1200">
                <a:solidFill>
                  <a:schemeClr val="tx1"/>
                </a:solidFill>
                <a:latin typeface="+mn-lt"/>
                <a:ea typeface="+mj-ea"/>
                <a:cs typeface="+mj-cs"/>
              </a:defRPr>
            </a:lvl1pPr>
          </a:lstStyle>
          <a:p>
            <a:r>
              <a:rPr lang="en-AU" dirty="0"/>
              <a:t>Cyber threats</a:t>
            </a:r>
          </a:p>
        </p:txBody>
      </p:sp>
      <p:sp>
        <p:nvSpPr>
          <p:cNvPr id="6" name="Rectangle 5"/>
          <p:cNvSpPr/>
          <p:nvPr/>
        </p:nvSpPr>
        <p:spPr>
          <a:xfrm>
            <a:off x="211410" y="1231568"/>
            <a:ext cx="3343899" cy="1477328"/>
          </a:xfrm>
          <a:prstGeom prst="rect">
            <a:avLst/>
          </a:prstGeom>
        </p:spPr>
        <p:txBody>
          <a:bodyPr wrap="square">
            <a:spAutoFit/>
          </a:bodyPr>
          <a:lstStyle/>
          <a:p>
            <a:r>
              <a:rPr lang="en-AU" dirty="0"/>
              <a:t>This section explains some of the most common types of cyber threats you might come across so that you can be prepared, informed and alert.</a:t>
            </a:r>
          </a:p>
        </p:txBody>
      </p:sp>
    </p:spTree>
    <p:extLst>
      <p:ext uri="{BB962C8B-B14F-4D97-AF65-F5344CB8AC3E}">
        <p14:creationId xmlns:p14="http://schemas.microsoft.com/office/powerpoint/2010/main" val="4210538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Communities and Justice</a:t>
            </a:r>
            <a:endParaRPr lang="en-AU" dirty="0"/>
          </a:p>
        </p:txBody>
      </p:sp>
      <p:sp>
        <p:nvSpPr>
          <p:cNvPr id="3" name="Slide Number Placeholder 2"/>
          <p:cNvSpPr>
            <a:spLocks noGrp="1"/>
          </p:cNvSpPr>
          <p:nvPr>
            <p:ph type="sldNum" sz="quarter" idx="12"/>
          </p:nvPr>
        </p:nvSpPr>
        <p:spPr/>
        <p:txBody>
          <a:bodyPr/>
          <a:lstStyle/>
          <a:p>
            <a:fld id="{10A01DC5-1685-4615-8240-15192985C6A2}" type="slidenum">
              <a:rPr lang="en-AU" smtClean="0"/>
              <a:t>13</a:t>
            </a:fld>
            <a:endParaRPr lang="en-AU"/>
          </a:p>
        </p:txBody>
      </p:sp>
      <p:pic>
        <p:nvPicPr>
          <p:cNvPr id="4" name="Picture 3">
            <a:extLst>
              <a:ext uri="{FF2B5EF4-FFF2-40B4-BE49-F238E27FC236}">
                <a16:creationId xmlns:a16="http://schemas.microsoft.com/office/drawing/2014/main" id="{F5FEC21F-335C-5449-B4ED-746AB9A854D2}"/>
              </a:ext>
            </a:extLst>
          </p:cNvPr>
          <p:cNvPicPr>
            <a:picLocks noChangeAspect="1"/>
          </p:cNvPicPr>
          <p:nvPr/>
        </p:nvPicPr>
        <p:blipFill>
          <a:blip r:embed="rId2"/>
          <a:stretch>
            <a:fillRect/>
          </a:stretch>
        </p:blipFill>
        <p:spPr>
          <a:xfrm>
            <a:off x="215411" y="1251929"/>
            <a:ext cx="11761178" cy="5180349"/>
          </a:xfrm>
          <a:prstGeom prst="rect">
            <a:avLst/>
          </a:prstGeom>
        </p:spPr>
      </p:pic>
      <p:sp>
        <p:nvSpPr>
          <p:cNvPr id="6" name="TextBox 5"/>
          <p:cNvSpPr txBox="1"/>
          <p:nvPr/>
        </p:nvSpPr>
        <p:spPr>
          <a:xfrm>
            <a:off x="1434358" y="1696599"/>
            <a:ext cx="9323285" cy="3754874"/>
          </a:xfrm>
          <a:prstGeom prst="rect">
            <a:avLst/>
          </a:prstGeom>
          <a:noFill/>
        </p:spPr>
        <p:txBody>
          <a:bodyPr wrap="square" rtlCol="0">
            <a:spAutoFit/>
          </a:bodyPr>
          <a:lstStyle/>
          <a:p>
            <a:r>
              <a:rPr lang="en-AU" dirty="0">
                <a:solidFill>
                  <a:schemeClr val="bg1"/>
                </a:solidFill>
                <a:latin typeface="Public Sans SemiBold" pitchFamily="2" charset="0"/>
              </a:rPr>
              <a:t>‘Phishing’ refers to dodgy emails, calls or messages that are devised to gain access to personal information, sensitive data and money from recipients.</a:t>
            </a:r>
          </a:p>
          <a:p>
            <a:endParaRPr lang="en-AU" dirty="0">
              <a:solidFill>
                <a:schemeClr val="bg1"/>
              </a:solidFill>
            </a:endParaRPr>
          </a:p>
          <a:p>
            <a:r>
              <a:rPr lang="en-AU" dirty="0">
                <a:solidFill>
                  <a:schemeClr val="bg1"/>
                </a:solidFill>
              </a:rPr>
              <a:t>Online scams are also known as phishing. Once a victim has 'taken the bait',</a:t>
            </a:r>
          </a:p>
          <a:p>
            <a:r>
              <a:rPr lang="en-AU" dirty="0">
                <a:solidFill>
                  <a:schemeClr val="bg1"/>
                </a:solidFill>
              </a:rPr>
              <a:t>the attacker could then use the victim's identity to conduct illegal activities or access sensitive information that could compromise an organisation's security information.</a:t>
            </a:r>
          </a:p>
          <a:p>
            <a:endParaRPr lang="en-AU" dirty="0">
              <a:solidFill>
                <a:schemeClr val="bg1"/>
              </a:solidFill>
            </a:endParaRPr>
          </a:p>
          <a:p>
            <a:r>
              <a:rPr lang="en-AU" dirty="0">
                <a:solidFill>
                  <a:schemeClr val="bg1"/>
                </a:solidFill>
                <a:latin typeface="Public Sans SemiBold" pitchFamily="2" charset="0"/>
              </a:rPr>
              <a:t>Phishing is a form of deception. </a:t>
            </a:r>
            <a:r>
              <a:rPr lang="en-AU" dirty="0">
                <a:solidFill>
                  <a:schemeClr val="bg1"/>
                </a:solidFill>
              </a:rPr>
              <a:t>Attackers contact their targets while posing as a legitimate, reputable business, organisation or individual you think you know and can trust. </a:t>
            </a:r>
          </a:p>
          <a:p>
            <a:endParaRPr lang="en-AU" sz="1600" dirty="0">
              <a:solidFill>
                <a:schemeClr val="bg1"/>
              </a:solidFill>
            </a:endParaRPr>
          </a:p>
          <a:p>
            <a:endParaRPr lang="en-AU" dirty="0">
              <a:solidFill>
                <a:schemeClr val="bg1"/>
              </a:solidFill>
            </a:endParaRPr>
          </a:p>
          <a:p>
            <a:endParaRPr lang="en-AU" dirty="0">
              <a:solidFill>
                <a:schemeClr val="bg1"/>
              </a:solidFill>
            </a:endParaRPr>
          </a:p>
        </p:txBody>
      </p:sp>
      <p:sp>
        <p:nvSpPr>
          <p:cNvPr id="7" name="Title 5">
            <a:extLst>
              <a:ext uri="{FF2B5EF4-FFF2-40B4-BE49-F238E27FC236}">
                <a16:creationId xmlns:a16="http://schemas.microsoft.com/office/drawing/2014/main" id="{E666C0CE-5149-4272-B098-4336C71D7260}"/>
              </a:ext>
            </a:extLst>
          </p:cNvPr>
          <p:cNvSpPr txBox="1">
            <a:spLocks/>
          </p:cNvSpPr>
          <p:nvPr/>
        </p:nvSpPr>
        <p:spPr>
          <a:xfrm>
            <a:off x="237947" y="465072"/>
            <a:ext cx="11324782" cy="1009652"/>
          </a:xfrm>
          <a:prstGeom prst="rect">
            <a:avLst/>
          </a:prstGeom>
        </p:spPr>
        <p:txBody>
          <a:bodyPr/>
          <a:lstStyle>
            <a:lvl1pPr algn="l" defTabSz="914377" rtl="0" eaLnBrk="1" latinLnBrk="0" hangingPunct="1">
              <a:lnSpc>
                <a:spcPct val="90000"/>
              </a:lnSpc>
              <a:spcBef>
                <a:spcPct val="0"/>
              </a:spcBef>
              <a:buNone/>
              <a:defRPr sz="3600" kern="1200">
                <a:solidFill>
                  <a:schemeClr val="tx1"/>
                </a:solidFill>
                <a:latin typeface="+mn-lt"/>
                <a:ea typeface="+mj-ea"/>
                <a:cs typeface="+mj-cs"/>
              </a:defRPr>
            </a:lvl1pPr>
          </a:lstStyle>
          <a:p>
            <a:r>
              <a:rPr lang="en-AU" dirty="0"/>
              <a:t>What is phishing? And how does it happen?</a:t>
            </a:r>
          </a:p>
        </p:txBody>
      </p:sp>
      <p:pic>
        <p:nvPicPr>
          <p:cNvPr id="8" name="Picture 7">
            <a:extLst>
              <a:ext uri="{FF2B5EF4-FFF2-40B4-BE49-F238E27FC236}">
                <a16:creationId xmlns:a16="http://schemas.microsoft.com/office/drawing/2014/main" id="{19C8F8A8-5610-D14E-8BFB-5B36E95EEE4A}"/>
              </a:ext>
            </a:extLst>
          </p:cNvPr>
          <p:cNvPicPr>
            <a:picLocks noChangeAspect="1"/>
          </p:cNvPicPr>
          <p:nvPr/>
        </p:nvPicPr>
        <p:blipFill>
          <a:blip r:embed="rId3"/>
          <a:stretch>
            <a:fillRect/>
          </a:stretch>
        </p:blipFill>
        <p:spPr>
          <a:xfrm>
            <a:off x="4954565" y="5012946"/>
            <a:ext cx="2282870" cy="1431053"/>
          </a:xfrm>
          <a:prstGeom prst="rect">
            <a:avLst/>
          </a:prstGeom>
        </p:spPr>
      </p:pic>
    </p:spTree>
    <p:extLst>
      <p:ext uri="{BB962C8B-B14F-4D97-AF65-F5344CB8AC3E}">
        <p14:creationId xmlns:p14="http://schemas.microsoft.com/office/powerpoint/2010/main" val="3581884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Communities and Justice</a:t>
            </a:r>
            <a:endParaRPr lang="en-AU" dirty="0"/>
          </a:p>
        </p:txBody>
      </p:sp>
      <p:sp>
        <p:nvSpPr>
          <p:cNvPr id="3" name="Slide Number Placeholder 2"/>
          <p:cNvSpPr>
            <a:spLocks noGrp="1"/>
          </p:cNvSpPr>
          <p:nvPr>
            <p:ph type="sldNum" sz="quarter" idx="12"/>
          </p:nvPr>
        </p:nvSpPr>
        <p:spPr/>
        <p:txBody>
          <a:bodyPr/>
          <a:lstStyle/>
          <a:p>
            <a:fld id="{10A01DC5-1685-4615-8240-15192985C6A2}" type="slidenum">
              <a:rPr lang="en-AU" smtClean="0"/>
              <a:t>14</a:t>
            </a:fld>
            <a:endParaRPr lang="en-AU"/>
          </a:p>
        </p:txBody>
      </p:sp>
      <p:pic>
        <p:nvPicPr>
          <p:cNvPr id="4" name="Picture 3">
            <a:extLst>
              <a:ext uri="{FF2B5EF4-FFF2-40B4-BE49-F238E27FC236}">
                <a16:creationId xmlns:a16="http://schemas.microsoft.com/office/drawing/2014/main" id="{F5FEC21F-335C-5449-B4ED-746AB9A854D2}"/>
              </a:ext>
            </a:extLst>
          </p:cNvPr>
          <p:cNvPicPr>
            <a:picLocks noChangeAspect="1"/>
          </p:cNvPicPr>
          <p:nvPr/>
        </p:nvPicPr>
        <p:blipFill>
          <a:blip r:embed="rId3"/>
          <a:stretch>
            <a:fillRect/>
          </a:stretch>
        </p:blipFill>
        <p:spPr>
          <a:xfrm>
            <a:off x="215411" y="1263650"/>
            <a:ext cx="11761178" cy="5180349"/>
          </a:xfrm>
          <a:prstGeom prst="rect">
            <a:avLst/>
          </a:prstGeom>
        </p:spPr>
      </p:pic>
      <p:sp>
        <p:nvSpPr>
          <p:cNvPr id="7" name="Title 5">
            <a:extLst>
              <a:ext uri="{FF2B5EF4-FFF2-40B4-BE49-F238E27FC236}">
                <a16:creationId xmlns:a16="http://schemas.microsoft.com/office/drawing/2014/main" id="{E666C0CE-5149-4272-B098-4336C71D7260}"/>
              </a:ext>
            </a:extLst>
          </p:cNvPr>
          <p:cNvSpPr txBox="1">
            <a:spLocks/>
          </p:cNvSpPr>
          <p:nvPr/>
        </p:nvSpPr>
        <p:spPr>
          <a:xfrm>
            <a:off x="308418" y="429903"/>
            <a:ext cx="11324782" cy="1009652"/>
          </a:xfrm>
          <a:prstGeom prst="rect">
            <a:avLst/>
          </a:prstGeom>
        </p:spPr>
        <p:txBody>
          <a:bodyPr/>
          <a:lstStyle>
            <a:lvl1pPr algn="l" defTabSz="914377" rtl="0" eaLnBrk="1" latinLnBrk="0" hangingPunct="1">
              <a:lnSpc>
                <a:spcPct val="90000"/>
              </a:lnSpc>
              <a:spcBef>
                <a:spcPct val="0"/>
              </a:spcBef>
              <a:buNone/>
              <a:defRPr sz="3600" kern="1200">
                <a:solidFill>
                  <a:schemeClr val="tx1"/>
                </a:solidFill>
                <a:latin typeface="+mn-lt"/>
                <a:ea typeface="+mj-ea"/>
                <a:cs typeface="+mj-cs"/>
              </a:defRPr>
            </a:lvl1pPr>
          </a:lstStyle>
          <a:p>
            <a:r>
              <a:rPr lang="en-AU" dirty="0"/>
              <a:t>Where do phishing scams happen?</a:t>
            </a:r>
          </a:p>
        </p:txBody>
      </p:sp>
      <p:sp>
        <p:nvSpPr>
          <p:cNvPr id="9" name="TextBox 8"/>
          <p:cNvSpPr txBox="1"/>
          <p:nvPr/>
        </p:nvSpPr>
        <p:spPr>
          <a:xfrm>
            <a:off x="1434000" y="1672107"/>
            <a:ext cx="9324000" cy="1477328"/>
          </a:xfrm>
          <a:prstGeom prst="rect">
            <a:avLst/>
          </a:prstGeom>
          <a:noFill/>
        </p:spPr>
        <p:txBody>
          <a:bodyPr wrap="square" rtlCol="0">
            <a:spAutoFit/>
          </a:bodyPr>
          <a:lstStyle/>
          <a:p>
            <a:r>
              <a:rPr lang="en-AU" dirty="0">
                <a:solidFill>
                  <a:schemeClr val="bg1"/>
                </a:solidFill>
                <a:latin typeface="Public Sans SemiBold" pitchFamily="2" charset="0"/>
              </a:rPr>
              <a:t>Phishing doesn’t just happen in emails.  It can also be by telephone, text message or social media.</a:t>
            </a:r>
          </a:p>
          <a:p>
            <a:endParaRPr lang="en-AU" dirty="0">
              <a:solidFill>
                <a:schemeClr val="bg1"/>
              </a:solidFill>
            </a:endParaRPr>
          </a:p>
          <a:p>
            <a:r>
              <a:rPr lang="en-AU" dirty="0">
                <a:solidFill>
                  <a:schemeClr val="bg1"/>
                </a:solidFill>
              </a:rPr>
              <a:t>Look out for unexpected attachments, requests to provide login credentials, requests for money or changes to bank accounts. </a:t>
            </a:r>
          </a:p>
        </p:txBody>
      </p:sp>
      <p:pic>
        <p:nvPicPr>
          <p:cNvPr id="10" name="Picture 9">
            <a:extLst>
              <a:ext uri="{FF2B5EF4-FFF2-40B4-BE49-F238E27FC236}">
                <a16:creationId xmlns:a16="http://schemas.microsoft.com/office/drawing/2014/main" id="{19C8F8A8-5610-D14E-8BFB-5B36E95EEE4A}"/>
              </a:ext>
            </a:extLst>
          </p:cNvPr>
          <p:cNvPicPr>
            <a:picLocks noChangeAspect="1"/>
          </p:cNvPicPr>
          <p:nvPr/>
        </p:nvPicPr>
        <p:blipFill>
          <a:blip r:embed="rId4"/>
          <a:stretch>
            <a:fillRect/>
          </a:stretch>
        </p:blipFill>
        <p:spPr>
          <a:xfrm>
            <a:off x="4954565" y="5012946"/>
            <a:ext cx="2282870" cy="1431053"/>
          </a:xfrm>
          <a:prstGeom prst="rect">
            <a:avLst/>
          </a:prstGeom>
        </p:spPr>
      </p:pic>
    </p:spTree>
    <p:extLst>
      <p:ext uri="{BB962C8B-B14F-4D97-AF65-F5344CB8AC3E}">
        <p14:creationId xmlns:p14="http://schemas.microsoft.com/office/powerpoint/2010/main" val="156989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Communities and Justice</a:t>
            </a:r>
            <a:endParaRPr lang="en-AU" dirty="0"/>
          </a:p>
        </p:txBody>
      </p:sp>
      <p:sp>
        <p:nvSpPr>
          <p:cNvPr id="3" name="Slide Number Placeholder 2"/>
          <p:cNvSpPr>
            <a:spLocks noGrp="1"/>
          </p:cNvSpPr>
          <p:nvPr>
            <p:ph type="sldNum" sz="quarter" idx="12"/>
          </p:nvPr>
        </p:nvSpPr>
        <p:spPr/>
        <p:txBody>
          <a:bodyPr/>
          <a:lstStyle/>
          <a:p>
            <a:fld id="{10A01DC5-1685-4615-8240-15192985C6A2}" type="slidenum">
              <a:rPr lang="en-AU" smtClean="0"/>
              <a:t>15</a:t>
            </a:fld>
            <a:endParaRPr lang="en-AU"/>
          </a:p>
        </p:txBody>
      </p:sp>
      <p:pic>
        <p:nvPicPr>
          <p:cNvPr id="4" name="Picture 3">
            <a:extLst>
              <a:ext uri="{FF2B5EF4-FFF2-40B4-BE49-F238E27FC236}">
                <a16:creationId xmlns:a16="http://schemas.microsoft.com/office/drawing/2014/main" id="{F5FEC21F-335C-5449-B4ED-746AB9A854D2}"/>
              </a:ext>
            </a:extLst>
          </p:cNvPr>
          <p:cNvPicPr>
            <a:picLocks noChangeAspect="1"/>
          </p:cNvPicPr>
          <p:nvPr/>
        </p:nvPicPr>
        <p:blipFill>
          <a:blip r:embed="rId2"/>
          <a:stretch>
            <a:fillRect/>
          </a:stretch>
        </p:blipFill>
        <p:spPr>
          <a:xfrm>
            <a:off x="215411" y="1263650"/>
            <a:ext cx="11761178" cy="5180349"/>
          </a:xfrm>
          <a:prstGeom prst="rect">
            <a:avLst/>
          </a:prstGeom>
        </p:spPr>
      </p:pic>
      <p:sp>
        <p:nvSpPr>
          <p:cNvPr id="7" name="Title 5">
            <a:extLst>
              <a:ext uri="{FF2B5EF4-FFF2-40B4-BE49-F238E27FC236}">
                <a16:creationId xmlns:a16="http://schemas.microsoft.com/office/drawing/2014/main" id="{E666C0CE-5149-4272-B098-4336C71D7260}"/>
              </a:ext>
            </a:extLst>
          </p:cNvPr>
          <p:cNvSpPr txBox="1">
            <a:spLocks/>
          </p:cNvSpPr>
          <p:nvPr/>
        </p:nvSpPr>
        <p:spPr>
          <a:xfrm>
            <a:off x="215411" y="417848"/>
            <a:ext cx="11324782" cy="1009652"/>
          </a:xfrm>
          <a:prstGeom prst="rect">
            <a:avLst/>
          </a:prstGeom>
        </p:spPr>
        <p:txBody>
          <a:bodyPr/>
          <a:lstStyle>
            <a:lvl1pPr algn="l" defTabSz="914377" rtl="0" eaLnBrk="1" latinLnBrk="0" hangingPunct="1">
              <a:lnSpc>
                <a:spcPct val="90000"/>
              </a:lnSpc>
              <a:spcBef>
                <a:spcPct val="0"/>
              </a:spcBef>
              <a:buNone/>
              <a:defRPr sz="3600" kern="1200">
                <a:solidFill>
                  <a:schemeClr val="tx1"/>
                </a:solidFill>
                <a:latin typeface="+mn-lt"/>
                <a:ea typeface="+mj-ea"/>
                <a:cs typeface="+mj-cs"/>
              </a:defRPr>
            </a:lvl1pPr>
          </a:lstStyle>
          <a:p>
            <a:r>
              <a:rPr lang="en-AU" dirty="0"/>
              <a:t>Anyone can be a target of phishing</a:t>
            </a:r>
          </a:p>
        </p:txBody>
      </p:sp>
      <p:sp>
        <p:nvSpPr>
          <p:cNvPr id="10" name="TextBox 9"/>
          <p:cNvSpPr txBox="1"/>
          <p:nvPr/>
        </p:nvSpPr>
        <p:spPr>
          <a:xfrm>
            <a:off x="1434000" y="1427500"/>
            <a:ext cx="9324000" cy="3693319"/>
          </a:xfrm>
          <a:prstGeom prst="rect">
            <a:avLst/>
          </a:prstGeom>
          <a:noFill/>
        </p:spPr>
        <p:txBody>
          <a:bodyPr wrap="square" rtlCol="0">
            <a:spAutoFit/>
          </a:bodyPr>
          <a:lstStyle/>
          <a:p>
            <a:endParaRPr lang="en-AU" dirty="0">
              <a:solidFill>
                <a:schemeClr val="bg1"/>
              </a:solidFill>
            </a:endParaRPr>
          </a:p>
          <a:p>
            <a:r>
              <a:rPr lang="en-AU" dirty="0">
                <a:solidFill>
                  <a:schemeClr val="bg1"/>
                </a:solidFill>
                <a:latin typeface="Public Sans SemiBold" pitchFamily="2" charset="0"/>
              </a:rPr>
              <a:t>Attackers can target one specific person or send out phishing scams to thousands of people. </a:t>
            </a:r>
          </a:p>
          <a:p>
            <a:endParaRPr lang="en-AU" dirty="0">
              <a:solidFill>
                <a:schemeClr val="bg1"/>
              </a:solidFill>
              <a:latin typeface="Public Sans SemiBold" pitchFamily="2" charset="0"/>
            </a:endParaRPr>
          </a:p>
          <a:p>
            <a:r>
              <a:rPr lang="en-AU" dirty="0">
                <a:solidFill>
                  <a:schemeClr val="bg1"/>
                </a:solidFill>
              </a:rPr>
              <a:t>However, phishing tactics designed to trick staff members commonly include: </a:t>
            </a:r>
          </a:p>
          <a:p>
            <a:pPr marL="285750" indent="-285750">
              <a:buFont typeface="Arial" panose="020B0604020202020204" pitchFamily="34" charset="0"/>
              <a:buChar char="•"/>
            </a:pPr>
            <a:r>
              <a:rPr lang="en-AU" dirty="0">
                <a:solidFill>
                  <a:schemeClr val="bg1"/>
                </a:solidFill>
              </a:rPr>
              <a:t>claims of being someone senior in the organisation</a:t>
            </a:r>
          </a:p>
          <a:p>
            <a:pPr marL="285750" indent="-285750">
              <a:buFont typeface="Arial" panose="020B0604020202020204" pitchFamily="34" charset="0"/>
              <a:buChar char="•"/>
            </a:pPr>
            <a:r>
              <a:rPr lang="en-AU" dirty="0">
                <a:solidFill>
                  <a:schemeClr val="bg1"/>
                </a:solidFill>
              </a:rPr>
              <a:t>offers of something in short supply or promises of good deals</a:t>
            </a:r>
          </a:p>
          <a:p>
            <a:pPr marL="285750" indent="-285750">
              <a:buFont typeface="Arial" panose="020B0604020202020204" pitchFamily="34" charset="0"/>
              <a:buChar char="•"/>
            </a:pPr>
            <a:r>
              <a:rPr lang="en-AU" dirty="0">
                <a:solidFill>
                  <a:schemeClr val="bg1"/>
                </a:solidFill>
              </a:rPr>
              <a:t>a sense of urgency, that there is limited time to act</a:t>
            </a:r>
          </a:p>
          <a:p>
            <a:pPr marL="285750" indent="-285750">
              <a:buFont typeface="Arial" panose="020B0604020202020204" pitchFamily="34" charset="0"/>
              <a:buChar char="•"/>
            </a:pPr>
            <a:r>
              <a:rPr lang="en-AU" dirty="0">
                <a:solidFill>
                  <a:schemeClr val="bg1"/>
                </a:solidFill>
              </a:rPr>
              <a:t>references to current events or news stories</a:t>
            </a:r>
          </a:p>
          <a:p>
            <a:endParaRPr lang="en-AU" dirty="0">
              <a:solidFill>
                <a:schemeClr val="bg1"/>
              </a:solidFill>
            </a:endParaRPr>
          </a:p>
          <a:p>
            <a:endParaRPr lang="en-AU" dirty="0">
              <a:solidFill>
                <a:schemeClr val="bg1"/>
              </a:solidFill>
            </a:endParaRPr>
          </a:p>
          <a:p>
            <a:endParaRPr lang="en-AU" dirty="0">
              <a:solidFill>
                <a:schemeClr val="bg1"/>
              </a:solidFill>
            </a:endParaRPr>
          </a:p>
          <a:p>
            <a:pPr algn="ctr"/>
            <a:endParaRPr lang="en-AU" dirty="0">
              <a:solidFill>
                <a:schemeClr val="bg1"/>
              </a:solidFill>
            </a:endParaRPr>
          </a:p>
        </p:txBody>
      </p:sp>
      <p:pic>
        <p:nvPicPr>
          <p:cNvPr id="8" name="Picture 7">
            <a:extLst>
              <a:ext uri="{FF2B5EF4-FFF2-40B4-BE49-F238E27FC236}">
                <a16:creationId xmlns:a16="http://schemas.microsoft.com/office/drawing/2014/main" id="{19C8F8A8-5610-D14E-8BFB-5B36E95EEE4A}"/>
              </a:ext>
            </a:extLst>
          </p:cNvPr>
          <p:cNvPicPr>
            <a:picLocks noChangeAspect="1"/>
          </p:cNvPicPr>
          <p:nvPr/>
        </p:nvPicPr>
        <p:blipFill>
          <a:blip r:embed="rId3"/>
          <a:stretch>
            <a:fillRect/>
          </a:stretch>
        </p:blipFill>
        <p:spPr>
          <a:xfrm>
            <a:off x="4954565" y="5012946"/>
            <a:ext cx="2282870" cy="1431053"/>
          </a:xfrm>
          <a:prstGeom prst="rect">
            <a:avLst/>
          </a:prstGeom>
        </p:spPr>
      </p:pic>
    </p:spTree>
    <p:extLst>
      <p:ext uri="{BB962C8B-B14F-4D97-AF65-F5344CB8AC3E}">
        <p14:creationId xmlns:p14="http://schemas.microsoft.com/office/powerpoint/2010/main" val="1412797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Communities and Justice</a:t>
            </a:r>
            <a:endParaRPr lang="en-AU" dirty="0"/>
          </a:p>
        </p:txBody>
      </p:sp>
      <p:sp>
        <p:nvSpPr>
          <p:cNvPr id="3" name="Slide Number Placeholder 2"/>
          <p:cNvSpPr>
            <a:spLocks noGrp="1"/>
          </p:cNvSpPr>
          <p:nvPr>
            <p:ph type="sldNum" sz="quarter" idx="12"/>
          </p:nvPr>
        </p:nvSpPr>
        <p:spPr/>
        <p:txBody>
          <a:bodyPr/>
          <a:lstStyle/>
          <a:p>
            <a:fld id="{10A01DC5-1685-4615-8240-15192985C6A2}" type="slidenum">
              <a:rPr lang="en-AU" smtClean="0"/>
              <a:t>16</a:t>
            </a:fld>
            <a:endParaRPr lang="en-AU"/>
          </a:p>
        </p:txBody>
      </p:sp>
      <p:pic>
        <p:nvPicPr>
          <p:cNvPr id="6" name="Picture 5">
            <a:extLst>
              <a:ext uri="{FF2B5EF4-FFF2-40B4-BE49-F238E27FC236}">
                <a16:creationId xmlns:a16="http://schemas.microsoft.com/office/drawing/2014/main" id="{14CCFDD9-F109-9942-8622-05B6AF3AD215}"/>
              </a:ext>
            </a:extLst>
          </p:cNvPr>
          <p:cNvPicPr>
            <a:picLocks noChangeAspect="1"/>
          </p:cNvPicPr>
          <p:nvPr/>
        </p:nvPicPr>
        <p:blipFill rotWithShape="1">
          <a:blip r:embed="rId3"/>
          <a:srcRect r="4610" b="4414"/>
          <a:stretch/>
        </p:blipFill>
        <p:spPr>
          <a:xfrm>
            <a:off x="3068622" y="1099539"/>
            <a:ext cx="4961483" cy="4926855"/>
          </a:xfrm>
          <a:prstGeom prst="rect">
            <a:avLst/>
          </a:prstGeom>
        </p:spPr>
      </p:pic>
      <p:pic>
        <p:nvPicPr>
          <p:cNvPr id="7" name="Picture 6">
            <a:extLst>
              <a:ext uri="{FF2B5EF4-FFF2-40B4-BE49-F238E27FC236}">
                <a16:creationId xmlns:a16="http://schemas.microsoft.com/office/drawing/2014/main" id="{BC2C5C9B-CCCA-BC42-A2DA-7CA93AE222DB}"/>
              </a:ext>
            </a:extLst>
          </p:cNvPr>
          <p:cNvPicPr>
            <a:picLocks noChangeAspect="1"/>
          </p:cNvPicPr>
          <p:nvPr/>
        </p:nvPicPr>
        <p:blipFill>
          <a:blip r:embed="rId4"/>
          <a:stretch>
            <a:fillRect/>
          </a:stretch>
        </p:blipFill>
        <p:spPr>
          <a:xfrm>
            <a:off x="444307" y="1470437"/>
            <a:ext cx="2475979" cy="4185061"/>
          </a:xfrm>
          <a:prstGeom prst="rect">
            <a:avLst/>
          </a:prstGeom>
        </p:spPr>
      </p:pic>
      <p:sp>
        <p:nvSpPr>
          <p:cNvPr id="14" name="Title 5">
            <a:extLst>
              <a:ext uri="{FF2B5EF4-FFF2-40B4-BE49-F238E27FC236}">
                <a16:creationId xmlns:a16="http://schemas.microsoft.com/office/drawing/2014/main" id="{E666C0CE-5149-4272-B098-4336C71D7260}"/>
              </a:ext>
            </a:extLst>
          </p:cNvPr>
          <p:cNvSpPr txBox="1">
            <a:spLocks/>
          </p:cNvSpPr>
          <p:nvPr/>
        </p:nvSpPr>
        <p:spPr>
          <a:xfrm>
            <a:off x="231855" y="460785"/>
            <a:ext cx="10576941" cy="1009652"/>
          </a:xfrm>
          <a:prstGeom prst="rect">
            <a:avLst/>
          </a:prstGeom>
        </p:spPr>
        <p:txBody>
          <a:bodyPr/>
          <a:lstStyle>
            <a:lvl1pPr algn="l" defTabSz="914377" rtl="0" eaLnBrk="1" latinLnBrk="0" hangingPunct="1">
              <a:lnSpc>
                <a:spcPct val="90000"/>
              </a:lnSpc>
              <a:spcBef>
                <a:spcPct val="0"/>
              </a:spcBef>
              <a:buNone/>
              <a:defRPr sz="3600" kern="1200">
                <a:solidFill>
                  <a:schemeClr val="tx1"/>
                </a:solidFill>
                <a:latin typeface="+mn-lt"/>
                <a:ea typeface="+mj-ea"/>
                <a:cs typeface="+mj-cs"/>
              </a:defRPr>
            </a:lvl1pPr>
          </a:lstStyle>
          <a:p>
            <a:r>
              <a:rPr lang="en-AU" dirty="0"/>
              <a:t>Let’s take a look at a phishing email </a:t>
            </a:r>
          </a:p>
        </p:txBody>
      </p:sp>
      <p:sp>
        <p:nvSpPr>
          <p:cNvPr id="15" name="Rectangle 14"/>
          <p:cNvSpPr/>
          <p:nvPr/>
        </p:nvSpPr>
        <p:spPr>
          <a:xfrm>
            <a:off x="8178442" y="1225689"/>
            <a:ext cx="3790895" cy="5632311"/>
          </a:xfrm>
          <a:prstGeom prst="rect">
            <a:avLst/>
          </a:prstGeom>
        </p:spPr>
        <p:txBody>
          <a:bodyPr wrap="square">
            <a:spAutoFit/>
          </a:bodyPr>
          <a:lstStyle/>
          <a:p>
            <a:r>
              <a:rPr lang="en-AU" dirty="0"/>
              <a:t>A phishing email usually has the following characteristics:</a:t>
            </a:r>
          </a:p>
          <a:p>
            <a:endParaRPr lang="en-AU" dirty="0"/>
          </a:p>
          <a:p>
            <a:pPr marL="285750" indent="-285750">
              <a:buFont typeface="Arial" panose="020B0604020202020204" pitchFamily="34" charset="0"/>
              <a:buChar char="•"/>
            </a:pPr>
            <a:r>
              <a:rPr lang="en-AU" dirty="0"/>
              <a:t>an unfamiliar email address, which differs slightly from the legitimate address</a:t>
            </a:r>
          </a:p>
          <a:p>
            <a:pPr marL="285750" indent="-285750">
              <a:buFont typeface="Arial" panose="020B0604020202020204" pitchFamily="34" charset="0"/>
              <a:buChar char="•"/>
            </a:pPr>
            <a:r>
              <a:rPr lang="en-AU" dirty="0"/>
              <a:t>promises of free goods or services in the subject line</a:t>
            </a:r>
          </a:p>
          <a:p>
            <a:pPr marL="285750" indent="-285750">
              <a:buFont typeface="Arial" panose="020B0604020202020204" pitchFamily="34" charset="0"/>
              <a:buChar char="•"/>
            </a:pPr>
            <a:r>
              <a:rPr lang="en-AU" dirty="0"/>
              <a:t>poor spelling and grammar with limited to no context</a:t>
            </a:r>
          </a:p>
          <a:p>
            <a:pPr marL="285750" indent="-285750">
              <a:buFont typeface="Arial" panose="020B0604020202020204" pitchFamily="34" charset="0"/>
              <a:buChar char="•"/>
            </a:pPr>
            <a:r>
              <a:rPr lang="en-AU" dirty="0"/>
              <a:t>clickable links to unfamiliar web or email addresses </a:t>
            </a:r>
          </a:p>
          <a:p>
            <a:pPr marL="285750" indent="-285750">
              <a:buFont typeface="Arial" panose="020B0604020202020204" pitchFamily="34" charset="0"/>
              <a:buChar char="•"/>
            </a:pPr>
            <a:r>
              <a:rPr lang="en-AU" dirty="0"/>
              <a:t>attachments with generic naming conventions</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endParaRPr lang="en-AU" b="1" dirty="0">
              <a:latin typeface="Public Sans SemiBold" pitchFamily="2" charset="0"/>
            </a:endParaRPr>
          </a:p>
          <a:p>
            <a:pPr marL="285750" indent="-285750">
              <a:buFont typeface="Arial" panose="020B0604020202020204" pitchFamily="34" charset="0"/>
              <a:buChar char="•"/>
            </a:pPr>
            <a:endParaRPr lang="en-AU" b="1" dirty="0">
              <a:latin typeface="Public Sans SemiBold" pitchFamily="2" charset="0"/>
            </a:endParaRPr>
          </a:p>
          <a:p>
            <a:pPr marL="285750" indent="-285750">
              <a:buFont typeface="Arial" panose="020B0604020202020204" pitchFamily="34" charset="0"/>
              <a:buChar char="•"/>
            </a:pPr>
            <a:endParaRPr lang="en-AU" b="1" dirty="0">
              <a:latin typeface="Public Sans SemiBold" pitchFamily="2" charset="0"/>
            </a:endParaRPr>
          </a:p>
          <a:p>
            <a:endParaRPr lang="en-AU" dirty="0"/>
          </a:p>
          <a:p>
            <a:pPr marL="285750" indent="-285750">
              <a:buFont typeface="Arial" panose="020B0604020202020204" pitchFamily="34" charset="0"/>
              <a:buChar char="•"/>
            </a:pPr>
            <a:endParaRPr lang="en-AU" dirty="0"/>
          </a:p>
        </p:txBody>
      </p:sp>
    </p:spTree>
    <p:extLst>
      <p:ext uri="{BB962C8B-B14F-4D97-AF65-F5344CB8AC3E}">
        <p14:creationId xmlns:p14="http://schemas.microsoft.com/office/powerpoint/2010/main" val="1083995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ppt_x</p:attrName>
                                        </p:attrNameLst>
                                      </p:cBhvr>
                                      <p:tavLst>
                                        <p:tav tm="0">
                                          <p:val>
                                            <p:strVal val="#ppt_x"/>
                                          </p:val>
                                        </p:tav>
                                        <p:tav tm="100000">
                                          <p:val>
                                            <p:strVal val="#ppt_x"/>
                                          </p:val>
                                        </p:tav>
                                      </p:tavLst>
                                    </p:anim>
                                    <p:anim calcmode="lin" valueType="num">
                                      <p:cBhvr>
                                        <p:cTn id="9" dur="2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32" presetClass="emph" presetSubtype="0" fill="hold" nodeType="afterEffect">
                                  <p:stCondLst>
                                    <p:cond delay="0"/>
                                  </p:stCondLst>
                                  <p:childTnLst>
                                    <p:animRot by="120000">
                                      <p:cBhvr>
                                        <p:cTn id="12" dur="100" fill="hold">
                                          <p:stCondLst>
                                            <p:cond delay="0"/>
                                          </p:stCondLst>
                                        </p:cTn>
                                        <p:tgtEl>
                                          <p:spTgt spid="7"/>
                                        </p:tgtEl>
                                        <p:attrNameLst>
                                          <p:attrName>r</p:attrName>
                                        </p:attrNameLst>
                                      </p:cBhvr>
                                    </p:animRot>
                                    <p:animRot by="-240000">
                                      <p:cBhvr>
                                        <p:cTn id="13" dur="200" fill="hold">
                                          <p:stCondLst>
                                            <p:cond delay="200"/>
                                          </p:stCondLst>
                                        </p:cTn>
                                        <p:tgtEl>
                                          <p:spTgt spid="7"/>
                                        </p:tgtEl>
                                        <p:attrNameLst>
                                          <p:attrName>r</p:attrName>
                                        </p:attrNameLst>
                                      </p:cBhvr>
                                    </p:animRot>
                                    <p:animRot by="240000">
                                      <p:cBhvr>
                                        <p:cTn id="14" dur="200" fill="hold">
                                          <p:stCondLst>
                                            <p:cond delay="400"/>
                                          </p:stCondLst>
                                        </p:cTn>
                                        <p:tgtEl>
                                          <p:spTgt spid="7"/>
                                        </p:tgtEl>
                                        <p:attrNameLst>
                                          <p:attrName>r</p:attrName>
                                        </p:attrNameLst>
                                      </p:cBhvr>
                                    </p:animRot>
                                    <p:animRot by="-240000">
                                      <p:cBhvr>
                                        <p:cTn id="15" dur="200" fill="hold">
                                          <p:stCondLst>
                                            <p:cond delay="600"/>
                                          </p:stCondLst>
                                        </p:cTn>
                                        <p:tgtEl>
                                          <p:spTgt spid="7"/>
                                        </p:tgtEl>
                                        <p:attrNameLst>
                                          <p:attrName>r</p:attrName>
                                        </p:attrNameLst>
                                      </p:cBhvr>
                                    </p:animRot>
                                    <p:animRot by="120000">
                                      <p:cBhvr>
                                        <p:cTn id="16" dur="200" fill="hold">
                                          <p:stCondLst>
                                            <p:cond delay="800"/>
                                          </p:stCondLst>
                                        </p:cTn>
                                        <p:tgtEl>
                                          <p:spTgt spid="7"/>
                                        </p:tgtEl>
                                        <p:attrNameLst>
                                          <p:attrName>r</p:attrName>
                                        </p:attrNameLst>
                                      </p:cBhvr>
                                    </p:animRot>
                                  </p:childTnLst>
                                </p:cTn>
                              </p:par>
                            </p:childTnLst>
                          </p:cTn>
                        </p:par>
                        <p:par>
                          <p:cTn id="17" fill="hold">
                            <p:stCondLst>
                              <p:cond delay="3000"/>
                            </p:stCondLst>
                            <p:childTnLst>
                              <p:par>
                                <p:cTn id="18" presetID="1"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par>
                          <p:cTn id="20" fill="hold">
                            <p:stCondLst>
                              <p:cond delay="3000"/>
                            </p:stCondLst>
                            <p:childTnLst>
                              <p:par>
                                <p:cTn id="21" presetID="1" presetClass="entr" presetSubtype="0"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Communities and Justice</a:t>
            </a:r>
            <a:endParaRPr lang="en-AU" dirty="0"/>
          </a:p>
        </p:txBody>
      </p:sp>
      <p:sp>
        <p:nvSpPr>
          <p:cNvPr id="3" name="Slide Number Placeholder 2"/>
          <p:cNvSpPr>
            <a:spLocks noGrp="1"/>
          </p:cNvSpPr>
          <p:nvPr>
            <p:ph type="sldNum" sz="quarter" idx="12"/>
          </p:nvPr>
        </p:nvSpPr>
        <p:spPr/>
        <p:txBody>
          <a:bodyPr/>
          <a:lstStyle/>
          <a:p>
            <a:fld id="{10A01DC5-1685-4615-8240-15192985C6A2}" type="slidenum">
              <a:rPr lang="en-AU" smtClean="0"/>
              <a:t>17</a:t>
            </a:fld>
            <a:endParaRPr lang="en-AU"/>
          </a:p>
        </p:txBody>
      </p:sp>
      <p:sp>
        <p:nvSpPr>
          <p:cNvPr id="4" name="Title 5">
            <a:extLst>
              <a:ext uri="{FF2B5EF4-FFF2-40B4-BE49-F238E27FC236}">
                <a16:creationId xmlns:a16="http://schemas.microsoft.com/office/drawing/2014/main" id="{E666C0CE-5149-4272-B098-4336C71D7260}"/>
              </a:ext>
            </a:extLst>
          </p:cNvPr>
          <p:cNvSpPr txBox="1">
            <a:spLocks/>
          </p:cNvSpPr>
          <p:nvPr/>
        </p:nvSpPr>
        <p:spPr>
          <a:xfrm>
            <a:off x="222840" y="457471"/>
            <a:ext cx="10576941" cy="1009652"/>
          </a:xfrm>
          <a:prstGeom prst="rect">
            <a:avLst/>
          </a:prstGeom>
        </p:spPr>
        <p:txBody>
          <a:bodyPr/>
          <a:lstStyle>
            <a:lvl1pPr algn="l" defTabSz="914377" rtl="0" eaLnBrk="1" latinLnBrk="0" hangingPunct="1">
              <a:lnSpc>
                <a:spcPct val="90000"/>
              </a:lnSpc>
              <a:spcBef>
                <a:spcPct val="0"/>
              </a:spcBef>
              <a:buNone/>
              <a:defRPr sz="3600" kern="1200">
                <a:solidFill>
                  <a:schemeClr val="tx1"/>
                </a:solidFill>
                <a:latin typeface="+mn-lt"/>
                <a:ea typeface="+mj-ea"/>
                <a:cs typeface="+mj-cs"/>
              </a:defRPr>
            </a:lvl1pPr>
          </a:lstStyle>
          <a:p>
            <a:r>
              <a:rPr lang="en-AU" dirty="0"/>
              <a:t>Looks like we caught another one </a:t>
            </a:r>
          </a:p>
        </p:txBody>
      </p:sp>
      <p:pic>
        <p:nvPicPr>
          <p:cNvPr id="5" name="Picture 4"/>
          <p:cNvPicPr>
            <a:picLocks noChangeAspect="1"/>
          </p:cNvPicPr>
          <p:nvPr/>
        </p:nvPicPr>
        <p:blipFill rotWithShape="1">
          <a:blip r:embed="rId2"/>
          <a:srcRect r="1433" b="1613"/>
          <a:stretch/>
        </p:blipFill>
        <p:spPr>
          <a:xfrm>
            <a:off x="360000" y="1229909"/>
            <a:ext cx="5971366" cy="4814788"/>
          </a:xfrm>
          <a:prstGeom prst="rect">
            <a:avLst/>
          </a:prstGeom>
        </p:spPr>
      </p:pic>
      <p:sp>
        <p:nvSpPr>
          <p:cNvPr id="7" name="Rectangle 6"/>
          <p:cNvSpPr/>
          <p:nvPr/>
        </p:nvSpPr>
        <p:spPr>
          <a:xfrm>
            <a:off x="6806021" y="2773203"/>
            <a:ext cx="5001979" cy="2308324"/>
          </a:xfrm>
          <a:prstGeom prst="rect">
            <a:avLst/>
          </a:prstGeom>
        </p:spPr>
        <p:txBody>
          <a:bodyPr wrap="square">
            <a:spAutoFit/>
          </a:bodyPr>
          <a:lstStyle/>
          <a:p>
            <a:r>
              <a:rPr lang="en-AU" dirty="0"/>
              <a:t>How do we know this is a phishing email?</a:t>
            </a:r>
          </a:p>
          <a:p>
            <a:endParaRPr lang="en-AU" dirty="0"/>
          </a:p>
          <a:p>
            <a:pPr marL="285750" indent="-285750">
              <a:buFont typeface="Arial" panose="020B0604020202020204" pitchFamily="34" charset="0"/>
              <a:buChar char="•"/>
            </a:pPr>
            <a:r>
              <a:rPr lang="en-AU" dirty="0"/>
              <a:t>There is no personalised greeting</a:t>
            </a:r>
          </a:p>
          <a:p>
            <a:pPr marL="285750" indent="-285750">
              <a:buFont typeface="Arial" panose="020B0604020202020204" pitchFamily="34" charset="0"/>
              <a:buChar char="•"/>
            </a:pPr>
            <a:r>
              <a:rPr lang="en-AU" dirty="0"/>
              <a:t>The email is poorly written; for example, ‘you have (3) incoming mails’</a:t>
            </a:r>
          </a:p>
          <a:p>
            <a:pPr marL="285750" indent="-285750">
              <a:buFont typeface="Arial" panose="020B0604020202020204" pitchFamily="34" charset="0"/>
              <a:buChar char="•"/>
            </a:pPr>
            <a:r>
              <a:rPr lang="en-AU" dirty="0"/>
              <a:t>There is a clickable link that does not match the domain of the company the attacker is impersonating </a:t>
            </a:r>
          </a:p>
        </p:txBody>
      </p:sp>
    </p:spTree>
    <p:extLst>
      <p:ext uri="{BB962C8B-B14F-4D97-AF65-F5344CB8AC3E}">
        <p14:creationId xmlns:p14="http://schemas.microsoft.com/office/powerpoint/2010/main" val="3494867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10000"/>
            <a:lumOff val="9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DD65DF-B9DA-7E4B-80DB-A030CF43CC80}"/>
              </a:ext>
            </a:extLst>
          </p:cNvPr>
          <p:cNvPicPr>
            <a:picLocks noChangeAspect="1"/>
          </p:cNvPicPr>
          <p:nvPr/>
        </p:nvPicPr>
        <p:blipFill>
          <a:blip r:embed="rId3"/>
          <a:stretch>
            <a:fillRect/>
          </a:stretch>
        </p:blipFill>
        <p:spPr>
          <a:xfrm>
            <a:off x="1212264" y="1234705"/>
            <a:ext cx="2959100" cy="5003800"/>
          </a:xfrm>
          <a:prstGeom prst="rect">
            <a:avLst/>
          </a:prstGeom>
        </p:spPr>
      </p:pic>
      <p:pic>
        <p:nvPicPr>
          <p:cNvPr id="5" name="Picture 4">
            <a:extLst>
              <a:ext uri="{FF2B5EF4-FFF2-40B4-BE49-F238E27FC236}">
                <a16:creationId xmlns:a16="http://schemas.microsoft.com/office/drawing/2014/main" id="{9B47A3A6-9904-8D4D-A5F7-93DBE03A05D6}"/>
              </a:ext>
            </a:extLst>
          </p:cNvPr>
          <p:cNvPicPr>
            <a:picLocks noChangeAspect="1"/>
          </p:cNvPicPr>
          <p:nvPr/>
        </p:nvPicPr>
        <p:blipFill>
          <a:blip r:embed="rId4"/>
          <a:stretch>
            <a:fillRect/>
          </a:stretch>
        </p:blipFill>
        <p:spPr>
          <a:xfrm>
            <a:off x="4999140" y="1371248"/>
            <a:ext cx="952500" cy="952500"/>
          </a:xfrm>
          <a:prstGeom prst="rect">
            <a:avLst/>
          </a:prstGeom>
        </p:spPr>
      </p:pic>
      <p:sp>
        <p:nvSpPr>
          <p:cNvPr id="7" name="Title 5">
            <a:extLst>
              <a:ext uri="{FF2B5EF4-FFF2-40B4-BE49-F238E27FC236}">
                <a16:creationId xmlns:a16="http://schemas.microsoft.com/office/drawing/2014/main" id="{E666C0CE-5149-4272-B098-4336C71D7260}"/>
              </a:ext>
            </a:extLst>
          </p:cNvPr>
          <p:cNvSpPr txBox="1">
            <a:spLocks/>
          </p:cNvSpPr>
          <p:nvPr/>
        </p:nvSpPr>
        <p:spPr>
          <a:xfrm>
            <a:off x="211409" y="455062"/>
            <a:ext cx="10576941" cy="1009652"/>
          </a:xfrm>
          <a:prstGeom prst="rect">
            <a:avLst/>
          </a:prstGeom>
        </p:spPr>
        <p:txBody>
          <a:bodyPr/>
          <a:lstStyle>
            <a:lvl1pPr algn="l" defTabSz="914377" rtl="0" eaLnBrk="1" latinLnBrk="0" hangingPunct="1">
              <a:lnSpc>
                <a:spcPct val="90000"/>
              </a:lnSpc>
              <a:spcBef>
                <a:spcPct val="0"/>
              </a:spcBef>
              <a:buNone/>
              <a:defRPr sz="3600" kern="1200">
                <a:solidFill>
                  <a:schemeClr val="tx1"/>
                </a:solidFill>
                <a:latin typeface="+mn-lt"/>
                <a:ea typeface="+mj-ea"/>
                <a:cs typeface="+mj-cs"/>
              </a:defRPr>
            </a:lvl1pPr>
          </a:lstStyle>
          <a:p>
            <a:r>
              <a:rPr lang="en-AU" dirty="0"/>
              <a:t>Now, let’s answer this phone call</a:t>
            </a:r>
          </a:p>
        </p:txBody>
      </p:sp>
      <p:pic>
        <p:nvPicPr>
          <p:cNvPr id="8" name="Picture 7">
            <a:extLst>
              <a:ext uri="{FF2B5EF4-FFF2-40B4-BE49-F238E27FC236}">
                <a16:creationId xmlns:a16="http://schemas.microsoft.com/office/drawing/2014/main" id="{DB32BB49-4D22-4847-9459-A724E231CFAC}"/>
              </a:ext>
            </a:extLst>
          </p:cNvPr>
          <p:cNvPicPr>
            <a:picLocks noChangeAspect="1"/>
          </p:cNvPicPr>
          <p:nvPr/>
        </p:nvPicPr>
        <p:blipFill>
          <a:blip r:embed="rId5"/>
          <a:stretch>
            <a:fillRect/>
          </a:stretch>
        </p:blipFill>
        <p:spPr>
          <a:xfrm>
            <a:off x="6096000" y="1272823"/>
            <a:ext cx="5096175" cy="1149350"/>
          </a:xfrm>
          <a:prstGeom prst="rect">
            <a:avLst/>
          </a:prstGeom>
        </p:spPr>
      </p:pic>
      <p:sp>
        <p:nvSpPr>
          <p:cNvPr id="2" name="TextBox 1"/>
          <p:cNvSpPr txBox="1"/>
          <p:nvPr/>
        </p:nvSpPr>
        <p:spPr>
          <a:xfrm>
            <a:off x="6183413" y="1308889"/>
            <a:ext cx="4902516" cy="1077218"/>
          </a:xfrm>
          <a:prstGeom prst="rect">
            <a:avLst/>
          </a:prstGeom>
          <a:noFill/>
        </p:spPr>
        <p:txBody>
          <a:bodyPr wrap="square" rtlCol="0">
            <a:spAutoFit/>
          </a:bodyPr>
          <a:lstStyle/>
          <a:p>
            <a:r>
              <a:rPr lang="en-AU" sz="1600" dirty="0">
                <a:solidFill>
                  <a:schemeClr val="bg1"/>
                </a:solidFill>
              </a:rPr>
              <a:t>Hello. My name is Alicia. I am from your IT department. During an audit this morning, I identified your personal banking details have been compromised.</a:t>
            </a:r>
          </a:p>
        </p:txBody>
      </p:sp>
      <p:pic>
        <p:nvPicPr>
          <p:cNvPr id="9" name="Picture 8">
            <a:extLst>
              <a:ext uri="{FF2B5EF4-FFF2-40B4-BE49-F238E27FC236}">
                <a16:creationId xmlns:a16="http://schemas.microsoft.com/office/drawing/2014/main" id="{DB32BB49-4D22-4847-9459-A724E231CFAC}"/>
              </a:ext>
            </a:extLst>
          </p:cNvPr>
          <p:cNvPicPr>
            <a:picLocks noChangeAspect="1"/>
          </p:cNvPicPr>
          <p:nvPr/>
        </p:nvPicPr>
        <p:blipFill>
          <a:blip r:embed="rId5"/>
          <a:stretch>
            <a:fillRect/>
          </a:stretch>
        </p:blipFill>
        <p:spPr>
          <a:xfrm>
            <a:off x="6864300" y="2711840"/>
            <a:ext cx="4327875" cy="1748677"/>
          </a:xfrm>
          <a:prstGeom prst="rect">
            <a:avLst/>
          </a:prstGeom>
        </p:spPr>
      </p:pic>
      <p:sp>
        <p:nvSpPr>
          <p:cNvPr id="10" name="TextBox 9"/>
          <p:cNvSpPr txBox="1"/>
          <p:nvPr/>
        </p:nvSpPr>
        <p:spPr>
          <a:xfrm>
            <a:off x="6933110" y="2924458"/>
            <a:ext cx="4190253" cy="1323439"/>
          </a:xfrm>
          <a:prstGeom prst="rect">
            <a:avLst/>
          </a:prstGeom>
          <a:noFill/>
        </p:spPr>
        <p:txBody>
          <a:bodyPr wrap="square" rtlCol="0">
            <a:spAutoFit/>
          </a:bodyPr>
          <a:lstStyle/>
          <a:p>
            <a:r>
              <a:rPr lang="en-AU" sz="1600" dirty="0">
                <a:solidFill>
                  <a:schemeClr val="bg1"/>
                </a:solidFill>
              </a:rPr>
              <a:t>To protect you from scammers, I need you to log in to a website and enter your banking credentials.</a:t>
            </a:r>
          </a:p>
          <a:p>
            <a:endParaRPr lang="en-AU" sz="1600" dirty="0">
              <a:solidFill>
                <a:schemeClr val="bg1"/>
              </a:solidFill>
            </a:endParaRPr>
          </a:p>
          <a:p>
            <a:r>
              <a:rPr lang="en-AU" sz="1600" dirty="0">
                <a:solidFill>
                  <a:schemeClr val="bg1"/>
                </a:solidFill>
              </a:rPr>
              <a:t>Can you provide the required details?</a:t>
            </a:r>
          </a:p>
        </p:txBody>
      </p:sp>
      <p:sp>
        <p:nvSpPr>
          <p:cNvPr id="13" name="Title 5">
            <a:extLst>
              <a:ext uri="{FF2B5EF4-FFF2-40B4-BE49-F238E27FC236}">
                <a16:creationId xmlns:a16="http://schemas.microsoft.com/office/drawing/2014/main" id="{E666C0CE-5149-4272-B098-4336C71D7260}"/>
              </a:ext>
            </a:extLst>
          </p:cNvPr>
          <p:cNvSpPr txBox="1">
            <a:spLocks/>
          </p:cNvSpPr>
          <p:nvPr/>
        </p:nvSpPr>
        <p:spPr>
          <a:xfrm>
            <a:off x="6821039" y="4840905"/>
            <a:ext cx="4414393" cy="1500348"/>
          </a:xfrm>
          <a:prstGeom prst="rect">
            <a:avLst/>
          </a:prstGeom>
        </p:spPr>
        <p:txBody>
          <a:bodyPr/>
          <a:lstStyle>
            <a:lvl1pPr algn="l" defTabSz="914377" rtl="0" eaLnBrk="1" latinLnBrk="0" hangingPunct="1">
              <a:lnSpc>
                <a:spcPct val="90000"/>
              </a:lnSpc>
              <a:spcBef>
                <a:spcPct val="0"/>
              </a:spcBef>
              <a:buNone/>
              <a:defRPr sz="3600" kern="1200">
                <a:solidFill>
                  <a:schemeClr val="tx1"/>
                </a:solidFill>
                <a:latin typeface="+mn-lt"/>
                <a:ea typeface="+mj-ea"/>
                <a:cs typeface="+mj-cs"/>
              </a:defRPr>
            </a:lvl1pPr>
          </a:lstStyle>
          <a:p>
            <a:r>
              <a:rPr lang="en-AU" sz="1800" dirty="0"/>
              <a:t>This is an attacker masquerading as a department leader phishing for personal information.</a:t>
            </a:r>
          </a:p>
        </p:txBody>
      </p:sp>
      <p:sp>
        <p:nvSpPr>
          <p:cNvPr id="11" name="Footer Placeholder 1"/>
          <p:cNvSpPr>
            <a:spLocks noGrp="1"/>
          </p:cNvSpPr>
          <p:nvPr>
            <p:ph type="ftr" sz="quarter" idx="11"/>
          </p:nvPr>
        </p:nvSpPr>
        <p:spPr>
          <a:xfrm>
            <a:off x="360000" y="6444000"/>
            <a:ext cx="6720000" cy="252000"/>
          </a:xfrm>
        </p:spPr>
        <p:txBody>
          <a:bodyPr/>
          <a:lstStyle/>
          <a:p>
            <a:r>
              <a:rPr lang="en-US" dirty="0"/>
              <a:t>Communities and Justice</a:t>
            </a:r>
            <a:endParaRPr lang="en-AU" dirty="0"/>
          </a:p>
        </p:txBody>
      </p:sp>
    </p:spTree>
    <p:extLst>
      <p:ext uri="{BB962C8B-B14F-4D97-AF65-F5344CB8AC3E}">
        <p14:creationId xmlns:p14="http://schemas.microsoft.com/office/powerpoint/2010/main" val="203626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2" presetClass="emph" presetSubtype="0" repeatCount="3000" fill="hold" nodeType="afterEffect">
                                  <p:stCondLst>
                                    <p:cond delay="0"/>
                                  </p:stCondLst>
                                  <p:childTnLst>
                                    <p:animRot by="120000">
                                      <p:cBhvr>
                                        <p:cTn id="12" dur="50" fill="hold">
                                          <p:stCondLst>
                                            <p:cond delay="0"/>
                                          </p:stCondLst>
                                        </p:cTn>
                                        <p:tgtEl>
                                          <p:spTgt spid="4"/>
                                        </p:tgtEl>
                                        <p:attrNameLst>
                                          <p:attrName>r</p:attrName>
                                        </p:attrNameLst>
                                      </p:cBhvr>
                                    </p:animRot>
                                    <p:animRot by="-240000">
                                      <p:cBhvr>
                                        <p:cTn id="13" dur="100" fill="hold">
                                          <p:stCondLst>
                                            <p:cond delay="100"/>
                                          </p:stCondLst>
                                        </p:cTn>
                                        <p:tgtEl>
                                          <p:spTgt spid="4"/>
                                        </p:tgtEl>
                                        <p:attrNameLst>
                                          <p:attrName>r</p:attrName>
                                        </p:attrNameLst>
                                      </p:cBhvr>
                                    </p:animRot>
                                    <p:animRot by="240000">
                                      <p:cBhvr>
                                        <p:cTn id="14" dur="100" fill="hold">
                                          <p:stCondLst>
                                            <p:cond delay="200"/>
                                          </p:stCondLst>
                                        </p:cTn>
                                        <p:tgtEl>
                                          <p:spTgt spid="4"/>
                                        </p:tgtEl>
                                        <p:attrNameLst>
                                          <p:attrName>r</p:attrName>
                                        </p:attrNameLst>
                                      </p:cBhvr>
                                    </p:animRot>
                                    <p:animRot by="-240000">
                                      <p:cBhvr>
                                        <p:cTn id="15" dur="100" fill="hold">
                                          <p:stCondLst>
                                            <p:cond delay="300"/>
                                          </p:stCondLst>
                                        </p:cTn>
                                        <p:tgtEl>
                                          <p:spTgt spid="4"/>
                                        </p:tgtEl>
                                        <p:attrNameLst>
                                          <p:attrName>r</p:attrName>
                                        </p:attrNameLst>
                                      </p:cBhvr>
                                    </p:animRot>
                                    <p:animRot by="120000">
                                      <p:cBhvr>
                                        <p:cTn id="16" dur="100" fill="hold">
                                          <p:stCondLst>
                                            <p:cond delay="400"/>
                                          </p:stCondLst>
                                        </p:cTn>
                                        <p:tgtEl>
                                          <p:spTgt spid="4"/>
                                        </p:tgtEl>
                                        <p:attrNameLst>
                                          <p:attrName>r</p:attrName>
                                        </p:attrNameLst>
                                      </p:cBhvr>
                                    </p:animRot>
                                  </p:childTnLst>
                                </p:cTn>
                              </p:par>
                            </p:childTnLst>
                          </p:cTn>
                        </p:par>
                        <p:par>
                          <p:cTn id="17" fill="hold">
                            <p:stCondLst>
                              <p:cond delay="2500"/>
                            </p:stCondLst>
                            <p:childTnLst>
                              <p:par>
                                <p:cTn id="18" presetID="2" presetClass="entr" presetSubtype="2" fill="hold" nodeType="afterEffect">
                                  <p:stCondLst>
                                    <p:cond delay="50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1+#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childTnLst>
                          </p:cTn>
                        </p:par>
                        <p:par>
                          <p:cTn id="22" fill="hold">
                            <p:stCondLst>
                              <p:cond delay="3500"/>
                            </p:stCondLst>
                            <p:childTnLst>
                              <p:par>
                                <p:cTn id="23" presetID="10"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par>
                          <p:cTn id="26" fill="hold">
                            <p:stCondLst>
                              <p:cond delay="4000"/>
                            </p:stCondLst>
                            <p:childTnLst>
                              <p:par>
                                <p:cTn id="27" presetID="22" presetClass="entr" presetSubtype="8"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2000"/>
                                        <p:tgtEl>
                                          <p:spTgt spid="2"/>
                                        </p:tgtEl>
                                      </p:cBhvr>
                                    </p:animEffect>
                                  </p:childTnLst>
                                </p:cTn>
                              </p:par>
                            </p:childTnLst>
                          </p:cTn>
                        </p:par>
                        <p:par>
                          <p:cTn id="30" fill="hold">
                            <p:stCondLst>
                              <p:cond delay="6000"/>
                            </p:stCondLst>
                            <p:childTnLst>
                              <p:par>
                                <p:cTn id="31" presetID="10" presetClass="entr" presetSubtype="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par>
                          <p:cTn id="34" fill="hold">
                            <p:stCondLst>
                              <p:cond delay="6500"/>
                            </p:stCondLst>
                            <p:childTnLst>
                              <p:par>
                                <p:cTn id="35" presetID="22" presetClass="entr" presetSubtype="8" fill="hold" grpId="0" nodeType="after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Effect transition="in" filter="wipe(left)">
                                      <p:cBhvr>
                                        <p:cTn id="37" dur="2000"/>
                                        <p:tgtEl>
                                          <p:spTgt spid="10">
                                            <p:txEl>
                                              <p:pRg st="0" end="0"/>
                                            </p:txEl>
                                          </p:spTgt>
                                        </p:tgtEl>
                                      </p:cBhvr>
                                    </p:animEffect>
                                  </p:childTnLst>
                                </p:cTn>
                              </p:par>
                            </p:childTnLst>
                          </p:cTn>
                        </p:par>
                        <p:par>
                          <p:cTn id="38" fill="hold">
                            <p:stCondLst>
                              <p:cond delay="8500"/>
                            </p:stCondLst>
                            <p:childTnLst>
                              <p:par>
                                <p:cTn id="39" presetID="22" presetClass="entr" presetSubtype="8" fill="hold" grpId="0" nodeType="afterEffect">
                                  <p:stCondLst>
                                    <p:cond delay="0"/>
                                  </p:stCondLst>
                                  <p:childTnLst>
                                    <p:set>
                                      <p:cBhvr>
                                        <p:cTn id="40" dur="1" fill="hold">
                                          <p:stCondLst>
                                            <p:cond delay="0"/>
                                          </p:stCondLst>
                                        </p:cTn>
                                        <p:tgtEl>
                                          <p:spTgt spid="10">
                                            <p:txEl>
                                              <p:pRg st="2" end="2"/>
                                            </p:txEl>
                                          </p:spTgt>
                                        </p:tgtEl>
                                        <p:attrNameLst>
                                          <p:attrName>style.visibility</p:attrName>
                                        </p:attrNameLst>
                                      </p:cBhvr>
                                      <p:to>
                                        <p:strVal val="visible"/>
                                      </p:to>
                                    </p:set>
                                    <p:animEffect transition="in" filter="wipe(left)">
                                      <p:cBhvr>
                                        <p:cTn id="41" dur="2000"/>
                                        <p:tgtEl>
                                          <p:spTgt spid="10">
                                            <p:txEl>
                                              <p:pRg st="2" end="2"/>
                                            </p:txEl>
                                          </p:spTgt>
                                        </p:tgtEl>
                                      </p:cBhvr>
                                    </p:animEffect>
                                  </p:childTnLst>
                                </p:cTn>
                              </p:par>
                            </p:childTnLst>
                          </p:cTn>
                        </p:par>
                        <p:par>
                          <p:cTn id="42" fill="hold">
                            <p:stCondLst>
                              <p:cond delay="10500"/>
                            </p:stCondLst>
                            <p:childTnLst>
                              <p:par>
                                <p:cTn id="43" presetID="1" presetClass="entr" presetSubtype="0"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uild="p"/>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ABE3CD-5716-0A48-9449-04A4521F8C31}"/>
              </a:ext>
            </a:extLst>
          </p:cNvPr>
          <p:cNvPicPr>
            <a:picLocks noChangeAspect="1"/>
          </p:cNvPicPr>
          <p:nvPr/>
        </p:nvPicPr>
        <p:blipFill>
          <a:blip r:embed="rId2"/>
          <a:stretch>
            <a:fillRect/>
          </a:stretch>
        </p:blipFill>
        <p:spPr>
          <a:xfrm>
            <a:off x="553363" y="1243374"/>
            <a:ext cx="5480559" cy="5200626"/>
          </a:xfrm>
          <a:prstGeom prst="rect">
            <a:avLst/>
          </a:prstGeom>
        </p:spPr>
      </p:pic>
      <p:pic>
        <p:nvPicPr>
          <p:cNvPr id="7" name="Picture 6">
            <a:extLst>
              <a:ext uri="{FF2B5EF4-FFF2-40B4-BE49-F238E27FC236}">
                <a16:creationId xmlns:a16="http://schemas.microsoft.com/office/drawing/2014/main" id="{B00DDC30-4B1A-A547-882F-AACAF4542B67}"/>
              </a:ext>
            </a:extLst>
          </p:cNvPr>
          <p:cNvPicPr>
            <a:picLocks noChangeAspect="1"/>
          </p:cNvPicPr>
          <p:nvPr/>
        </p:nvPicPr>
        <p:blipFill>
          <a:blip r:embed="rId3"/>
          <a:stretch>
            <a:fillRect/>
          </a:stretch>
        </p:blipFill>
        <p:spPr>
          <a:xfrm>
            <a:off x="5589538" y="387012"/>
            <a:ext cx="5207000" cy="3835400"/>
          </a:xfrm>
          <a:prstGeom prst="rect">
            <a:avLst/>
          </a:prstGeom>
        </p:spPr>
      </p:pic>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2664"/>
                </a:solidFill>
                <a:effectLst/>
                <a:uLnTx/>
                <a:uFillTx/>
                <a:latin typeface="Public Sans" pitchFamily="2" charset="0"/>
                <a:ea typeface="+mn-ea"/>
                <a:cs typeface="+mn-cs"/>
              </a:rPr>
              <a:t>Communities and Justice</a:t>
            </a:r>
            <a:endParaRPr kumimoji="0" lang="en-AU" sz="1400" b="0" i="0" u="none" strike="noStrike" kern="1200" cap="none" spc="0" normalizeH="0" baseline="0" noProof="0" dirty="0">
              <a:ln>
                <a:noFill/>
              </a:ln>
              <a:solidFill>
                <a:srgbClr val="002664"/>
              </a:solidFill>
              <a:effectLst/>
              <a:uLnTx/>
              <a:uFillTx/>
              <a:latin typeface="Public Sans" pitchFamily="2" charset="0"/>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6" name="TextBox 5"/>
          <p:cNvSpPr txBox="1"/>
          <p:nvPr/>
        </p:nvSpPr>
        <p:spPr>
          <a:xfrm>
            <a:off x="6291098" y="572255"/>
            <a:ext cx="4248264" cy="38164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800" b="1" noProof="0" dirty="0">
                <a:solidFill>
                  <a:srgbClr val="FFFFFF"/>
                </a:solidFill>
                <a:latin typeface="Public Sans SemiBold" pitchFamily="2" charset="0"/>
              </a:rPr>
              <a:t>Don’t take the bait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solidFill>
                <a:srgbClr val="FFFFFF"/>
              </a:solidFill>
              <a:latin typeface="Public Sans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noProof="0" dirty="0">
                <a:solidFill>
                  <a:srgbClr val="FFFFFF"/>
                </a:solidFill>
                <a:latin typeface="Public Sans Light"/>
              </a:rPr>
              <a:t>If you’re unsure if a call, email or text message is actually from a trusted organisation, search for the official website or call their listed phone number.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solidFill>
                <a:srgbClr val="FFFFFF"/>
              </a:solidFill>
              <a:latin typeface="Public Sans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b="1" noProof="0" dirty="0">
                <a:solidFill>
                  <a:srgbClr val="FFFFFF"/>
                </a:solidFill>
                <a:latin typeface="Public Sans SemiBold" pitchFamily="2" charset="0"/>
              </a:rPr>
              <a:t>Don’t use contact details provided over the phone or in messages as these may be fraudulent.</a:t>
            </a:r>
            <a:endParaRPr kumimoji="0" lang="en-AU" b="1" u="none" strike="noStrike" kern="1200" cap="none" spc="0" normalizeH="0" baseline="0" dirty="0">
              <a:ln>
                <a:noFill/>
              </a:ln>
              <a:solidFill>
                <a:srgbClr val="FFFFFF"/>
              </a:solidFill>
              <a:effectLst/>
              <a:uLnTx/>
              <a:uFillTx/>
              <a:latin typeface="Public Sans SemiBold"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u="none" strike="noStrike" kern="1200" cap="none" spc="0" normalizeH="0" baseline="0" noProof="0" dirty="0">
              <a:ln>
                <a:noFill/>
              </a:ln>
              <a:solidFill>
                <a:srgbClr val="FFFFFF"/>
              </a:solidFill>
              <a:effectLst/>
              <a:uLnTx/>
              <a:uFillTx/>
              <a:latin typeface="Public Sans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Public Sans Light"/>
              <a:ea typeface="+mn-ea"/>
              <a:cs typeface="+mn-cs"/>
            </a:endParaRPr>
          </a:p>
        </p:txBody>
      </p:sp>
    </p:spTree>
    <p:extLst>
      <p:ext uri="{BB962C8B-B14F-4D97-AF65-F5344CB8AC3E}">
        <p14:creationId xmlns:p14="http://schemas.microsoft.com/office/powerpoint/2010/main" val="281636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1+#ppt_w/2"/>
                                          </p:val>
                                        </p:tav>
                                        <p:tav tm="100000">
                                          <p:val>
                                            <p:strVal val="#ppt_x"/>
                                          </p:val>
                                        </p:tav>
                                      </p:tavLst>
                                    </p:anim>
                                    <p:anim calcmode="lin" valueType="num">
                                      <p:cBhvr additive="base">
                                        <p:cTn id="13" dur="10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1"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10000"/>
            <a:lumOff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0000" y="496800"/>
            <a:ext cx="3137580" cy="540000"/>
          </a:xfrm>
        </p:spPr>
        <p:txBody>
          <a:bodyPr>
            <a:normAutofit/>
          </a:bodyPr>
          <a:lstStyle/>
          <a:p>
            <a:r>
              <a:rPr lang="en-AU" dirty="0"/>
              <a:t>Welcome</a:t>
            </a:r>
          </a:p>
        </p:txBody>
      </p:sp>
      <p:sp>
        <p:nvSpPr>
          <p:cNvPr id="3" name="Footer Placeholder 2"/>
          <p:cNvSpPr>
            <a:spLocks noGrp="1"/>
          </p:cNvSpPr>
          <p:nvPr>
            <p:ph type="ftr" sz="quarter" idx="11"/>
          </p:nvPr>
        </p:nvSpPr>
        <p:spPr/>
        <p:txBody>
          <a:bodyPr/>
          <a:lstStyle/>
          <a:p>
            <a:r>
              <a:rPr lang="en-US" dirty="0"/>
              <a:t>Communities and Justice</a:t>
            </a:r>
            <a:endParaRPr lang="en-AU" dirty="0"/>
          </a:p>
        </p:txBody>
      </p:sp>
      <p:sp>
        <p:nvSpPr>
          <p:cNvPr id="4" name="Slide Number Placeholder 3"/>
          <p:cNvSpPr>
            <a:spLocks noGrp="1"/>
          </p:cNvSpPr>
          <p:nvPr>
            <p:ph type="sldNum" sz="quarter" idx="12"/>
          </p:nvPr>
        </p:nvSpPr>
        <p:spPr/>
        <p:txBody>
          <a:bodyPr/>
          <a:lstStyle/>
          <a:p>
            <a:fld id="{10A01DC5-1685-4615-8240-15192985C6A2}" type="slidenum">
              <a:rPr lang="en-AU" smtClean="0"/>
              <a:t>2</a:t>
            </a:fld>
            <a:endParaRPr lang="en-AU"/>
          </a:p>
        </p:txBody>
      </p:sp>
      <p:sp>
        <p:nvSpPr>
          <p:cNvPr id="5" name="Rectangle 4"/>
          <p:cNvSpPr/>
          <p:nvPr/>
        </p:nvSpPr>
        <p:spPr>
          <a:xfrm>
            <a:off x="360000" y="1212190"/>
            <a:ext cx="5239289" cy="1661993"/>
          </a:xfrm>
          <a:prstGeom prst="rect">
            <a:avLst/>
          </a:prstGeom>
        </p:spPr>
        <p:txBody>
          <a:bodyPr wrap="square" lIns="0" tIns="0" rIns="0" bIns="0">
            <a:spAutoFit/>
          </a:bodyPr>
          <a:lstStyle/>
          <a:p>
            <a:r>
              <a:rPr lang="en-AU" dirty="0"/>
              <a:t>This training module outlines your responsibilities as a Department of Communities and Justice (DCJ) contracted service provider, along with a number of practical things you can do to achieve and maintain a strong information security culture across your organisation.</a:t>
            </a:r>
          </a:p>
        </p:txBody>
      </p:sp>
      <p:pic>
        <p:nvPicPr>
          <p:cNvPr id="6" name="Picture 5">
            <a:extLst>
              <a:ext uri="{FF2B5EF4-FFF2-40B4-BE49-F238E27FC236}">
                <a16:creationId xmlns:a16="http://schemas.microsoft.com/office/drawing/2014/main" id="{89269E54-2EEB-ED4A-9E9D-AF7E3E12669B}"/>
              </a:ext>
            </a:extLst>
          </p:cNvPr>
          <p:cNvPicPr>
            <a:picLocks noChangeAspect="1"/>
          </p:cNvPicPr>
          <p:nvPr/>
        </p:nvPicPr>
        <p:blipFill>
          <a:blip r:embed="rId2"/>
          <a:stretch>
            <a:fillRect/>
          </a:stretch>
        </p:blipFill>
        <p:spPr>
          <a:xfrm>
            <a:off x="4047271" y="1760221"/>
            <a:ext cx="8144730" cy="5097780"/>
          </a:xfrm>
          <a:prstGeom prst="rect">
            <a:avLst/>
          </a:prstGeom>
        </p:spPr>
      </p:pic>
    </p:spTree>
    <p:extLst>
      <p:ext uri="{BB962C8B-B14F-4D97-AF65-F5344CB8AC3E}">
        <p14:creationId xmlns:p14="http://schemas.microsoft.com/office/powerpoint/2010/main" val="36663343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2664"/>
                </a:solidFill>
                <a:effectLst/>
                <a:uLnTx/>
                <a:uFillTx/>
                <a:latin typeface="Public Sans" pitchFamily="2" charset="0"/>
                <a:ea typeface="+mn-ea"/>
                <a:cs typeface="+mn-cs"/>
              </a:rPr>
              <a:t>Communities and Justice</a:t>
            </a:r>
            <a:endParaRPr kumimoji="0" lang="en-AU" sz="1400" b="0" i="0" u="none" strike="noStrike" kern="1200" cap="none" spc="0" normalizeH="0" baseline="0" noProof="0" dirty="0">
              <a:ln>
                <a:noFill/>
              </a:ln>
              <a:solidFill>
                <a:srgbClr val="002664"/>
              </a:solidFill>
              <a:effectLst/>
              <a:uLnTx/>
              <a:uFillTx/>
              <a:latin typeface="Public Sans" pitchFamily="2" charset="0"/>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pic>
        <p:nvPicPr>
          <p:cNvPr id="4" name="Picture 3">
            <a:extLst>
              <a:ext uri="{FF2B5EF4-FFF2-40B4-BE49-F238E27FC236}">
                <a16:creationId xmlns:a16="http://schemas.microsoft.com/office/drawing/2014/main" id="{F5FEC21F-335C-5449-B4ED-746AB9A854D2}"/>
              </a:ext>
            </a:extLst>
          </p:cNvPr>
          <p:cNvPicPr>
            <a:picLocks noChangeAspect="1"/>
          </p:cNvPicPr>
          <p:nvPr/>
        </p:nvPicPr>
        <p:blipFill>
          <a:blip r:embed="rId2"/>
          <a:stretch>
            <a:fillRect/>
          </a:stretch>
        </p:blipFill>
        <p:spPr>
          <a:xfrm>
            <a:off x="825570" y="1515186"/>
            <a:ext cx="10540860" cy="4681078"/>
          </a:xfrm>
          <a:prstGeom prst="rect">
            <a:avLst/>
          </a:prstGeom>
        </p:spPr>
      </p:pic>
      <p:sp>
        <p:nvSpPr>
          <p:cNvPr id="6" name="TextBox 5"/>
          <p:cNvSpPr txBox="1"/>
          <p:nvPr/>
        </p:nvSpPr>
        <p:spPr>
          <a:xfrm>
            <a:off x="1794000" y="1924150"/>
            <a:ext cx="8604000" cy="29546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solidFill>
                  <a:srgbClr val="FFFFFF"/>
                </a:solidFill>
                <a:latin typeface="Public Sans SemiBold" pitchFamily="2" charset="0"/>
              </a:rPr>
              <a:t>Malware is a type of software that is designed to damage and disrupt a computer or server, or gain unauthorised access to information.  </a:t>
            </a:r>
            <a:r>
              <a:rPr lang="en-AU" dirty="0">
                <a:solidFill>
                  <a:srgbClr val="FFFFFF"/>
                </a:solidFill>
                <a:latin typeface="Public Sans Light"/>
              </a:rPr>
              <a:t>It includes viruses, Trojans, spyware and worms.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solidFill>
                <a:srgbClr val="FFFFFF"/>
              </a:solidFill>
              <a:latin typeface="Public Sans Light"/>
            </a:endParaRPr>
          </a:p>
          <a:p>
            <a:pPr lvl="0">
              <a:defRPr/>
            </a:pPr>
            <a:r>
              <a:rPr lang="en-AU" dirty="0">
                <a:solidFill>
                  <a:srgbClr val="FFFFFF"/>
                </a:solidFill>
                <a:latin typeface="Public Sans SemiBold" pitchFamily="2" charset="0"/>
              </a:rPr>
              <a:t>Anybody can create malware. </a:t>
            </a:r>
            <a:r>
              <a:rPr lang="en-AU" dirty="0">
                <a:solidFill>
                  <a:srgbClr val="FFFFFF"/>
                </a:solidFill>
              </a:rPr>
              <a:t>Cyber criminals can be anywhere in the world, and can target anyone in the world. </a:t>
            </a:r>
          </a:p>
          <a:p>
            <a:pPr lvl="0">
              <a:defRPr/>
            </a:pPr>
            <a:endParaRPr lang="en-AU" dirty="0">
              <a:solidFill>
                <a:srgbClr val="FFFFF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solidFill>
                <a:srgbClr val="FFFFFF"/>
              </a:solidFill>
              <a:latin typeface="Public Sans 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Public Sans Ligh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Public Sans Light"/>
              <a:ea typeface="+mn-ea"/>
              <a:cs typeface="+mn-cs"/>
            </a:endParaRPr>
          </a:p>
        </p:txBody>
      </p:sp>
      <p:sp>
        <p:nvSpPr>
          <p:cNvPr id="7" name="Title 5">
            <a:extLst>
              <a:ext uri="{FF2B5EF4-FFF2-40B4-BE49-F238E27FC236}">
                <a16:creationId xmlns:a16="http://schemas.microsoft.com/office/drawing/2014/main" id="{E666C0CE-5149-4272-B098-4336C71D7260}"/>
              </a:ext>
            </a:extLst>
          </p:cNvPr>
          <p:cNvSpPr txBox="1">
            <a:spLocks/>
          </p:cNvSpPr>
          <p:nvPr/>
        </p:nvSpPr>
        <p:spPr>
          <a:xfrm>
            <a:off x="289714" y="439174"/>
            <a:ext cx="10746576" cy="1009652"/>
          </a:xfrm>
          <a:prstGeom prst="rect">
            <a:avLst/>
          </a:prstGeom>
        </p:spPr>
        <p:txBody>
          <a:bodyPr/>
          <a:lstStyle>
            <a:lvl1pPr algn="l" defTabSz="914377" rtl="0" eaLnBrk="1" latinLnBrk="0" hangingPunct="1">
              <a:lnSpc>
                <a:spcPct val="90000"/>
              </a:lnSpc>
              <a:spcBef>
                <a:spcPct val="0"/>
              </a:spcBef>
              <a:buNone/>
              <a:defRPr sz="3600" kern="1200">
                <a:solidFill>
                  <a:schemeClr val="tx1"/>
                </a:solidFill>
                <a:latin typeface="+mn-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AU" sz="3600" b="0" i="0" u="none" strike="noStrike" kern="1200" cap="none" spc="0" normalizeH="0" baseline="0" noProof="0" dirty="0">
                <a:ln>
                  <a:noFill/>
                </a:ln>
                <a:solidFill>
                  <a:srgbClr val="22272B"/>
                </a:solidFill>
                <a:effectLst/>
                <a:uLnTx/>
                <a:uFillTx/>
                <a:latin typeface="Public Sans Light"/>
                <a:ea typeface="+mj-ea"/>
                <a:cs typeface="+mj-cs"/>
              </a:rPr>
              <a:t>What is malicious</a:t>
            </a:r>
            <a:r>
              <a:rPr kumimoji="0" lang="en-AU" sz="3600" b="0" i="0" u="none" strike="noStrike" kern="1200" cap="none" spc="0" normalizeH="0" noProof="0" dirty="0">
                <a:ln>
                  <a:noFill/>
                </a:ln>
                <a:solidFill>
                  <a:srgbClr val="22272B"/>
                </a:solidFill>
                <a:effectLst/>
                <a:uLnTx/>
                <a:uFillTx/>
                <a:latin typeface="Public Sans Light"/>
                <a:ea typeface="+mj-ea"/>
                <a:cs typeface="+mj-cs"/>
              </a:rPr>
              <a:t> software (malware) and who creates it?</a:t>
            </a:r>
            <a:endParaRPr kumimoji="0" lang="en-AU" sz="3600" b="0" i="0" u="none" strike="noStrike" kern="1200" cap="none" spc="0" normalizeH="0" baseline="0" noProof="0" dirty="0">
              <a:ln>
                <a:noFill/>
              </a:ln>
              <a:solidFill>
                <a:srgbClr val="22272B"/>
              </a:solidFill>
              <a:effectLst/>
              <a:uLnTx/>
              <a:uFillTx/>
              <a:latin typeface="Public Sans Light"/>
              <a:ea typeface="+mj-ea"/>
              <a:cs typeface="+mj-cs"/>
            </a:endParaRPr>
          </a:p>
        </p:txBody>
      </p:sp>
      <p:pic>
        <p:nvPicPr>
          <p:cNvPr id="10" name="Picture 9">
            <a:extLst>
              <a:ext uri="{FF2B5EF4-FFF2-40B4-BE49-F238E27FC236}">
                <a16:creationId xmlns:a16="http://schemas.microsoft.com/office/drawing/2014/main" id="{19C8F8A8-5610-D14E-8BFB-5B36E95EEE4A}"/>
              </a:ext>
            </a:extLst>
          </p:cNvPr>
          <p:cNvPicPr>
            <a:picLocks noChangeAspect="1"/>
          </p:cNvPicPr>
          <p:nvPr/>
        </p:nvPicPr>
        <p:blipFill>
          <a:blip r:embed="rId3"/>
          <a:stretch>
            <a:fillRect/>
          </a:stretch>
        </p:blipFill>
        <p:spPr>
          <a:xfrm>
            <a:off x="4819650" y="4596063"/>
            <a:ext cx="2552701" cy="1600201"/>
          </a:xfrm>
          <a:prstGeom prst="rect">
            <a:avLst/>
          </a:prstGeom>
        </p:spPr>
      </p:pic>
    </p:spTree>
    <p:extLst>
      <p:ext uri="{BB962C8B-B14F-4D97-AF65-F5344CB8AC3E}">
        <p14:creationId xmlns:p14="http://schemas.microsoft.com/office/powerpoint/2010/main" val="883904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2664"/>
                </a:solidFill>
                <a:effectLst/>
                <a:uLnTx/>
                <a:uFillTx/>
                <a:latin typeface="Public Sans" pitchFamily="2" charset="0"/>
                <a:ea typeface="+mn-ea"/>
                <a:cs typeface="+mn-cs"/>
              </a:rPr>
              <a:t>Communities and Justice</a:t>
            </a:r>
            <a:endParaRPr kumimoji="0" lang="en-AU" sz="1400" b="0" i="0" u="none" strike="noStrike" kern="1200" cap="none" spc="0" normalizeH="0" baseline="0" noProof="0" dirty="0">
              <a:ln>
                <a:noFill/>
              </a:ln>
              <a:solidFill>
                <a:srgbClr val="002664"/>
              </a:solidFill>
              <a:effectLst/>
              <a:uLnTx/>
              <a:uFillTx/>
              <a:latin typeface="Public Sans" pitchFamily="2" charset="0"/>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pic>
        <p:nvPicPr>
          <p:cNvPr id="4" name="Picture 3">
            <a:extLst>
              <a:ext uri="{FF2B5EF4-FFF2-40B4-BE49-F238E27FC236}">
                <a16:creationId xmlns:a16="http://schemas.microsoft.com/office/drawing/2014/main" id="{F5FEC21F-335C-5449-B4ED-746AB9A854D2}"/>
              </a:ext>
            </a:extLst>
          </p:cNvPr>
          <p:cNvPicPr>
            <a:picLocks noChangeAspect="1"/>
          </p:cNvPicPr>
          <p:nvPr/>
        </p:nvPicPr>
        <p:blipFill>
          <a:blip r:embed="rId2"/>
          <a:stretch>
            <a:fillRect/>
          </a:stretch>
        </p:blipFill>
        <p:spPr>
          <a:xfrm>
            <a:off x="825570" y="1515186"/>
            <a:ext cx="10540860" cy="4681078"/>
          </a:xfrm>
          <a:prstGeom prst="rect">
            <a:avLst/>
          </a:prstGeom>
        </p:spPr>
      </p:pic>
      <p:sp>
        <p:nvSpPr>
          <p:cNvPr id="6" name="TextBox 5"/>
          <p:cNvSpPr txBox="1"/>
          <p:nvPr/>
        </p:nvSpPr>
        <p:spPr>
          <a:xfrm>
            <a:off x="1794000" y="1924150"/>
            <a:ext cx="8604000" cy="3139321"/>
          </a:xfrm>
          <a:prstGeom prst="rect">
            <a:avLst/>
          </a:prstGeom>
          <a:noFill/>
        </p:spPr>
        <p:txBody>
          <a:bodyPr wrap="square" rtlCol="0">
            <a:spAutoFit/>
          </a:bodyPr>
          <a:lstStyle/>
          <a:p>
            <a:pPr lvl="0">
              <a:defRPr/>
            </a:pPr>
            <a:r>
              <a:rPr lang="en-AU" dirty="0">
                <a:solidFill>
                  <a:srgbClr val="FFFFFF"/>
                </a:solidFill>
              </a:rPr>
              <a:t>Criminals use malware to find out important information such as bank or credit card details or passwords.  They can also use it to gain control of or spy on a victim’s computer.  Malware attacks put victims at risk of:</a:t>
            </a:r>
          </a:p>
          <a:p>
            <a:pPr marL="285750" lvl="0" indent="-285750">
              <a:buFont typeface="Arial" panose="020B0604020202020204" pitchFamily="34" charset="0"/>
              <a:buChar char="•"/>
              <a:defRPr/>
            </a:pPr>
            <a:r>
              <a:rPr lang="en-AU" dirty="0">
                <a:solidFill>
                  <a:srgbClr val="FFFFFF"/>
                </a:solidFill>
              </a:rPr>
              <a:t>fraud</a:t>
            </a:r>
          </a:p>
          <a:p>
            <a:pPr marL="285750" lvl="0" indent="-285750">
              <a:buFont typeface="Arial" panose="020B0604020202020204" pitchFamily="34" charset="0"/>
              <a:buChar char="•"/>
              <a:defRPr/>
            </a:pPr>
            <a:r>
              <a:rPr lang="en-AU" dirty="0">
                <a:solidFill>
                  <a:srgbClr val="FFFFFF"/>
                </a:solidFill>
              </a:rPr>
              <a:t>identity theft </a:t>
            </a:r>
          </a:p>
          <a:p>
            <a:pPr marL="285750" lvl="0" indent="-285750">
              <a:buFont typeface="Arial" panose="020B0604020202020204" pitchFamily="34" charset="0"/>
              <a:buChar char="•"/>
              <a:defRPr/>
            </a:pPr>
            <a:r>
              <a:rPr lang="en-AU" dirty="0">
                <a:solidFill>
                  <a:srgbClr val="FFFFFF"/>
                </a:solidFill>
              </a:rPr>
              <a:t>sabotage and disruption of business</a:t>
            </a:r>
          </a:p>
          <a:p>
            <a:pPr marL="285750" lvl="0" indent="-285750">
              <a:buFont typeface="Arial" panose="020B0604020202020204" pitchFamily="34" charset="0"/>
              <a:buChar char="•"/>
              <a:defRPr/>
            </a:pPr>
            <a:r>
              <a:rPr lang="en-AU" dirty="0">
                <a:solidFill>
                  <a:srgbClr val="FFFFFF"/>
                </a:solidFill>
              </a:rPr>
              <a:t>data and intellectual property theft</a:t>
            </a:r>
          </a:p>
          <a:p>
            <a:pPr lvl="0">
              <a:defRPr/>
            </a:pPr>
            <a:endParaRPr lang="en-AU" dirty="0">
              <a:solidFill>
                <a:srgbClr val="FFFFF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solidFill>
                <a:srgbClr val="FFFFFF"/>
              </a:solidFill>
              <a:latin typeface="Public Sans 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Public Sans Ligh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Public Sans Light"/>
              <a:ea typeface="+mn-ea"/>
              <a:cs typeface="+mn-cs"/>
            </a:endParaRPr>
          </a:p>
        </p:txBody>
      </p:sp>
      <p:sp>
        <p:nvSpPr>
          <p:cNvPr id="7" name="Title 5">
            <a:extLst>
              <a:ext uri="{FF2B5EF4-FFF2-40B4-BE49-F238E27FC236}">
                <a16:creationId xmlns:a16="http://schemas.microsoft.com/office/drawing/2014/main" id="{E666C0CE-5149-4272-B098-4336C71D7260}"/>
              </a:ext>
            </a:extLst>
          </p:cNvPr>
          <p:cNvSpPr txBox="1">
            <a:spLocks/>
          </p:cNvSpPr>
          <p:nvPr/>
        </p:nvSpPr>
        <p:spPr>
          <a:xfrm>
            <a:off x="289714" y="439174"/>
            <a:ext cx="10746576" cy="1009652"/>
          </a:xfrm>
          <a:prstGeom prst="rect">
            <a:avLst/>
          </a:prstGeom>
        </p:spPr>
        <p:txBody>
          <a:bodyPr/>
          <a:lstStyle>
            <a:lvl1pPr algn="l" defTabSz="914377" rtl="0" eaLnBrk="1" latinLnBrk="0" hangingPunct="1">
              <a:lnSpc>
                <a:spcPct val="90000"/>
              </a:lnSpc>
              <a:spcBef>
                <a:spcPct val="0"/>
              </a:spcBef>
              <a:buNone/>
              <a:defRPr sz="3600" kern="1200">
                <a:solidFill>
                  <a:schemeClr val="tx1"/>
                </a:solidFill>
                <a:latin typeface="+mn-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AU" sz="3600" b="0" i="0" u="none" strike="noStrike" kern="1200" cap="none" spc="0" normalizeH="0" baseline="0" noProof="0" dirty="0">
                <a:ln>
                  <a:noFill/>
                </a:ln>
                <a:solidFill>
                  <a:srgbClr val="22272B"/>
                </a:solidFill>
                <a:effectLst/>
                <a:uLnTx/>
                <a:uFillTx/>
                <a:latin typeface="Public Sans Light"/>
                <a:ea typeface="+mj-ea"/>
                <a:cs typeface="+mj-cs"/>
              </a:rPr>
              <a:t>Why is malware used</a:t>
            </a:r>
            <a:r>
              <a:rPr kumimoji="0" lang="en-AU" sz="3600" b="0" i="0" u="none" strike="noStrike" kern="1200" cap="none" spc="0" normalizeH="0" noProof="0" dirty="0">
                <a:ln>
                  <a:noFill/>
                </a:ln>
                <a:solidFill>
                  <a:srgbClr val="22272B"/>
                </a:solidFill>
                <a:effectLst/>
                <a:uLnTx/>
                <a:uFillTx/>
                <a:latin typeface="Public Sans Light"/>
                <a:ea typeface="+mj-ea"/>
                <a:cs typeface="+mj-cs"/>
              </a:rPr>
              <a:t>?</a:t>
            </a:r>
            <a:endParaRPr kumimoji="0" lang="en-AU" sz="3600" b="0" i="0" u="none" strike="noStrike" kern="1200" cap="none" spc="0" normalizeH="0" baseline="0" noProof="0" dirty="0">
              <a:ln>
                <a:noFill/>
              </a:ln>
              <a:solidFill>
                <a:srgbClr val="22272B"/>
              </a:solidFill>
              <a:effectLst/>
              <a:uLnTx/>
              <a:uFillTx/>
              <a:latin typeface="Public Sans Light"/>
              <a:ea typeface="+mj-ea"/>
              <a:cs typeface="+mj-cs"/>
            </a:endParaRPr>
          </a:p>
        </p:txBody>
      </p:sp>
      <p:pic>
        <p:nvPicPr>
          <p:cNvPr id="10" name="Picture 9">
            <a:extLst>
              <a:ext uri="{FF2B5EF4-FFF2-40B4-BE49-F238E27FC236}">
                <a16:creationId xmlns:a16="http://schemas.microsoft.com/office/drawing/2014/main" id="{19C8F8A8-5610-D14E-8BFB-5B36E95EEE4A}"/>
              </a:ext>
            </a:extLst>
          </p:cNvPr>
          <p:cNvPicPr>
            <a:picLocks noChangeAspect="1"/>
          </p:cNvPicPr>
          <p:nvPr/>
        </p:nvPicPr>
        <p:blipFill>
          <a:blip r:embed="rId3"/>
          <a:stretch>
            <a:fillRect/>
          </a:stretch>
        </p:blipFill>
        <p:spPr>
          <a:xfrm>
            <a:off x="4819650" y="4596063"/>
            <a:ext cx="2552701" cy="1600201"/>
          </a:xfrm>
          <a:prstGeom prst="rect">
            <a:avLst/>
          </a:prstGeom>
        </p:spPr>
      </p:pic>
    </p:spTree>
    <p:extLst>
      <p:ext uri="{BB962C8B-B14F-4D97-AF65-F5344CB8AC3E}">
        <p14:creationId xmlns:p14="http://schemas.microsoft.com/office/powerpoint/2010/main" val="122757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2664"/>
                </a:solidFill>
                <a:effectLst/>
                <a:uLnTx/>
                <a:uFillTx/>
                <a:latin typeface="Public Sans" pitchFamily="2" charset="0"/>
                <a:ea typeface="+mn-ea"/>
                <a:cs typeface="+mn-cs"/>
              </a:rPr>
              <a:t>Communities and Justice</a:t>
            </a:r>
            <a:endParaRPr kumimoji="0" lang="en-AU" sz="1400" b="0" i="0" u="none" strike="noStrike" kern="1200" cap="none" spc="0" normalizeH="0" baseline="0" noProof="0" dirty="0">
              <a:ln>
                <a:noFill/>
              </a:ln>
              <a:solidFill>
                <a:srgbClr val="002664"/>
              </a:solidFill>
              <a:effectLst/>
              <a:uLnTx/>
              <a:uFillTx/>
              <a:latin typeface="Public Sans" pitchFamily="2" charset="0"/>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pic>
        <p:nvPicPr>
          <p:cNvPr id="4" name="Picture 3">
            <a:extLst>
              <a:ext uri="{FF2B5EF4-FFF2-40B4-BE49-F238E27FC236}">
                <a16:creationId xmlns:a16="http://schemas.microsoft.com/office/drawing/2014/main" id="{F5FEC21F-335C-5449-B4ED-746AB9A854D2}"/>
              </a:ext>
            </a:extLst>
          </p:cNvPr>
          <p:cNvPicPr>
            <a:picLocks noChangeAspect="1"/>
          </p:cNvPicPr>
          <p:nvPr/>
        </p:nvPicPr>
        <p:blipFill>
          <a:blip r:embed="rId2"/>
          <a:stretch>
            <a:fillRect/>
          </a:stretch>
        </p:blipFill>
        <p:spPr>
          <a:xfrm>
            <a:off x="825570" y="1515186"/>
            <a:ext cx="10540860" cy="4681078"/>
          </a:xfrm>
          <a:prstGeom prst="rect">
            <a:avLst/>
          </a:prstGeom>
        </p:spPr>
      </p:pic>
      <p:sp>
        <p:nvSpPr>
          <p:cNvPr id="6" name="TextBox 5"/>
          <p:cNvSpPr txBox="1"/>
          <p:nvPr/>
        </p:nvSpPr>
        <p:spPr>
          <a:xfrm>
            <a:off x="1794000" y="1924150"/>
            <a:ext cx="8604000" cy="3139321"/>
          </a:xfrm>
          <a:prstGeom prst="rect">
            <a:avLst/>
          </a:prstGeom>
          <a:noFill/>
        </p:spPr>
        <p:txBody>
          <a:bodyPr wrap="square" rtlCol="0">
            <a:spAutoFit/>
          </a:bodyPr>
          <a:lstStyle/>
          <a:p>
            <a:pPr lvl="0">
              <a:defRPr/>
            </a:pPr>
            <a:r>
              <a:rPr lang="en-AU" dirty="0">
                <a:solidFill>
                  <a:srgbClr val="FFFFFF"/>
                </a:solidFill>
                <a:latin typeface="Public Sans SemiBold" pitchFamily="2" charset="0"/>
              </a:rPr>
              <a:t>Malware attacks can occur at any time, so it is important you take protective measures</a:t>
            </a:r>
            <a:r>
              <a:rPr lang="en-AU" dirty="0">
                <a:solidFill>
                  <a:srgbClr val="FFFFFF"/>
                </a:solidFill>
              </a:rPr>
              <a:t> including:</a:t>
            </a:r>
          </a:p>
          <a:p>
            <a:pPr marL="285750" lvl="0" indent="-285750">
              <a:buFont typeface="Arial" panose="020B0604020202020204" pitchFamily="34" charset="0"/>
              <a:buChar char="•"/>
              <a:defRPr/>
            </a:pPr>
            <a:r>
              <a:rPr lang="en-AU" dirty="0">
                <a:solidFill>
                  <a:srgbClr val="FFFFFF"/>
                </a:solidFill>
              </a:rPr>
              <a:t>don’t open suspicious attachments or click on suspicious links</a:t>
            </a:r>
          </a:p>
          <a:p>
            <a:pPr marL="285750" lvl="0" indent="-285750">
              <a:buFont typeface="Arial" panose="020B0604020202020204" pitchFamily="34" charset="0"/>
              <a:buChar char="•"/>
              <a:defRPr/>
            </a:pPr>
            <a:r>
              <a:rPr lang="en-AU" dirty="0">
                <a:solidFill>
                  <a:srgbClr val="FFFFFF"/>
                </a:solidFill>
              </a:rPr>
              <a:t>keep your devices updated and turn on automatic updates</a:t>
            </a:r>
          </a:p>
          <a:p>
            <a:pPr marL="285750" lvl="0" indent="-285750">
              <a:buFont typeface="Arial" panose="020B0604020202020204" pitchFamily="34" charset="0"/>
              <a:buChar char="•"/>
              <a:defRPr/>
            </a:pPr>
            <a:r>
              <a:rPr lang="en-AU" dirty="0">
                <a:solidFill>
                  <a:srgbClr val="FFFFFF"/>
                </a:solidFill>
              </a:rPr>
              <a:t>apply access controls by limiting administrator privileges, and controlling user access on your devices</a:t>
            </a:r>
          </a:p>
          <a:p>
            <a:pPr marL="285750" indent="-285750">
              <a:buFont typeface="Arial" panose="020B0604020202020204" pitchFamily="34" charset="0"/>
              <a:buChar char="•"/>
              <a:defRPr/>
            </a:pPr>
            <a:r>
              <a:rPr lang="en-AU" dirty="0">
                <a:solidFill>
                  <a:srgbClr val="FFFFFF"/>
                </a:solidFill>
              </a:rPr>
              <a:t>regularly backup your data, so you can recover any information you lose if you experience a malware attack</a:t>
            </a:r>
          </a:p>
          <a:p>
            <a:pPr lvl="0">
              <a:defRPr/>
            </a:pPr>
            <a:endParaRPr lang="en-AU" dirty="0">
              <a:solidFill>
                <a:srgbClr val="FFFFFF"/>
              </a:solidFill>
              <a:latin typeface="Public Sans 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Public Sans Ligh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Public Sans Light"/>
              <a:ea typeface="+mn-ea"/>
              <a:cs typeface="+mn-cs"/>
            </a:endParaRPr>
          </a:p>
        </p:txBody>
      </p:sp>
      <p:sp>
        <p:nvSpPr>
          <p:cNvPr id="7" name="Title 5">
            <a:extLst>
              <a:ext uri="{FF2B5EF4-FFF2-40B4-BE49-F238E27FC236}">
                <a16:creationId xmlns:a16="http://schemas.microsoft.com/office/drawing/2014/main" id="{E666C0CE-5149-4272-B098-4336C71D7260}"/>
              </a:ext>
            </a:extLst>
          </p:cNvPr>
          <p:cNvSpPr txBox="1">
            <a:spLocks/>
          </p:cNvSpPr>
          <p:nvPr/>
        </p:nvSpPr>
        <p:spPr>
          <a:xfrm>
            <a:off x="289714" y="439174"/>
            <a:ext cx="10746576" cy="1009652"/>
          </a:xfrm>
          <a:prstGeom prst="rect">
            <a:avLst/>
          </a:prstGeom>
        </p:spPr>
        <p:txBody>
          <a:bodyPr/>
          <a:lstStyle>
            <a:lvl1pPr algn="l" defTabSz="914377" rtl="0" eaLnBrk="1" latinLnBrk="0" hangingPunct="1">
              <a:lnSpc>
                <a:spcPct val="90000"/>
              </a:lnSpc>
              <a:spcBef>
                <a:spcPct val="0"/>
              </a:spcBef>
              <a:buNone/>
              <a:defRPr sz="3600" kern="1200">
                <a:solidFill>
                  <a:schemeClr val="tx1"/>
                </a:solidFill>
                <a:latin typeface="+mn-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AU" sz="3600" b="0" i="0" u="none" strike="noStrike" kern="1200" cap="none" spc="0" normalizeH="0" baseline="0" noProof="0" dirty="0">
                <a:ln>
                  <a:noFill/>
                </a:ln>
                <a:solidFill>
                  <a:srgbClr val="22272B"/>
                </a:solidFill>
                <a:effectLst/>
                <a:uLnTx/>
                <a:uFillTx/>
                <a:latin typeface="Public Sans Light"/>
                <a:ea typeface="+mj-ea"/>
                <a:cs typeface="+mj-cs"/>
              </a:rPr>
              <a:t>How can you prevent a malware attack</a:t>
            </a:r>
            <a:r>
              <a:rPr kumimoji="0" lang="en-AU" sz="3600" b="0" i="0" u="none" strike="noStrike" kern="1200" cap="none" spc="0" normalizeH="0" noProof="0" dirty="0">
                <a:ln>
                  <a:noFill/>
                </a:ln>
                <a:solidFill>
                  <a:srgbClr val="22272B"/>
                </a:solidFill>
                <a:effectLst/>
                <a:uLnTx/>
                <a:uFillTx/>
                <a:latin typeface="Public Sans Light"/>
                <a:ea typeface="+mj-ea"/>
                <a:cs typeface="+mj-cs"/>
              </a:rPr>
              <a:t>?</a:t>
            </a:r>
            <a:endParaRPr kumimoji="0" lang="en-AU" sz="3600" b="0" i="0" u="none" strike="noStrike" kern="1200" cap="none" spc="0" normalizeH="0" baseline="0" noProof="0" dirty="0">
              <a:ln>
                <a:noFill/>
              </a:ln>
              <a:solidFill>
                <a:srgbClr val="22272B"/>
              </a:solidFill>
              <a:effectLst/>
              <a:uLnTx/>
              <a:uFillTx/>
              <a:latin typeface="Public Sans Light"/>
              <a:ea typeface="+mj-ea"/>
              <a:cs typeface="+mj-cs"/>
            </a:endParaRPr>
          </a:p>
        </p:txBody>
      </p:sp>
      <p:pic>
        <p:nvPicPr>
          <p:cNvPr id="10" name="Picture 9">
            <a:extLst>
              <a:ext uri="{FF2B5EF4-FFF2-40B4-BE49-F238E27FC236}">
                <a16:creationId xmlns:a16="http://schemas.microsoft.com/office/drawing/2014/main" id="{19C8F8A8-5610-D14E-8BFB-5B36E95EEE4A}"/>
              </a:ext>
            </a:extLst>
          </p:cNvPr>
          <p:cNvPicPr>
            <a:picLocks noChangeAspect="1"/>
          </p:cNvPicPr>
          <p:nvPr/>
        </p:nvPicPr>
        <p:blipFill>
          <a:blip r:embed="rId3"/>
          <a:stretch>
            <a:fillRect/>
          </a:stretch>
        </p:blipFill>
        <p:spPr>
          <a:xfrm>
            <a:off x="4819650" y="4596063"/>
            <a:ext cx="2552701" cy="1600201"/>
          </a:xfrm>
          <a:prstGeom prst="rect">
            <a:avLst/>
          </a:prstGeom>
        </p:spPr>
      </p:pic>
    </p:spTree>
    <p:extLst>
      <p:ext uri="{BB962C8B-B14F-4D97-AF65-F5344CB8AC3E}">
        <p14:creationId xmlns:p14="http://schemas.microsoft.com/office/powerpoint/2010/main" val="2909560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2664"/>
                </a:solidFill>
                <a:effectLst/>
                <a:uLnTx/>
                <a:uFillTx/>
                <a:latin typeface="Public Sans" pitchFamily="2" charset="0"/>
                <a:ea typeface="+mn-ea"/>
                <a:cs typeface="+mn-cs"/>
              </a:rPr>
              <a:t>Communities and Justice</a:t>
            </a:r>
            <a:endParaRPr kumimoji="0" lang="en-AU" sz="1400" b="0" i="0" u="none" strike="noStrike" kern="1200" cap="none" spc="0" normalizeH="0" baseline="0" noProof="0" dirty="0">
              <a:ln>
                <a:noFill/>
              </a:ln>
              <a:solidFill>
                <a:srgbClr val="002664"/>
              </a:solidFill>
              <a:effectLst/>
              <a:uLnTx/>
              <a:uFillTx/>
              <a:latin typeface="Public Sans" pitchFamily="2" charset="0"/>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pic>
        <p:nvPicPr>
          <p:cNvPr id="4" name="Picture 3">
            <a:extLst>
              <a:ext uri="{FF2B5EF4-FFF2-40B4-BE49-F238E27FC236}">
                <a16:creationId xmlns:a16="http://schemas.microsoft.com/office/drawing/2014/main" id="{F5FEC21F-335C-5449-B4ED-746AB9A854D2}"/>
              </a:ext>
            </a:extLst>
          </p:cNvPr>
          <p:cNvPicPr>
            <a:picLocks noChangeAspect="1"/>
          </p:cNvPicPr>
          <p:nvPr/>
        </p:nvPicPr>
        <p:blipFill>
          <a:blip r:embed="rId2"/>
          <a:stretch>
            <a:fillRect/>
          </a:stretch>
        </p:blipFill>
        <p:spPr>
          <a:xfrm>
            <a:off x="825570" y="1515186"/>
            <a:ext cx="10540860" cy="4681078"/>
          </a:xfrm>
          <a:prstGeom prst="rect">
            <a:avLst/>
          </a:prstGeom>
        </p:spPr>
      </p:pic>
      <p:sp>
        <p:nvSpPr>
          <p:cNvPr id="6" name="TextBox 5"/>
          <p:cNvSpPr txBox="1"/>
          <p:nvPr/>
        </p:nvSpPr>
        <p:spPr>
          <a:xfrm>
            <a:off x="1794000" y="1924150"/>
            <a:ext cx="8604000" cy="2031325"/>
          </a:xfrm>
          <a:prstGeom prst="rect">
            <a:avLst/>
          </a:prstGeom>
          <a:noFill/>
        </p:spPr>
        <p:txBody>
          <a:bodyPr wrap="square" rtlCol="0">
            <a:spAutoFit/>
          </a:bodyPr>
          <a:lstStyle/>
          <a:p>
            <a:pPr lvl="0">
              <a:defRPr/>
            </a:pPr>
            <a:r>
              <a:rPr lang="en-AU" dirty="0">
                <a:solidFill>
                  <a:srgbClr val="FFFFFF"/>
                </a:solidFill>
              </a:rPr>
              <a:t>Ransomware is a type of malware that works by locking up or encrypting your files so that </a:t>
            </a:r>
            <a:r>
              <a:rPr lang="en-AU" dirty="0">
                <a:solidFill>
                  <a:srgbClr val="FFFFFF"/>
                </a:solidFill>
                <a:latin typeface="Public Sans SemiBold" pitchFamily="2" charset="0"/>
              </a:rPr>
              <a:t>you can no longer use or access them, and can even stop your devices from working.  </a:t>
            </a:r>
            <a:r>
              <a:rPr lang="en-AU" dirty="0">
                <a:solidFill>
                  <a:srgbClr val="FFFFFF"/>
                </a:solidFill>
              </a:rPr>
              <a:t>Usually, an attacker will then demand a ransom to restore the victim’s access or prevent the publication of data.</a:t>
            </a:r>
          </a:p>
          <a:p>
            <a:pPr lvl="0">
              <a:defRPr/>
            </a:pPr>
            <a:endParaRPr lang="en-AU" dirty="0">
              <a:solidFill>
                <a:srgbClr val="FFFFFF"/>
              </a:solidFill>
              <a:latin typeface="Public Sans 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Public Sans Ligh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Public Sans Light"/>
              <a:ea typeface="+mn-ea"/>
              <a:cs typeface="+mn-cs"/>
            </a:endParaRPr>
          </a:p>
        </p:txBody>
      </p:sp>
      <p:sp>
        <p:nvSpPr>
          <p:cNvPr id="7" name="Title 5">
            <a:extLst>
              <a:ext uri="{FF2B5EF4-FFF2-40B4-BE49-F238E27FC236}">
                <a16:creationId xmlns:a16="http://schemas.microsoft.com/office/drawing/2014/main" id="{E666C0CE-5149-4272-B098-4336C71D7260}"/>
              </a:ext>
            </a:extLst>
          </p:cNvPr>
          <p:cNvSpPr txBox="1">
            <a:spLocks/>
          </p:cNvSpPr>
          <p:nvPr/>
        </p:nvSpPr>
        <p:spPr>
          <a:xfrm>
            <a:off x="289714" y="439174"/>
            <a:ext cx="10746576" cy="1009652"/>
          </a:xfrm>
          <a:prstGeom prst="rect">
            <a:avLst/>
          </a:prstGeom>
        </p:spPr>
        <p:txBody>
          <a:bodyPr/>
          <a:lstStyle>
            <a:lvl1pPr algn="l" defTabSz="914377" rtl="0" eaLnBrk="1" latinLnBrk="0" hangingPunct="1">
              <a:lnSpc>
                <a:spcPct val="90000"/>
              </a:lnSpc>
              <a:spcBef>
                <a:spcPct val="0"/>
              </a:spcBef>
              <a:buNone/>
              <a:defRPr sz="3600" kern="1200">
                <a:solidFill>
                  <a:schemeClr val="tx1"/>
                </a:solidFill>
                <a:latin typeface="+mn-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AU" sz="3600" b="0" i="0" u="none" strike="noStrike" kern="1200" cap="none" spc="0" normalizeH="0" baseline="0" noProof="0" dirty="0">
                <a:ln>
                  <a:noFill/>
                </a:ln>
                <a:solidFill>
                  <a:srgbClr val="22272B"/>
                </a:solidFill>
                <a:effectLst/>
                <a:uLnTx/>
                <a:uFillTx/>
                <a:latin typeface="Public Sans Light"/>
                <a:ea typeface="+mj-ea"/>
                <a:cs typeface="+mj-cs"/>
              </a:rPr>
              <a:t>What is ransomware and why</a:t>
            </a:r>
            <a:r>
              <a:rPr kumimoji="0" lang="en-AU" sz="3600" b="0" i="0" u="none" strike="noStrike" kern="1200" cap="none" spc="0" normalizeH="0" noProof="0" dirty="0">
                <a:ln>
                  <a:noFill/>
                </a:ln>
                <a:solidFill>
                  <a:srgbClr val="22272B"/>
                </a:solidFill>
                <a:effectLst/>
                <a:uLnTx/>
                <a:uFillTx/>
                <a:latin typeface="Public Sans Light"/>
                <a:ea typeface="+mj-ea"/>
                <a:cs typeface="+mj-cs"/>
              </a:rPr>
              <a:t> does it occur?</a:t>
            </a:r>
            <a:endParaRPr kumimoji="0" lang="en-AU" sz="3600" b="0" i="0" u="none" strike="noStrike" kern="1200" cap="none" spc="0" normalizeH="0" baseline="0" noProof="0" dirty="0">
              <a:ln>
                <a:noFill/>
              </a:ln>
              <a:solidFill>
                <a:srgbClr val="22272B"/>
              </a:solidFill>
              <a:effectLst/>
              <a:uLnTx/>
              <a:uFillTx/>
              <a:latin typeface="Public Sans Light"/>
              <a:ea typeface="+mj-ea"/>
              <a:cs typeface="+mj-cs"/>
            </a:endParaRPr>
          </a:p>
        </p:txBody>
      </p:sp>
      <p:pic>
        <p:nvPicPr>
          <p:cNvPr id="10" name="Picture 9">
            <a:extLst>
              <a:ext uri="{FF2B5EF4-FFF2-40B4-BE49-F238E27FC236}">
                <a16:creationId xmlns:a16="http://schemas.microsoft.com/office/drawing/2014/main" id="{19C8F8A8-5610-D14E-8BFB-5B36E95EEE4A}"/>
              </a:ext>
            </a:extLst>
          </p:cNvPr>
          <p:cNvPicPr>
            <a:picLocks noChangeAspect="1"/>
          </p:cNvPicPr>
          <p:nvPr/>
        </p:nvPicPr>
        <p:blipFill>
          <a:blip r:embed="rId3"/>
          <a:stretch>
            <a:fillRect/>
          </a:stretch>
        </p:blipFill>
        <p:spPr>
          <a:xfrm>
            <a:off x="4819650" y="4596063"/>
            <a:ext cx="2552701" cy="1600201"/>
          </a:xfrm>
          <a:prstGeom prst="rect">
            <a:avLst/>
          </a:prstGeom>
        </p:spPr>
      </p:pic>
    </p:spTree>
    <p:extLst>
      <p:ext uri="{BB962C8B-B14F-4D97-AF65-F5344CB8AC3E}">
        <p14:creationId xmlns:p14="http://schemas.microsoft.com/office/powerpoint/2010/main" val="40193204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2664"/>
                </a:solidFill>
                <a:effectLst/>
                <a:uLnTx/>
                <a:uFillTx/>
                <a:latin typeface="Public Sans" pitchFamily="2" charset="0"/>
                <a:ea typeface="+mn-ea"/>
                <a:cs typeface="+mn-cs"/>
              </a:rPr>
              <a:t>Communities and Justice</a:t>
            </a:r>
            <a:endParaRPr kumimoji="0" lang="en-AU" sz="1400" b="0" i="0" u="none" strike="noStrike" kern="1200" cap="none" spc="0" normalizeH="0" baseline="0" noProof="0" dirty="0">
              <a:ln>
                <a:noFill/>
              </a:ln>
              <a:solidFill>
                <a:srgbClr val="002664"/>
              </a:solidFill>
              <a:effectLst/>
              <a:uLnTx/>
              <a:uFillTx/>
              <a:latin typeface="Public Sans" pitchFamily="2" charset="0"/>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pic>
        <p:nvPicPr>
          <p:cNvPr id="4" name="Picture 3">
            <a:extLst>
              <a:ext uri="{FF2B5EF4-FFF2-40B4-BE49-F238E27FC236}">
                <a16:creationId xmlns:a16="http://schemas.microsoft.com/office/drawing/2014/main" id="{F5FEC21F-335C-5449-B4ED-746AB9A854D2}"/>
              </a:ext>
            </a:extLst>
          </p:cNvPr>
          <p:cNvPicPr>
            <a:picLocks noChangeAspect="1"/>
          </p:cNvPicPr>
          <p:nvPr/>
        </p:nvPicPr>
        <p:blipFill>
          <a:blip r:embed="rId2"/>
          <a:stretch>
            <a:fillRect/>
          </a:stretch>
        </p:blipFill>
        <p:spPr>
          <a:xfrm>
            <a:off x="825570" y="1515186"/>
            <a:ext cx="10540860" cy="4681078"/>
          </a:xfrm>
          <a:prstGeom prst="rect">
            <a:avLst/>
          </a:prstGeom>
        </p:spPr>
      </p:pic>
      <p:sp>
        <p:nvSpPr>
          <p:cNvPr id="6" name="TextBox 5"/>
          <p:cNvSpPr txBox="1"/>
          <p:nvPr/>
        </p:nvSpPr>
        <p:spPr>
          <a:xfrm>
            <a:off x="1794000" y="1924150"/>
            <a:ext cx="8604000" cy="3693319"/>
          </a:xfrm>
          <a:prstGeom prst="rect">
            <a:avLst/>
          </a:prstGeom>
          <a:noFill/>
        </p:spPr>
        <p:txBody>
          <a:bodyPr wrap="square" rtlCol="0">
            <a:spAutoFit/>
          </a:bodyPr>
          <a:lstStyle/>
          <a:p>
            <a:pPr lvl="0">
              <a:defRPr/>
            </a:pPr>
            <a:r>
              <a:rPr lang="en-AU" dirty="0">
                <a:solidFill>
                  <a:srgbClr val="FFFFFF"/>
                </a:solidFill>
                <a:latin typeface="Public Sans SemiBold" pitchFamily="2" charset="0"/>
              </a:rPr>
              <a:t>Ransomware can affect your devices through opening suspicious emails, links or attachments, visiting unsafe websites, and having inadequate security on devices and network servers.</a:t>
            </a:r>
          </a:p>
          <a:p>
            <a:pPr lvl="0">
              <a:defRPr/>
            </a:pPr>
            <a:endParaRPr lang="en-AU" dirty="0">
              <a:solidFill>
                <a:srgbClr val="FFFFFF"/>
              </a:solidFill>
            </a:endParaRPr>
          </a:p>
          <a:p>
            <a:pPr lvl="0">
              <a:defRPr/>
            </a:pPr>
            <a:r>
              <a:rPr lang="en-AU" dirty="0">
                <a:solidFill>
                  <a:srgbClr val="FFFFFF"/>
                </a:solidFill>
              </a:rPr>
              <a:t>All kinds of organisations can be targeted, but small businesses are particularly vulnerable.  Many small businesses are often less security conscious, are less likely to implement cyber security measures, and spend less on cyber security measures, that could help prevent and recover from ransomware.</a:t>
            </a:r>
          </a:p>
          <a:p>
            <a:pPr lvl="0">
              <a:defRPr/>
            </a:pPr>
            <a:endParaRPr lang="en-AU" dirty="0">
              <a:solidFill>
                <a:srgbClr val="FFFFFF"/>
              </a:solidFill>
            </a:endParaRPr>
          </a:p>
          <a:p>
            <a:pPr lvl="0">
              <a:defRPr/>
            </a:pPr>
            <a:endParaRPr lang="en-AU" dirty="0">
              <a:solidFill>
                <a:srgbClr val="FFFFFF"/>
              </a:solidFill>
              <a:latin typeface="Public Sans Light"/>
            </a:endParaRPr>
          </a:p>
          <a:p>
            <a:pPr lvl="0">
              <a:defRPr/>
            </a:pPr>
            <a:endParaRPr lang="en-AU" dirty="0">
              <a:solidFill>
                <a:srgbClr val="FFFFFF"/>
              </a:solidFill>
              <a:latin typeface="Public Sans 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Public Sans Ligh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Public Sans Light"/>
              <a:ea typeface="+mn-ea"/>
              <a:cs typeface="+mn-cs"/>
            </a:endParaRPr>
          </a:p>
        </p:txBody>
      </p:sp>
      <p:sp>
        <p:nvSpPr>
          <p:cNvPr id="7" name="Title 5">
            <a:extLst>
              <a:ext uri="{FF2B5EF4-FFF2-40B4-BE49-F238E27FC236}">
                <a16:creationId xmlns:a16="http://schemas.microsoft.com/office/drawing/2014/main" id="{E666C0CE-5149-4272-B098-4336C71D7260}"/>
              </a:ext>
            </a:extLst>
          </p:cNvPr>
          <p:cNvSpPr txBox="1">
            <a:spLocks/>
          </p:cNvSpPr>
          <p:nvPr/>
        </p:nvSpPr>
        <p:spPr>
          <a:xfrm>
            <a:off x="289714" y="439174"/>
            <a:ext cx="10746576" cy="1009652"/>
          </a:xfrm>
          <a:prstGeom prst="rect">
            <a:avLst/>
          </a:prstGeom>
        </p:spPr>
        <p:txBody>
          <a:bodyPr/>
          <a:lstStyle>
            <a:lvl1pPr algn="l" defTabSz="914377" rtl="0" eaLnBrk="1" latinLnBrk="0" hangingPunct="1">
              <a:lnSpc>
                <a:spcPct val="90000"/>
              </a:lnSpc>
              <a:spcBef>
                <a:spcPct val="0"/>
              </a:spcBef>
              <a:buNone/>
              <a:defRPr sz="3600" kern="1200">
                <a:solidFill>
                  <a:schemeClr val="tx1"/>
                </a:solidFill>
                <a:latin typeface="+mn-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lang="en-AU" dirty="0">
                <a:solidFill>
                  <a:srgbClr val="22272B"/>
                </a:solidFill>
                <a:latin typeface="Public Sans Light"/>
              </a:rPr>
              <a:t>How does</a:t>
            </a:r>
            <a:r>
              <a:rPr kumimoji="0" lang="en-AU" sz="3600" b="0" i="0" u="none" strike="noStrike" kern="1200" cap="none" spc="0" normalizeH="0" baseline="0" noProof="0" dirty="0">
                <a:ln>
                  <a:noFill/>
                </a:ln>
                <a:solidFill>
                  <a:srgbClr val="22272B"/>
                </a:solidFill>
                <a:effectLst/>
                <a:uLnTx/>
                <a:uFillTx/>
                <a:latin typeface="Public Sans Light"/>
                <a:ea typeface="+mj-ea"/>
                <a:cs typeface="+mj-cs"/>
              </a:rPr>
              <a:t> </a:t>
            </a:r>
            <a:r>
              <a:rPr kumimoji="0" lang="en-AU" sz="3600" b="0" i="0" u="none" strike="noStrike" kern="1200" cap="none" spc="0" normalizeH="0" baseline="0" noProof="0" dirty="0" err="1">
                <a:ln>
                  <a:noFill/>
                </a:ln>
                <a:solidFill>
                  <a:srgbClr val="22272B"/>
                </a:solidFill>
                <a:effectLst/>
                <a:uLnTx/>
                <a:uFillTx/>
                <a:latin typeface="Public Sans Light"/>
                <a:ea typeface="+mj-ea"/>
                <a:cs typeface="+mj-cs"/>
              </a:rPr>
              <a:t>ransomwar</a:t>
            </a:r>
            <a:r>
              <a:rPr lang="en-AU" dirty="0">
                <a:solidFill>
                  <a:srgbClr val="22272B"/>
                </a:solidFill>
                <a:latin typeface="Public Sans Light"/>
              </a:rPr>
              <a:t>e work and who is targeted</a:t>
            </a:r>
            <a:r>
              <a:rPr kumimoji="0" lang="en-AU" sz="3600" b="0" i="0" u="none" strike="noStrike" kern="1200" cap="none" spc="0" normalizeH="0" noProof="0" dirty="0">
                <a:ln>
                  <a:noFill/>
                </a:ln>
                <a:solidFill>
                  <a:srgbClr val="22272B"/>
                </a:solidFill>
                <a:effectLst/>
                <a:uLnTx/>
                <a:uFillTx/>
                <a:latin typeface="Public Sans Light"/>
                <a:ea typeface="+mj-ea"/>
                <a:cs typeface="+mj-cs"/>
              </a:rPr>
              <a:t>?</a:t>
            </a:r>
            <a:endParaRPr kumimoji="0" lang="en-AU" sz="3600" b="0" i="0" u="none" strike="noStrike" kern="1200" cap="none" spc="0" normalizeH="0" baseline="0" noProof="0" dirty="0">
              <a:ln>
                <a:noFill/>
              </a:ln>
              <a:solidFill>
                <a:srgbClr val="22272B"/>
              </a:solidFill>
              <a:effectLst/>
              <a:uLnTx/>
              <a:uFillTx/>
              <a:latin typeface="Public Sans Light"/>
              <a:ea typeface="+mj-ea"/>
              <a:cs typeface="+mj-cs"/>
            </a:endParaRPr>
          </a:p>
        </p:txBody>
      </p:sp>
      <p:pic>
        <p:nvPicPr>
          <p:cNvPr id="10" name="Picture 9">
            <a:extLst>
              <a:ext uri="{FF2B5EF4-FFF2-40B4-BE49-F238E27FC236}">
                <a16:creationId xmlns:a16="http://schemas.microsoft.com/office/drawing/2014/main" id="{19C8F8A8-5610-D14E-8BFB-5B36E95EEE4A}"/>
              </a:ext>
            </a:extLst>
          </p:cNvPr>
          <p:cNvPicPr>
            <a:picLocks noChangeAspect="1"/>
          </p:cNvPicPr>
          <p:nvPr/>
        </p:nvPicPr>
        <p:blipFill>
          <a:blip r:embed="rId3"/>
          <a:stretch>
            <a:fillRect/>
          </a:stretch>
        </p:blipFill>
        <p:spPr>
          <a:xfrm>
            <a:off x="4819650" y="4596063"/>
            <a:ext cx="2552701" cy="1600201"/>
          </a:xfrm>
          <a:prstGeom prst="rect">
            <a:avLst/>
          </a:prstGeom>
        </p:spPr>
      </p:pic>
    </p:spTree>
    <p:extLst>
      <p:ext uri="{BB962C8B-B14F-4D97-AF65-F5344CB8AC3E}">
        <p14:creationId xmlns:p14="http://schemas.microsoft.com/office/powerpoint/2010/main" val="31070057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ABE3CD-5716-0A48-9449-04A4521F8C31}"/>
              </a:ext>
            </a:extLst>
          </p:cNvPr>
          <p:cNvPicPr>
            <a:picLocks noChangeAspect="1"/>
          </p:cNvPicPr>
          <p:nvPr/>
        </p:nvPicPr>
        <p:blipFill>
          <a:blip r:embed="rId2"/>
          <a:stretch>
            <a:fillRect/>
          </a:stretch>
        </p:blipFill>
        <p:spPr>
          <a:xfrm>
            <a:off x="553363" y="1243374"/>
            <a:ext cx="5480559" cy="5200626"/>
          </a:xfrm>
          <a:prstGeom prst="rect">
            <a:avLst/>
          </a:prstGeom>
        </p:spPr>
      </p:pic>
      <p:pic>
        <p:nvPicPr>
          <p:cNvPr id="7" name="Picture 6">
            <a:extLst>
              <a:ext uri="{FF2B5EF4-FFF2-40B4-BE49-F238E27FC236}">
                <a16:creationId xmlns:a16="http://schemas.microsoft.com/office/drawing/2014/main" id="{B00DDC30-4B1A-A547-882F-AACAF4542B67}"/>
              </a:ext>
            </a:extLst>
          </p:cNvPr>
          <p:cNvPicPr>
            <a:picLocks noChangeAspect="1"/>
          </p:cNvPicPr>
          <p:nvPr/>
        </p:nvPicPr>
        <p:blipFill>
          <a:blip r:embed="rId3"/>
          <a:stretch>
            <a:fillRect/>
          </a:stretch>
        </p:blipFill>
        <p:spPr>
          <a:xfrm>
            <a:off x="5589538" y="387012"/>
            <a:ext cx="5207000" cy="3835400"/>
          </a:xfrm>
          <a:prstGeom prst="rect">
            <a:avLst/>
          </a:prstGeom>
        </p:spPr>
      </p:pic>
      <p:sp>
        <p:nvSpPr>
          <p:cNvPr id="2" name="Footer Placeholder 1"/>
          <p:cNvSpPr>
            <a:spLocks noGrp="1"/>
          </p:cNvSpPr>
          <p:nvPr>
            <p:ph type="ftr" sz="quarter" idx="11"/>
          </p:nvPr>
        </p:nvSpPr>
        <p:spPr/>
        <p:txBody>
          <a:bodyPr/>
          <a:lstStyle/>
          <a:p>
            <a:r>
              <a:rPr lang="en-US"/>
              <a:t>Communities and Justice</a:t>
            </a:r>
            <a:endParaRPr lang="en-AU" dirty="0"/>
          </a:p>
        </p:txBody>
      </p:sp>
      <p:sp>
        <p:nvSpPr>
          <p:cNvPr id="3" name="Slide Number Placeholder 2"/>
          <p:cNvSpPr>
            <a:spLocks noGrp="1"/>
          </p:cNvSpPr>
          <p:nvPr>
            <p:ph type="sldNum" sz="quarter" idx="12"/>
          </p:nvPr>
        </p:nvSpPr>
        <p:spPr/>
        <p:txBody>
          <a:bodyPr/>
          <a:lstStyle/>
          <a:p>
            <a:fld id="{10A01DC5-1685-4615-8240-15192985C6A2}" type="slidenum">
              <a:rPr lang="en-AU" smtClean="0"/>
              <a:t>25</a:t>
            </a:fld>
            <a:endParaRPr lang="en-AU"/>
          </a:p>
        </p:txBody>
      </p:sp>
      <p:sp>
        <p:nvSpPr>
          <p:cNvPr id="6" name="TextBox 5"/>
          <p:cNvSpPr txBox="1"/>
          <p:nvPr/>
        </p:nvSpPr>
        <p:spPr>
          <a:xfrm>
            <a:off x="6484506" y="808891"/>
            <a:ext cx="3861447" cy="30162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i="0" u="none" strike="noStrike" kern="1200" cap="none" spc="0" normalizeH="0" baseline="0" noProof="0" dirty="0">
                <a:ln>
                  <a:noFill/>
                </a:ln>
                <a:solidFill>
                  <a:srgbClr val="FFFFFF"/>
                </a:solidFill>
                <a:effectLst/>
                <a:uLnTx/>
                <a:uFillTx/>
                <a:latin typeface="Public Sans SemiBold" pitchFamily="2" charset="0"/>
              </a:rPr>
              <a:t>Never</a:t>
            </a:r>
            <a:r>
              <a:rPr kumimoji="0" lang="en-AU" sz="2800" i="0" u="none" strike="noStrike" kern="1200" cap="none" spc="0" normalizeH="0" noProof="0" dirty="0">
                <a:ln>
                  <a:noFill/>
                </a:ln>
                <a:solidFill>
                  <a:srgbClr val="FFFFFF"/>
                </a:solidFill>
                <a:effectLst/>
                <a:uLnTx/>
                <a:uFillTx/>
                <a:latin typeface="Public Sans SemiBold" pitchFamily="2" charset="0"/>
              </a:rPr>
              <a:t> pay a ransom</a:t>
            </a:r>
            <a:endParaRPr lang="en-AU" sz="2400" i="1" dirty="0">
              <a:solidFill>
                <a:srgbClr val="FFFFFF"/>
              </a:solidFill>
              <a:latin typeface="Public Sans SemiBold"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Public Sans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solidFill>
                  <a:srgbClr val="FFFFFF"/>
                </a:solidFill>
                <a:latin typeface="Public Sans Light"/>
              </a:rPr>
              <a:t>Paying a ransom will not guarantee your files will be restored and will not prevent any stolen data being published or used in other crimes.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solidFill>
                  <a:srgbClr val="FFFFFF"/>
                </a:solidFill>
                <a:latin typeface="Public Sans Ligh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solidFill>
                  <a:srgbClr val="FFFFFF"/>
                </a:solidFill>
                <a:latin typeface="Public Sans Light"/>
              </a:rPr>
              <a:t>You may also increase the likelihood of being targeted again.</a:t>
            </a:r>
            <a:endParaRPr kumimoji="0" lang="en-AU" sz="1800" b="0" i="0" u="none" strike="noStrike" kern="1200" cap="none" spc="0" normalizeH="0" baseline="0" noProof="0" dirty="0">
              <a:ln>
                <a:noFill/>
              </a:ln>
              <a:solidFill>
                <a:srgbClr val="FFFFFF"/>
              </a:solidFill>
              <a:effectLst/>
              <a:uLnTx/>
              <a:uFillTx/>
              <a:latin typeface="Public Sans Light"/>
              <a:ea typeface="+mn-ea"/>
              <a:cs typeface="+mn-cs"/>
            </a:endParaRPr>
          </a:p>
        </p:txBody>
      </p:sp>
    </p:spTree>
    <p:extLst>
      <p:ext uri="{BB962C8B-B14F-4D97-AF65-F5344CB8AC3E}">
        <p14:creationId xmlns:p14="http://schemas.microsoft.com/office/powerpoint/2010/main" val="696230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1+#ppt_w/2"/>
                                          </p:val>
                                        </p:tav>
                                        <p:tav tm="100000">
                                          <p:val>
                                            <p:strVal val="#ppt_x"/>
                                          </p:val>
                                        </p:tav>
                                      </p:tavLst>
                                    </p:anim>
                                    <p:anim calcmode="lin" valueType="num">
                                      <p:cBhvr additive="base">
                                        <p:cTn id="13" dur="10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1"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10000"/>
            <a:lumOff val="90000"/>
          </a:schemeClr>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2664"/>
                </a:solidFill>
                <a:effectLst/>
                <a:uLnTx/>
                <a:uFillTx/>
                <a:latin typeface="Public Sans" pitchFamily="2" charset="0"/>
                <a:ea typeface="+mn-ea"/>
                <a:cs typeface="+mn-cs"/>
              </a:rPr>
              <a:t>Communities and Justice</a:t>
            </a:r>
            <a:endParaRPr kumimoji="0" lang="en-AU" sz="1400" b="0" i="0" u="none" strike="noStrike" kern="1200" cap="none" spc="0" normalizeH="0" baseline="0" noProof="0" dirty="0">
              <a:ln>
                <a:noFill/>
              </a:ln>
              <a:solidFill>
                <a:srgbClr val="002664"/>
              </a:solidFill>
              <a:effectLst/>
              <a:uLnTx/>
              <a:uFillTx/>
              <a:latin typeface="Public Sans" pitchFamily="2" charset="0"/>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5" name="Title 5">
            <a:extLst>
              <a:ext uri="{FF2B5EF4-FFF2-40B4-BE49-F238E27FC236}">
                <a16:creationId xmlns:a16="http://schemas.microsoft.com/office/drawing/2014/main" id="{E666C0CE-5149-4272-B098-4336C71D7260}"/>
              </a:ext>
            </a:extLst>
          </p:cNvPr>
          <p:cNvSpPr txBox="1">
            <a:spLocks/>
          </p:cNvSpPr>
          <p:nvPr/>
        </p:nvSpPr>
        <p:spPr>
          <a:xfrm>
            <a:off x="219323" y="465751"/>
            <a:ext cx="9720000" cy="1009652"/>
          </a:xfrm>
          <a:prstGeom prst="rect">
            <a:avLst/>
          </a:prstGeom>
        </p:spPr>
        <p:txBody>
          <a:bodyPr/>
          <a:lstStyle>
            <a:lvl1pPr algn="l" defTabSz="914377" rtl="0" eaLnBrk="1" latinLnBrk="0" hangingPunct="1">
              <a:lnSpc>
                <a:spcPct val="90000"/>
              </a:lnSpc>
              <a:spcBef>
                <a:spcPct val="0"/>
              </a:spcBef>
              <a:buNone/>
              <a:defRPr sz="3600" kern="1200">
                <a:solidFill>
                  <a:schemeClr val="tx1"/>
                </a:solidFill>
                <a:latin typeface="+mn-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AU" sz="3600" b="0" i="0" u="none" strike="noStrike" kern="1200" cap="none" spc="0" normalizeH="0" baseline="0" noProof="0" dirty="0">
                <a:ln>
                  <a:noFill/>
                </a:ln>
                <a:solidFill>
                  <a:srgbClr val="22272B"/>
                </a:solidFill>
                <a:effectLst/>
                <a:uLnTx/>
                <a:uFillTx/>
                <a:latin typeface="Public Sans Light"/>
                <a:ea typeface="+mj-ea"/>
                <a:cs typeface="+mj-cs"/>
              </a:rPr>
              <a:t>Situational awareness</a:t>
            </a:r>
          </a:p>
        </p:txBody>
      </p:sp>
      <p:sp>
        <p:nvSpPr>
          <p:cNvPr id="6" name="Rectangle 5"/>
          <p:cNvSpPr/>
          <p:nvPr/>
        </p:nvSpPr>
        <p:spPr>
          <a:xfrm>
            <a:off x="219323" y="1239716"/>
            <a:ext cx="4398267" cy="14773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srgbClr val="22272B"/>
                </a:solidFill>
                <a:effectLst/>
                <a:uLnTx/>
                <a:uFillTx/>
                <a:latin typeface="Public Sans Light"/>
                <a:ea typeface="+mn-ea"/>
                <a:cs typeface="+mn-cs"/>
              </a:rPr>
              <a:t>This section </a:t>
            </a:r>
            <a:r>
              <a:rPr lang="en-AU" dirty="0">
                <a:solidFill>
                  <a:srgbClr val="22272B"/>
                </a:solidFill>
                <a:latin typeface="Public Sans Light"/>
              </a:rPr>
              <a:t>provides information 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solidFill>
                  <a:srgbClr val="22272B"/>
                </a:solidFill>
                <a:latin typeface="Public Sans Light"/>
              </a:rPr>
              <a:t>r</a:t>
            </a:r>
            <a:r>
              <a:rPr kumimoji="0" lang="en-AU" sz="1800" b="0" i="0" u="none" strike="noStrike" kern="1200" cap="none" spc="0" normalizeH="0" baseline="0" noProof="0" dirty="0">
                <a:ln>
                  <a:noFill/>
                </a:ln>
                <a:solidFill>
                  <a:srgbClr val="22272B"/>
                </a:solidFill>
                <a:effectLst/>
                <a:uLnTx/>
                <a:uFillTx/>
                <a:latin typeface="Public Sans Light"/>
                <a:ea typeface="+mn-ea"/>
                <a:cs typeface="+mn-cs"/>
              </a:rPr>
              <a:t>emote</a:t>
            </a:r>
            <a:r>
              <a:rPr kumimoji="0" lang="en-AU" sz="1800" b="0" i="0" u="none" strike="noStrike" kern="1200" cap="none" spc="0" normalizeH="0" noProof="0" dirty="0">
                <a:ln>
                  <a:noFill/>
                </a:ln>
                <a:solidFill>
                  <a:srgbClr val="22272B"/>
                </a:solidFill>
                <a:effectLst/>
                <a:uLnTx/>
                <a:uFillTx/>
                <a:latin typeface="Public Sans Light"/>
                <a:ea typeface="+mn-ea"/>
                <a:cs typeface="+mn-cs"/>
              </a:rPr>
              <a:t> work practices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solidFill>
                  <a:srgbClr val="22272B"/>
                </a:solidFill>
                <a:latin typeface="Public Sans Light"/>
              </a:rPr>
              <a:t>h</a:t>
            </a:r>
            <a:r>
              <a:rPr lang="en-AU" noProof="0" dirty="0" err="1">
                <a:solidFill>
                  <a:srgbClr val="22272B"/>
                </a:solidFill>
                <a:latin typeface="Public Sans Light"/>
              </a:rPr>
              <a:t>uman</a:t>
            </a:r>
            <a:r>
              <a:rPr lang="en-AU" noProof="0" dirty="0">
                <a:solidFill>
                  <a:srgbClr val="22272B"/>
                </a:solidFill>
                <a:latin typeface="Public Sans Light"/>
              </a:rPr>
              <a:t> error</a:t>
            </a:r>
            <a:endParaRPr kumimoji="0" lang="en-AU" sz="1800" b="0" i="0" u="none" strike="noStrike" kern="1200" cap="none" spc="0" normalizeH="0" noProof="0" dirty="0">
              <a:ln>
                <a:noFill/>
              </a:ln>
              <a:solidFill>
                <a:srgbClr val="22272B"/>
              </a:solidFill>
              <a:effectLst/>
              <a:uLnTx/>
              <a:uFillTx/>
              <a:latin typeface="Public Sans Ligh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solidFill>
                  <a:srgbClr val="22272B"/>
                </a:solidFill>
                <a:latin typeface="Public Sans Light"/>
              </a:rPr>
              <a:t>t</a:t>
            </a:r>
            <a:r>
              <a:rPr lang="en-AU" baseline="0" dirty="0">
                <a:solidFill>
                  <a:srgbClr val="22272B"/>
                </a:solidFill>
                <a:latin typeface="Public Sans Light"/>
              </a:rPr>
              <a:t>ailgating</a:t>
            </a:r>
          </a:p>
          <a:p>
            <a:pPr marR="0" lvl="0" algn="l" defTabSz="914400" rtl="0" eaLnBrk="1" fontAlgn="auto" latinLnBrk="0" hangingPunct="1">
              <a:lnSpc>
                <a:spcPct val="100000"/>
              </a:lnSpc>
              <a:spcBef>
                <a:spcPts val="0"/>
              </a:spcBef>
              <a:spcAft>
                <a:spcPts val="0"/>
              </a:spcAft>
              <a:buClrTx/>
              <a:buSzTx/>
              <a:tabLst/>
              <a:defRPr/>
            </a:pPr>
            <a:endParaRPr kumimoji="0" lang="en-AU" sz="1800" b="0" i="0" u="none" strike="noStrike" kern="1200" cap="none" spc="0" normalizeH="0" baseline="0" noProof="0" dirty="0">
              <a:ln>
                <a:noFill/>
              </a:ln>
              <a:solidFill>
                <a:srgbClr val="22272B"/>
              </a:solidFill>
              <a:effectLst/>
              <a:uLnTx/>
              <a:uFillTx/>
              <a:latin typeface="Public Sans Light"/>
              <a:ea typeface="+mn-ea"/>
              <a:cs typeface="+mn-cs"/>
            </a:endParaRPr>
          </a:p>
        </p:txBody>
      </p:sp>
      <p:pic>
        <p:nvPicPr>
          <p:cNvPr id="9" name="Picture 8">
            <a:extLst>
              <a:ext uri="{FF2B5EF4-FFF2-40B4-BE49-F238E27FC236}">
                <a16:creationId xmlns:a16="http://schemas.microsoft.com/office/drawing/2014/main" id="{D9B1B50F-4AEE-8747-B9D0-4E3B834F0566}"/>
              </a:ext>
            </a:extLst>
          </p:cNvPr>
          <p:cNvPicPr>
            <a:picLocks noChangeAspect="1"/>
          </p:cNvPicPr>
          <p:nvPr/>
        </p:nvPicPr>
        <p:blipFill>
          <a:blip r:embed="rId2"/>
          <a:stretch>
            <a:fillRect/>
          </a:stretch>
        </p:blipFill>
        <p:spPr>
          <a:xfrm>
            <a:off x="4415505" y="2204357"/>
            <a:ext cx="7392495" cy="4491643"/>
          </a:xfrm>
          <a:prstGeom prst="rect">
            <a:avLst/>
          </a:prstGeom>
        </p:spPr>
      </p:pic>
    </p:spTree>
    <p:extLst>
      <p:ext uri="{BB962C8B-B14F-4D97-AF65-F5344CB8AC3E}">
        <p14:creationId xmlns:p14="http://schemas.microsoft.com/office/powerpoint/2010/main" val="12178005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10000"/>
            <a:lumOff val="90000"/>
          </a:schemeClr>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Communities and Justice</a:t>
            </a:r>
            <a:endParaRPr lang="en-AU" dirty="0"/>
          </a:p>
        </p:txBody>
      </p:sp>
      <p:sp>
        <p:nvSpPr>
          <p:cNvPr id="3" name="Slide Number Placeholder 2"/>
          <p:cNvSpPr>
            <a:spLocks noGrp="1"/>
          </p:cNvSpPr>
          <p:nvPr>
            <p:ph type="sldNum" sz="quarter" idx="12"/>
          </p:nvPr>
        </p:nvSpPr>
        <p:spPr/>
        <p:txBody>
          <a:bodyPr/>
          <a:lstStyle/>
          <a:p>
            <a:fld id="{10A01DC5-1685-4615-8240-15192985C6A2}" type="slidenum">
              <a:rPr lang="en-AU" smtClean="0"/>
              <a:t>27</a:t>
            </a:fld>
            <a:endParaRPr lang="en-AU"/>
          </a:p>
        </p:txBody>
      </p:sp>
      <p:sp>
        <p:nvSpPr>
          <p:cNvPr id="4" name="Title 5">
            <a:extLst>
              <a:ext uri="{FF2B5EF4-FFF2-40B4-BE49-F238E27FC236}">
                <a16:creationId xmlns:a16="http://schemas.microsoft.com/office/drawing/2014/main" id="{E666C0CE-5149-4272-B098-4336C71D7260}"/>
              </a:ext>
            </a:extLst>
          </p:cNvPr>
          <p:cNvSpPr txBox="1">
            <a:spLocks/>
          </p:cNvSpPr>
          <p:nvPr/>
        </p:nvSpPr>
        <p:spPr>
          <a:xfrm>
            <a:off x="211156" y="454315"/>
            <a:ext cx="11324782" cy="1009652"/>
          </a:xfrm>
          <a:prstGeom prst="rect">
            <a:avLst/>
          </a:prstGeom>
        </p:spPr>
        <p:txBody>
          <a:bodyPr/>
          <a:lstStyle>
            <a:lvl1pPr algn="l" defTabSz="914377" rtl="0" eaLnBrk="1" latinLnBrk="0" hangingPunct="1">
              <a:lnSpc>
                <a:spcPct val="90000"/>
              </a:lnSpc>
              <a:spcBef>
                <a:spcPct val="0"/>
              </a:spcBef>
              <a:buNone/>
              <a:defRPr sz="3600" kern="1200">
                <a:solidFill>
                  <a:schemeClr val="tx1"/>
                </a:solidFill>
                <a:latin typeface="+mn-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AU" sz="3600" b="0" i="0" u="none" strike="noStrike" kern="1200" cap="none" spc="0" normalizeH="0" baseline="0" noProof="0" dirty="0">
                <a:ln>
                  <a:noFill/>
                </a:ln>
                <a:solidFill>
                  <a:srgbClr val="22272B"/>
                </a:solidFill>
                <a:effectLst/>
                <a:uLnTx/>
                <a:uFillTx/>
                <a:latin typeface="Public Sans Light"/>
                <a:ea typeface="+mj-ea"/>
                <a:cs typeface="+mj-cs"/>
              </a:rPr>
              <a:t>Working </a:t>
            </a:r>
            <a:r>
              <a:rPr lang="en-AU" noProof="0" dirty="0">
                <a:solidFill>
                  <a:srgbClr val="22272B"/>
                </a:solidFill>
                <a:latin typeface="Public Sans Light"/>
              </a:rPr>
              <a:t>r</a:t>
            </a:r>
            <a:r>
              <a:rPr kumimoji="0" lang="en-AU" sz="3600" b="0" i="0" u="none" strike="noStrike" kern="1200" cap="none" spc="0" normalizeH="0" baseline="0" noProof="0" dirty="0">
                <a:ln>
                  <a:noFill/>
                </a:ln>
                <a:solidFill>
                  <a:srgbClr val="22272B"/>
                </a:solidFill>
                <a:effectLst/>
                <a:uLnTx/>
                <a:uFillTx/>
                <a:latin typeface="Public Sans Light"/>
                <a:ea typeface="+mj-ea"/>
                <a:cs typeface="+mj-cs"/>
              </a:rPr>
              <a:t>emotely</a:t>
            </a:r>
          </a:p>
        </p:txBody>
      </p:sp>
      <p:pic>
        <p:nvPicPr>
          <p:cNvPr id="5" name="Picture 4">
            <a:extLst>
              <a:ext uri="{FF2B5EF4-FFF2-40B4-BE49-F238E27FC236}">
                <a16:creationId xmlns:a16="http://schemas.microsoft.com/office/drawing/2014/main" id="{43C8B6DE-1A9C-0947-93DA-6CD2F9EAAEA5}"/>
              </a:ext>
            </a:extLst>
          </p:cNvPr>
          <p:cNvPicPr>
            <a:picLocks noChangeAspect="1"/>
          </p:cNvPicPr>
          <p:nvPr/>
        </p:nvPicPr>
        <p:blipFill>
          <a:blip r:embed="rId2"/>
          <a:stretch>
            <a:fillRect/>
          </a:stretch>
        </p:blipFill>
        <p:spPr>
          <a:xfrm>
            <a:off x="5689758" y="2542159"/>
            <a:ext cx="6118242" cy="4315841"/>
          </a:xfrm>
          <a:prstGeom prst="rect">
            <a:avLst/>
          </a:prstGeom>
        </p:spPr>
      </p:pic>
      <p:sp>
        <p:nvSpPr>
          <p:cNvPr id="6" name="TextBox 5"/>
          <p:cNvSpPr txBox="1"/>
          <p:nvPr/>
        </p:nvSpPr>
        <p:spPr>
          <a:xfrm>
            <a:off x="211156" y="1192995"/>
            <a:ext cx="5305694"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latin typeface="Public Sans Light"/>
              </a:rPr>
              <a:t>As an employee of your organisation, you may be able to work remotely.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latin typeface="Public Sans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latin typeface="Public Sans Light"/>
              </a:rPr>
              <a:t>When working remotely, you must take appropriate measures to ensure you are connected to a trusted network and you protect the confidentiality of information you are using.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latin typeface="Public Sans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latin typeface="Public Sans Light"/>
              </a:rPr>
              <a:t>For example, be cognisant of the people around you so that they can’t see your screen or see you entering sensitive information.</a:t>
            </a:r>
            <a:endParaRPr kumimoji="0" lang="en-AU" b="0" i="0" u="none" strike="noStrike" kern="1200" cap="none" spc="0" normalizeH="0" baseline="0" noProof="0" dirty="0">
              <a:ln>
                <a:noFill/>
              </a:ln>
              <a:effectLst/>
              <a:uLnTx/>
              <a:uFillTx/>
              <a:latin typeface="Public Sans Light"/>
            </a:endParaRPr>
          </a:p>
        </p:txBody>
      </p:sp>
    </p:spTree>
    <p:extLst>
      <p:ext uri="{BB962C8B-B14F-4D97-AF65-F5344CB8AC3E}">
        <p14:creationId xmlns:p14="http://schemas.microsoft.com/office/powerpoint/2010/main" val="26348138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2664"/>
                </a:solidFill>
                <a:effectLst/>
                <a:uLnTx/>
                <a:uFillTx/>
                <a:latin typeface="Public Sans" pitchFamily="2" charset="0"/>
                <a:ea typeface="+mn-ea"/>
                <a:cs typeface="+mn-cs"/>
              </a:rPr>
              <a:t>Communities and Justice</a:t>
            </a:r>
            <a:endParaRPr kumimoji="0" lang="en-AU" sz="1400" b="0" i="0" u="none" strike="noStrike" kern="1200" cap="none" spc="0" normalizeH="0" baseline="0" noProof="0" dirty="0">
              <a:ln>
                <a:noFill/>
              </a:ln>
              <a:solidFill>
                <a:srgbClr val="002664"/>
              </a:solidFill>
              <a:effectLst/>
              <a:uLnTx/>
              <a:uFillTx/>
              <a:latin typeface="Public Sans" pitchFamily="2" charset="0"/>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pic>
        <p:nvPicPr>
          <p:cNvPr id="4" name="Picture 3">
            <a:extLst>
              <a:ext uri="{FF2B5EF4-FFF2-40B4-BE49-F238E27FC236}">
                <a16:creationId xmlns:a16="http://schemas.microsoft.com/office/drawing/2014/main" id="{F5FEC21F-335C-5449-B4ED-746AB9A854D2}"/>
              </a:ext>
            </a:extLst>
          </p:cNvPr>
          <p:cNvPicPr>
            <a:picLocks noChangeAspect="1"/>
          </p:cNvPicPr>
          <p:nvPr/>
        </p:nvPicPr>
        <p:blipFill>
          <a:blip r:embed="rId2"/>
          <a:stretch>
            <a:fillRect/>
          </a:stretch>
        </p:blipFill>
        <p:spPr>
          <a:xfrm>
            <a:off x="825570" y="1515186"/>
            <a:ext cx="10540860" cy="4681078"/>
          </a:xfrm>
          <a:prstGeom prst="rect">
            <a:avLst/>
          </a:prstGeom>
        </p:spPr>
      </p:pic>
      <p:sp>
        <p:nvSpPr>
          <p:cNvPr id="6" name="TextBox 5"/>
          <p:cNvSpPr txBox="1"/>
          <p:nvPr/>
        </p:nvSpPr>
        <p:spPr>
          <a:xfrm>
            <a:off x="1794000" y="1924150"/>
            <a:ext cx="8604000" cy="3970318"/>
          </a:xfrm>
          <a:prstGeom prst="rect">
            <a:avLst/>
          </a:prstGeom>
          <a:noFill/>
        </p:spPr>
        <p:txBody>
          <a:bodyPr wrap="square" rtlCol="0">
            <a:spAutoFit/>
          </a:bodyPr>
          <a:lstStyle/>
          <a:p>
            <a:pPr marL="285750" lvl="0" indent="-285750">
              <a:buFont typeface="Arial" panose="020B0604020202020204" pitchFamily="34" charset="0"/>
              <a:buChar char="•"/>
              <a:defRPr/>
            </a:pPr>
            <a:r>
              <a:rPr lang="en-AU" dirty="0">
                <a:solidFill>
                  <a:srgbClr val="FFFFFF"/>
                </a:solidFill>
              </a:rPr>
              <a:t>Do not connect to untrusted networks</a:t>
            </a:r>
          </a:p>
          <a:p>
            <a:pPr marL="285750" lvl="0" indent="-285750">
              <a:buFont typeface="Arial" panose="020B0604020202020204" pitchFamily="34" charset="0"/>
              <a:buChar char="•"/>
              <a:defRPr/>
            </a:pPr>
            <a:r>
              <a:rPr lang="en-AU" dirty="0">
                <a:solidFill>
                  <a:srgbClr val="FFFFFF"/>
                </a:solidFill>
              </a:rPr>
              <a:t>Be aware of people next to you</a:t>
            </a:r>
          </a:p>
          <a:p>
            <a:pPr marL="285750" lvl="0" indent="-285750">
              <a:buFont typeface="Arial" panose="020B0604020202020204" pitchFamily="34" charset="0"/>
              <a:buChar char="•"/>
              <a:defRPr/>
            </a:pPr>
            <a:r>
              <a:rPr lang="en-AU" dirty="0">
                <a:solidFill>
                  <a:srgbClr val="FFFFFF"/>
                </a:solidFill>
              </a:rPr>
              <a:t>Avoid entering personal information and passwords onto to any site </a:t>
            </a:r>
          </a:p>
          <a:p>
            <a:pPr marL="285750" lvl="0" indent="-285750">
              <a:buFont typeface="Arial" panose="020B0604020202020204" pitchFamily="34" charset="0"/>
              <a:buChar char="•"/>
              <a:defRPr/>
            </a:pPr>
            <a:r>
              <a:rPr lang="en-AU" dirty="0">
                <a:solidFill>
                  <a:srgbClr val="FFFFFF"/>
                </a:solidFill>
              </a:rPr>
              <a:t>Limit file sharing, including Bluetooth</a:t>
            </a:r>
          </a:p>
          <a:p>
            <a:pPr marL="285750" lvl="0" indent="-285750">
              <a:buFont typeface="Arial" panose="020B0604020202020204" pitchFamily="34" charset="0"/>
              <a:buChar char="•"/>
              <a:defRPr/>
            </a:pPr>
            <a:r>
              <a:rPr lang="en-AU" dirty="0">
                <a:solidFill>
                  <a:srgbClr val="FFFFFF"/>
                </a:solidFill>
              </a:rPr>
              <a:t>Only log in to sites if they are secure, as they are more likely to protect the integrity and confidentiality of data. You can tell a site is secure when the address starts with ‘https’, or your browser displays a padlock icon beside the address</a:t>
            </a:r>
          </a:p>
          <a:p>
            <a:pPr marL="285750" lvl="0" indent="-285750">
              <a:buFont typeface="Arial" panose="020B0604020202020204" pitchFamily="34" charset="0"/>
              <a:buChar char="•"/>
              <a:defRPr/>
            </a:pPr>
            <a:r>
              <a:rPr lang="en-AU" dirty="0">
                <a:solidFill>
                  <a:srgbClr val="FFFFFF"/>
                </a:solidFill>
              </a:rPr>
              <a:t>Use your smart phone as a private hotspot if you are required to work in a public space</a:t>
            </a:r>
          </a:p>
          <a:p>
            <a:pPr lvl="0">
              <a:defRPr/>
            </a:pPr>
            <a:endParaRPr lang="en-AU" dirty="0">
              <a:solidFill>
                <a:srgbClr val="FFFFFF"/>
              </a:solidFill>
              <a:latin typeface="Public Sans Light"/>
            </a:endParaRPr>
          </a:p>
          <a:p>
            <a:pPr lvl="0">
              <a:defRPr/>
            </a:pPr>
            <a:endParaRPr lang="en-AU" dirty="0">
              <a:solidFill>
                <a:srgbClr val="FFFFFF"/>
              </a:solidFill>
              <a:latin typeface="Public Sans 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Public Sans Ligh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Public Sans Light"/>
              <a:ea typeface="+mn-ea"/>
              <a:cs typeface="+mn-cs"/>
            </a:endParaRPr>
          </a:p>
        </p:txBody>
      </p:sp>
      <p:sp>
        <p:nvSpPr>
          <p:cNvPr id="7" name="Title 5">
            <a:extLst>
              <a:ext uri="{FF2B5EF4-FFF2-40B4-BE49-F238E27FC236}">
                <a16:creationId xmlns:a16="http://schemas.microsoft.com/office/drawing/2014/main" id="{E666C0CE-5149-4272-B098-4336C71D7260}"/>
              </a:ext>
            </a:extLst>
          </p:cNvPr>
          <p:cNvSpPr txBox="1">
            <a:spLocks/>
          </p:cNvSpPr>
          <p:nvPr/>
        </p:nvSpPr>
        <p:spPr>
          <a:xfrm>
            <a:off x="289714" y="439174"/>
            <a:ext cx="10746576" cy="1009652"/>
          </a:xfrm>
          <a:prstGeom prst="rect">
            <a:avLst/>
          </a:prstGeom>
        </p:spPr>
        <p:txBody>
          <a:bodyPr/>
          <a:lstStyle>
            <a:lvl1pPr algn="l" defTabSz="914377" rtl="0" eaLnBrk="1" latinLnBrk="0" hangingPunct="1">
              <a:lnSpc>
                <a:spcPct val="90000"/>
              </a:lnSpc>
              <a:spcBef>
                <a:spcPct val="0"/>
              </a:spcBef>
              <a:buNone/>
              <a:defRPr sz="3600" kern="1200">
                <a:solidFill>
                  <a:schemeClr val="tx1"/>
                </a:solidFill>
                <a:latin typeface="+mn-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lang="en-AU" dirty="0">
                <a:solidFill>
                  <a:srgbClr val="22272B"/>
                </a:solidFill>
                <a:latin typeface="Public Sans Light"/>
              </a:rPr>
              <a:t>How can you work safely while working remotely</a:t>
            </a:r>
            <a:r>
              <a:rPr kumimoji="0" lang="en-AU" sz="3600" b="0" i="0" u="none" strike="noStrike" kern="1200" cap="none" spc="0" normalizeH="0" noProof="0" dirty="0">
                <a:ln>
                  <a:noFill/>
                </a:ln>
                <a:solidFill>
                  <a:srgbClr val="22272B"/>
                </a:solidFill>
                <a:effectLst/>
                <a:uLnTx/>
                <a:uFillTx/>
                <a:latin typeface="Public Sans Light"/>
                <a:ea typeface="+mj-ea"/>
                <a:cs typeface="+mj-cs"/>
              </a:rPr>
              <a:t>?</a:t>
            </a:r>
            <a:endParaRPr kumimoji="0" lang="en-AU" sz="3600" b="0" i="0" u="none" strike="noStrike" kern="1200" cap="none" spc="0" normalizeH="0" baseline="0" noProof="0" dirty="0">
              <a:ln>
                <a:noFill/>
              </a:ln>
              <a:solidFill>
                <a:srgbClr val="22272B"/>
              </a:solidFill>
              <a:effectLst/>
              <a:uLnTx/>
              <a:uFillTx/>
              <a:latin typeface="Public Sans Light"/>
              <a:ea typeface="+mj-ea"/>
              <a:cs typeface="+mj-cs"/>
            </a:endParaRPr>
          </a:p>
        </p:txBody>
      </p:sp>
      <p:pic>
        <p:nvPicPr>
          <p:cNvPr id="8" name="Picture 7">
            <a:extLst>
              <a:ext uri="{FF2B5EF4-FFF2-40B4-BE49-F238E27FC236}">
                <a16:creationId xmlns:a16="http://schemas.microsoft.com/office/drawing/2014/main" id="{43C8B6DE-1A9C-0947-93DA-6CD2F9EAAEA5}"/>
              </a:ext>
            </a:extLst>
          </p:cNvPr>
          <p:cNvPicPr>
            <a:picLocks noChangeAspect="1"/>
          </p:cNvPicPr>
          <p:nvPr/>
        </p:nvPicPr>
        <p:blipFill>
          <a:blip r:embed="rId3"/>
          <a:stretch>
            <a:fillRect/>
          </a:stretch>
        </p:blipFill>
        <p:spPr>
          <a:xfrm>
            <a:off x="4874615" y="4473121"/>
            <a:ext cx="2442770" cy="1723143"/>
          </a:xfrm>
          <a:prstGeom prst="rect">
            <a:avLst/>
          </a:prstGeom>
        </p:spPr>
      </p:pic>
    </p:spTree>
    <p:extLst>
      <p:ext uri="{BB962C8B-B14F-4D97-AF65-F5344CB8AC3E}">
        <p14:creationId xmlns:p14="http://schemas.microsoft.com/office/powerpoint/2010/main" val="5288651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10000"/>
            <a:lumOff val="90000"/>
          </a:schemeClr>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Communities and Justice</a:t>
            </a:r>
            <a:endParaRPr lang="en-AU" dirty="0"/>
          </a:p>
        </p:txBody>
      </p:sp>
      <p:sp>
        <p:nvSpPr>
          <p:cNvPr id="3" name="Slide Number Placeholder 2"/>
          <p:cNvSpPr>
            <a:spLocks noGrp="1"/>
          </p:cNvSpPr>
          <p:nvPr>
            <p:ph type="sldNum" sz="quarter" idx="12"/>
          </p:nvPr>
        </p:nvSpPr>
        <p:spPr/>
        <p:txBody>
          <a:bodyPr/>
          <a:lstStyle/>
          <a:p>
            <a:fld id="{10A01DC5-1685-4615-8240-15192985C6A2}" type="slidenum">
              <a:rPr lang="en-AU" smtClean="0"/>
              <a:t>29</a:t>
            </a:fld>
            <a:endParaRPr lang="en-AU"/>
          </a:p>
        </p:txBody>
      </p:sp>
      <p:sp>
        <p:nvSpPr>
          <p:cNvPr id="4" name="Title 5">
            <a:extLst>
              <a:ext uri="{FF2B5EF4-FFF2-40B4-BE49-F238E27FC236}">
                <a16:creationId xmlns:a16="http://schemas.microsoft.com/office/drawing/2014/main" id="{E666C0CE-5149-4272-B098-4336C71D7260}"/>
              </a:ext>
            </a:extLst>
          </p:cNvPr>
          <p:cNvSpPr txBox="1">
            <a:spLocks/>
          </p:cNvSpPr>
          <p:nvPr/>
        </p:nvSpPr>
        <p:spPr>
          <a:xfrm>
            <a:off x="211156" y="454315"/>
            <a:ext cx="11324782" cy="1009652"/>
          </a:xfrm>
          <a:prstGeom prst="rect">
            <a:avLst/>
          </a:prstGeom>
        </p:spPr>
        <p:txBody>
          <a:bodyPr/>
          <a:lstStyle>
            <a:lvl1pPr algn="l" defTabSz="914377" rtl="0" eaLnBrk="1" latinLnBrk="0" hangingPunct="1">
              <a:lnSpc>
                <a:spcPct val="90000"/>
              </a:lnSpc>
              <a:spcBef>
                <a:spcPct val="0"/>
              </a:spcBef>
              <a:buNone/>
              <a:defRPr sz="3600" kern="1200">
                <a:solidFill>
                  <a:schemeClr val="tx1"/>
                </a:solidFill>
                <a:latin typeface="+mn-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lang="en-AU" noProof="0" dirty="0">
                <a:solidFill>
                  <a:srgbClr val="22272B"/>
                </a:solidFill>
                <a:latin typeface="Public Sans Light"/>
              </a:rPr>
              <a:t>Everyone is human, and so are errors</a:t>
            </a:r>
            <a:endParaRPr kumimoji="0" lang="en-AU" sz="3600" b="0" i="0" u="none" strike="noStrike" kern="1200" cap="none" spc="0" normalizeH="0" baseline="0" noProof="0" dirty="0">
              <a:ln>
                <a:noFill/>
              </a:ln>
              <a:solidFill>
                <a:srgbClr val="22272B"/>
              </a:solidFill>
              <a:effectLst/>
              <a:uLnTx/>
              <a:uFillTx/>
              <a:latin typeface="Public Sans Light"/>
              <a:ea typeface="+mj-ea"/>
              <a:cs typeface="+mj-cs"/>
            </a:endParaRPr>
          </a:p>
        </p:txBody>
      </p:sp>
      <p:sp>
        <p:nvSpPr>
          <p:cNvPr id="6" name="TextBox 5"/>
          <p:cNvSpPr txBox="1"/>
          <p:nvPr/>
        </p:nvSpPr>
        <p:spPr>
          <a:xfrm>
            <a:off x="211156" y="1192995"/>
            <a:ext cx="5305694"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latin typeface="Public Sans Light"/>
              </a:rPr>
              <a:t>While cyber criminals pose a significant threat to the information security of organisations, simple mistakes can have big consequences, and can lead to information falling into the wrong hands.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latin typeface="Public Sans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latin typeface="Public Sans Light"/>
              </a:rPr>
              <a:t>Data breaches caused by human error are on the rise, </a:t>
            </a:r>
            <a:r>
              <a:rPr lang="en-AU" dirty="0"/>
              <a:t>and </a:t>
            </a:r>
            <a:r>
              <a:rPr lang="en-AU" dirty="0">
                <a:latin typeface="Public Sans SemiBold" pitchFamily="2" charset="0"/>
              </a:rPr>
              <a:t>it is everyone’s responsibility to take extra care when handling private information, to make sure it stays private.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latin typeface="Public Sans Light"/>
            </a:endParaRPr>
          </a:p>
        </p:txBody>
      </p:sp>
      <p:pic>
        <p:nvPicPr>
          <p:cNvPr id="7" name="Picture 6">
            <a:extLst>
              <a:ext uri="{FF2B5EF4-FFF2-40B4-BE49-F238E27FC236}">
                <a16:creationId xmlns:a16="http://schemas.microsoft.com/office/drawing/2014/main" id="{89269E54-2EEB-ED4A-9E9D-AF7E3E12669B}"/>
              </a:ext>
            </a:extLst>
          </p:cNvPr>
          <p:cNvPicPr>
            <a:picLocks noChangeAspect="1"/>
          </p:cNvPicPr>
          <p:nvPr/>
        </p:nvPicPr>
        <p:blipFill>
          <a:blip r:embed="rId2"/>
          <a:stretch>
            <a:fillRect/>
          </a:stretch>
        </p:blipFill>
        <p:spPr>
          <a:xfrm>
            <a:off x="5308690" y="2549740"/>
            <a:ext cx="6883310" cy="4308260"/>
          </a:xfrm>
          <a:prstGeom prst="rect">
            <a:avLst/>
          </a:prstGeom>
        </p:spPr>
      </p:pic>
    </p:spTree>
    <p:extLst>
      <p:ext uri="{BB962C8B-B14F-4D97-AF65-F5344CB8AC3E}">
        <p14:creationId xmlns:p14="http://schemas.microsoft.com/office/powerpoint/2010/main" val="92292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10000"/>
            <a:lumOff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0000" y="496800"/>
            <a:ext cx="9999171" cy="1009652"/>
          </a:xfrm>
        </p:spPr>
        <p:txBody>
          <a:bodyPr>
            <a:normAutofit fontScale="90000"/>
          </a:bodyPr>
          <a:lstStyle/>
          <a:p>
            <a:r>
              <a:rPr lang="en-AU" sz="4000" dirty="0"/>
              <a:t>This information security training outlines the following topics:</a:t>
            </a:r>
            <a:br>
              <a:rPr lang="en-AU" dirty="0"/>
            </a:br>
            <a:endParaRPr lang="en-AU" dirty="0"/>
          </a:p>
        </p:txBody>
      </p:sp>
      <p:sp>
        <p:nvSpPr>
          <p:cNvPr id="4" name="Slide Number Placeholder 3"/>
          <p:cNvSpPr>
            <a:spLocks noGrp="1"/>
          </p:cNvSpPr>
          <p:nvPr>
            <p:ph type="sldNum" sz="quarter" idx="12"/>
          </p:nvPr>
        </p:nvSpPr>
        <p:spPr/>
        <p:txBody>
          <a:bodyPr/>
          <a:lstStyle/>
          <a:p>
            <a:fld id="{10A01DC5-1685-4615-8240-15192985C6A2}" type="slidenum">
              <a:rPr lang="en-AU" smtClean="0"/>
              <a:t>3</a:t>
            </a:fld>
            <a:endParaRPr lang="en-AU"/>
          </a:p>
        </p:txBody>
      </p:sp>
      <p:grpSp>
        <p:nvGrpSpPr>
          <p:cNvPr id="5" name="Group 4"/>
          <p:cNvGrpSpPr/>
          <p:nvPr/>
        </p:nvGrpSpPr>
        <p:grpSpPr>
          <a:xfrm>
            <a:off x="2224121" y="2695810"/>
            <a:ext cx="1931806" cy="2798307"/>
            <a:chOff x="2172053" y="2672528"/>
            <a:chExt cx="1931806" cy="2798307"/>
          </a:xfrm>
        </p:grpSpPr>
        <p:pic>
          <p:nvPicPr>
            <p:cNvPr id="15" name="Picture 14">
              <a:hlinkClick r:id="rId3" action="ppaction://hlinksldjump"/>
            </p:cNvPr>
            <p:cNvPicPr>
              <a:picLocks noChangeAspect="1"/>
            </p:cNvPicPr>
            <p:nvPr/>
          </p:nvPicPr>
          <p:blipFill>
            <a:blip r:embed="rId4"/>
            <a:stretch>
              <a:fillRect/>
            </a:stretch>
          </p:blipFill>
          <p:spPr>
            <a:xfrm>
              <a:off x="2325315" y="2672528"/>
              <a:ext cx="1579001" cy="2798307"/>
            </a:xfrm>
            <a:prstGeom prst="rect">
              <a:avLst/>
            </a:prstGeom>
          </p:spPr>
        </p:pic>
        <p:pic>
          <p:nvPicPr>
            <p:cNvPr id="18" name="Picture 17">
              <a:hlinkClick r:id="rId3" action="ppaction://hlinksldjump"/>
              <a:extLst>
                <a:ext uri="{FF2B5EF4-FFF2-40B4-BE49-F238E27FC236}">
                  <a16:creationId xmlns:a16="http://schemas.microsoft.com/office/drawing/2014/main" id="{62F17429-2544-6644-90ED-0C45A7D59534}"/>
                </a:ext>
              </a:extLst>
            </p:cNvPr>
            <p:cNvPicPr>
              <a:picLocks noChangeAspect="1"/>
            </p:cNvPicPr>
            <p:nvPr/>
          </p:nvPicPr>
          <p:blipFill>
            <a:blip r:embed="rId5"/>
            <a:stretch>
              <a:fillRect/>
            </a:stretch>
          </p:blipFill>
          <p:spPr>
            <a:xfrm>
              <a:off x="2354566" y="2738212"/>
              <a:ext cx="1532738" cy="993441"/>
            </a:xfrm>
            <a:prstGeom prst="rect">
              <a:avLst/>
            </a:prstGeom>
          </p:spPr>
        </p:pic>
        <p:sp>
          <p:nvSpPr>
            <p:cNvPr id="23" name="Rectangle 22"/>
            <p:cNvSpPr/>
            <p:nvPr/>
          </p:nvSpPr>
          <p:spPr>
            <a:xfrm>
              <a:off x="2172053" y="3825893"/>
              <a:ext cx="1931806" cy="584775"/>
            </a:xfrm>
            <a:prstGeom prst="rect">
              <a:avLst/>
            </a:prstGeom>
          </p:spPr>
          <p:txBody>
            <a:bodyPr wrap="square">
              <a:spAutoFit/>
            </a:bodyPr>
            <a:lstStyle/>
            <a:p>
              <a:pPr algn="ctr"/>
              <a:r>
                <a:rPr lang="en-AU" sz="1600" dirty="0">
                  <a:solidFill>
                    <a:schemeClr val="bg1"/>
                  </a:solidFill>
                </a:rPr>
                <a:t>Password management</a:t>
              </a:r>
            </a:p>
          </p:txBody>
        </p:sp>
      </p:grpSp>
      <p:grpSp>
        <p:nvGrpSpPr>
          <p:cNvPr id="3" name="Group 2"/>
          <p:cNvGrpSpPr/>
          <p:nvPr/>
        </p:nvGrpSpPr>
        <p:grpSpPr>
          <a:xfrm>
            <a:off x="253830" y="2681629"/>
            <a:ext cx="1778535" cy="2796829"/>
            <a:chOff x="242654" y="2685601"/>
            <a:chExt cx="1778535" cy="2796829"/>
          </a:xfrm>
        </p:grpSpPr>
        <p:pic>
          <p:nvPicPr>
            <p:cNvPr id="7" name="Picture 6">
              <a:hlinkClick r:id="rId6" action="ppaction://hlinksldjump"/>
              <a:extLst>
                <a:ext uri="{FF2B5EF4-FFF2-40B4-BE49-F238E27FC236}">
                  <a16:creationId xmlns:a16="http://schemas.microsoft.com/office/drawing/2014/main" id="{04B5B638-CD07-9740-8797-996F0E2E4DDE}"/>
                </a:ext>
              </a:extLst>
            </p:cNvPr>
            <p:cNvPicPr>
              <a:picLocks noChangeAspect="1"/>
            </p:cNvPicPr>
            <p:nvPr/>
          </p:nvPicPr>
          <p:blipFill>
            <a:blip r:embed="rId7"/>
            <a:stretch>
              <a:fillRect/>
            </a:stretch>
          </p:blipFill>
          <p:spPr>
            <a:xfrm>
              <a:off x="341947" y="2685601"/>
              <a:ext cx="1579476" cy="2796829"/>
            </a:xfrm>
            <a:prstGeom prst="rect">
              <a:avLst/>
            </a:prstGeom>
          </p:spPr>
        </p:pic>
        <p:pic>
          <p:nvPicPr>
            <p:cNvPr id="16" name="Picture 15">
              <a:hlinkClick r:id="rId6" action="ppaction://hlinksldjump"/>
              <a:extLst>
                <a:ext uri="{FF2B5EF4-FFF2-40B4-BE49-F238E27FC236}">
                  <a16:creationId xmlns:a16="http://schemas.microsoft.com/office/drawing/2014/main" id="{C7ED430E-0AC6-834C-86E2-3CC88281DA36}"/>
                </a:ext>
              </a:extLst>
            </p:cNvPr>
            <p:cNvPicPr>
              <a:picLocks noChangeAspect="1"/>
            </p:cNvPicPr>
            <p:nvPr/>
          </p:nvPicPr>
          <p:blipFill>
            <a:blip r:embed="rId8"/>
            <a:stretch>
              <a:fillRect/>
            </a:stretch>
          </p:blipFill>
          <p:spPr>
            <a:xfrm>
              <a:off x="409348" y="2765645"/>
              <a:ext cx="1445148" cy="953798"/>
            </a:xfrm>
            <a:prstGeom prst="rect">
              <a:avLst/>
            </a:prstGeom>
          </p:spPr>
        </p:pic>
        <p:sp>
          <p:nvSpPr>
            <p:cNvPr id="24" name="Rectangle 23"/>
            <p:cNvSpPr/>
            <p:nvPr/>
          </p:nvSpPr>
          <p:spPr>
            <a:xfrm>
              <a:off x="242654" y="3814685"/>
              <a:ext cx="1778535" cy="1569660"/>
            </a:xfrm>
            <a:prstGeom prst="rect">
              <a:avLst/>
            </a:prstGeom>
          </p:spPr>
          <p:txBody>
            <a:bodyPr wrap="square">
              <a:spAutoFit/>
            </a:bodyPr>
            <a:lstStyle/>
            <a:p>
              <a:pPr algn="ctr"/>
              <a:r>
                <a:rPr lang="en-AU" sz="1600" dirty="0">
                  <a:solidFill>
                    <a:schemeClr val="bg1"/>
                  </a:solidFill>
                </a:rPr>
                <a:t>Obligations and responsibilities of DCJ contracted service providers</a:t>
              </a:r>
            </a:p>
          </p:txBody>
        </p:sp>
      </p:grpSp>
      <p:grpSp>
        <p:nvGrpSpPr>
          <p:cNvPr id="6" name="Group 5"/>
          <p:cNvGrpSpPr/>
          <p:nvPr/>
        </p:nvGrpSpPr>
        <p:grpSpPr>
          <a:xfrm>
            <a:off x="4347683" y="2695024"/>
            <a:ext cx="1579001" cy="2798307"/>
            <a:chOff x="4308208" y="2719128"/>
            <a:chExt cx="1579001" cy="2798307"/>
          </a:xfrm>
        </p:grpSpPr>
        <p:pic>
          <p:nvPicPr>
            <p:cNvPr id="11" name="Picture 10">
              <a:hlinkClick r:id="rId9" action="ppaction://hlinksldjump"/>
            </p:cNvPr>
            <p:cNvPicPr>
              <a:picLocks noChangeAspect="1"/>
            </p:cNvPicPr>
            <p:nvPr/>
          </p:nvPicPr>
          <p:blipFill>
            <a:blip r:embed="rId4"/>
            <a:stretch>
              <a:fillRect/>
            </a:stretch>
          </p:blipFill>
          <p:spPr>
            <a:xfrm>
              <a:off x="4308208" y="2719128"/>
              <a:ext cx="1579001" cy="2798307"/>
            </a:xfrm>
            <a:prstGeom prst="rect">
              <a:avLst/>
            </a:prstGeom>
          </p:spPr>
        </p:pic>
        <p:pic>
          <p:nvPicPr>
            <p:cNvPr id="19" name="Picture 18">
              <a:hlinkClick r:id="rId9" action="ppaction://hlinksldjump"/>
              <a:extLst>
                <a:ext uri="{FF2B5EF4-FFF2-40B4-BE49-F238E27FC236}">
                  <a16:creationId xmlns:a16="http://schemas.microsoft.com/office/drawing/2014/main" id="{EB1ECD63-ADA9-0B41-ABC5-17BA17682425}"/>
                </a:ext>
              </a:extLst>
            </p:cNvPr>
            <p:cNvPicPr>
              <a:picLocks noChangeAspect="1"/>
            </p:cNvPicPr>
            <p:nvPr/>
          </p:nvPicPr>
          <p:blipFill>
            <a:blip r:embed="rId10"/>
            <a:stretch>
              <a:fillRect/>
            </a:stretch>
          </p:blipFill>
          <p:spPr>
            <a:xfrm>
              <a:off x="4328677" y="2775020"/>
              <a:ext cx="1538061" cy="944423"/>
            </a:xfrm>
            <a:prstGeom prst="rect">
              <a:avLst/>
            </a:prstGeom>
          </p:spPr>
        </p:pic>
        <p:sp>
          <p:nvSpPr>
            <p:cNvPr id="25" name="Rectangle 24"/>
            <p:cNvSpPr/>
            <p:nvPr/>
          </p:nvSpPr>
          <p:spPr>
            <a:xfrm>
              <a:off x="4434450" y="3825892"/>
              <a:ext cx="1321506" cy="584775"/>
            </a:xfrm>
            <a:prstGeom prst="rect">
              <a:avLst/>
            </a:prstGeom>
          </p:spPr>
          <p:txBody>
            <a:bodyPr wrap="square">
              <a:spAutoFit/>
            </a:bodyPr>
            <a:lstStyle/>
            <a:p>
              <a:pPr algn="ctr"/>
              <a:r>
                <a:rPr lang="en-AU" sz="1600" dirty="0">
                  <a:solidFill>
                    <a:schemeClr val="bg1"/>
                  </a:solidFill>
                </a:rPr>
                <a:t>Cyber threats</a:t>
              </a:r>
            </a:p>
          </p:txBody>
        </p:sp>
      </p:grpSp>
      <p:grpSp>
        <p:nvGrpSpPr>
          <p:cNvPr id="8" name="Group 7"/>
          <p:cNvGrpSpPr/>
          <p:nvPr/>
        </p:nvGrpSpPr>
        <p:grpSpPr>
          <a:xfrm>
            <a:off x="6118440" y="2684122"/>
            <a:ext cx="1931806" cy="2798307"/>
            <a:chOff x="6108910" y="2695024"/>
            <a:chExt cx="1931806" cy="2798307"/>
          </a:xfrm>
        </p:grpSpPr>
        <p:pic>
          <p:nvPicPr>
            <p:cNvPr id="13" name="Picture 12">
              <a:hlinkClick r:id="rId11" action="ppaction://hlinksldjump"/>
            </p:cNvPr>
            <p:cNvPicPr>
              <a:picLocks noChangeAspect="1"/>
            </p:cNvPicPr>
            <p:nvPr/>
          </p:nvPicPr>
          <p:blipFill>
            <a:blip r:embed="rId4"/>
            <a:stretch>
              <a:fillRect/>
            </a:stretch>
          </p:blipFill>
          <p:spPr>
            <a:xfrm>
              <a:off x="6291101" y="2695024"/>
              <a:ext cx="1579001" cy="2798307"/>
            </a:xfrm>
            <a:prstGeom prst="rect">
              <a:avLst/>
            </a:prstGeom>
          </p:spPr>
        </p:pic>
        <p:pic>
          <p:nvPicPr>
            <p:cNvPr id="20" name="Picture 19">
              <a:hlinkClick r:id="rId11" action="ppaction://hlinksldjump"/>
              <a:extLst>
                <a:ext uri="{FF2B5EF4-FFF2-40B4-BE49-F238E27FC236}">
                  <a16:creationId xmlns:a16="http://schemas.microsoft.com/office/drawing/2014/main" id="{43C8B6DE-1A9C-0947-93DA-6CD2F9EAAEA5}"/>
                </a:ext>
              </a:extLst>
            </p:cNvPr>
            <p:cNvPicPr>
              <a:picLocks noChangeAspect="1"/>
            </p:cNvPicPr>
            <p:nvPr/>
          </p:nvPicPr>
          <p:blipFill>
            <a:blip r:embed="rId12"/>
            <a:stretch>
              <a:fillRect/>
            </a:stretch>
          </p:blipFill>
          <p:spPr>
            <a:xfrm>
              <a:off x="6365778" y="2765645"/>
              <a:ext cx="1388706" cy="944423"/>
            </a:xfrm>
            <a:prstGeom prst="rect">
              <a:avLst/>
            </a:prstGeom>
          </p:spPr>
        </p:pic>
        <p:sp>
          <p:nvSpPr>
            <p:cNvPr id="26" name="Rectangle 25"/>
            <p:cNvSpPr/>
            <p:nvPr/>
          </p:nvSpPr>
          <p:spPr>
            <a:xfrm>
              <a:off x="6108910" y="3822734"/>
              <a:ext cx="1931806" cy="584775"/>
            </a:xfrm>
            <a:prstGeom prst="rect">
              <a:avLst/>
            </a:prstGeom>
          </p:spPr>
          <p:txBody>
            <a:bodyPr wrap="square">
              <a:spAutoFit/>
            </a:bodyPr>
            <a:lstStyle/>
            <a:p>
              <a:pPr algn="ctr"/>
              <a:r>
                <a:rPr lang="en-AU" sz="1600" dirty="0">
                  <a:solidFill>
                    <a:schemeClr val="bg1"/>
                  </a:solidFill>
                </a:rPr>
                <a:t>Situational awareness</a:t>
              </a:r>
            </a:p>
          </p:txBody>
        </p:sp>
      </p:grpSp>
      <p:grpSp>
        <p:nvGrpSpPr>
          <p:cNvPr id="9" name="Group 8"/>
          <p:cNvGrpSpPr/>
          <p:nvPr/>
        </p:nvGrpSpPr>
        <p:grpSpPr>
          <a:xfrm>
            <a:off x="8242002" y="2680151"/>
            <a:ext cx="1722996" cy="2798307"/>
            <a:chOff x="8191580" y="2680151"/>
            <a:chExt cx="1722996" cy="2798307"/>
          </a:xfrm>
        </p:grpSpPr>
        <p:pic>
          <p:nvPicPr>
            <p:cNvPr id="12" name="Picture 11">
              <a:hlinkClick r:id="rId13" action="ppaction://hlinksldjump"/>
            </p:cNvPr>
            <p:cNvPicPr>
              <a:picLocks noChangeAspect="1"/>
            </p:cNvPicPr>
            <p:nvPr/>
          </p:nvPicPr>
          <p:blipFill>
            <a:blip r:embed="rId4"/>
            <a:stretch>
              <a:fillRect/>
            </a:stretch>
          </p:blipFill>
          <p:spPr>
            <a:xfrm>
              <a:off x="8241099" y="2680151"/>
              <a:ext cx="1579001" cy="2798307"/>
            </a:xfrm>
            <a:prstGeom prst="rect">
              <a:avLst/>
            </a:prstGeom>
          </p:spPr>
        </p:pic>
        <p:pic>
          <p:nvPicPr>
            <p:cNvPr id="17" name="Picture 16">
              <a:hlinkClick r:id="rId13" action="ppaction://hlinksldjump"/>
              <a:extLst>
                <a:ext uri="{FF2B5EF4-FFF2-40B4-BE49-F238E27FC236}">
                  <a16:creationId xmlns:a16="http://schemas.microsoft.com/office/drawing/2014/main" id="{1073C4BC-3F46-0C41-93D7-3B7E298B262E}"/>
                </a:ext>
              </a:extLst>
            </p:cNvPr>
            <p:cNvPicPr>
              <a:picLocks noChangeAspect="1"/>
            </p:cNvPicPr>
            <p:nvPr/>
          </p:nvPicPr>
          <p:blipFill>
            <a:blip r:embed="rId14"/>
            <a:stretch>
              <a:fillRect/>
            </a:stretch>
          </p:blipFill>
          <p:spPr>
            <a:xfrm>
              <a:off x="8329600" y="2829628"/>
              <a:ext cx="1439298" cy="869010"/>
            </a:xfrm>
            <a:prstGeom prst="rect">
              <a:avLst/>
            </a:prstGeom>
          </p:spPr>
        </p:pic>
        <p:sp>
          <p:nvSpPr>
            <p:cNvPr id="27" name="Rectangle 26"/>
            <p:cNvSpPr/>
            <p:nvPr/>
          </p:nvSpPr>
          <p:spPr>
            <a:xfrm>
              <a:off x="8191580" y="3817068"/>
              <a:ext cx="1722996" cy="1077218"/>
            </a:xfrm>
            <a:prstGeom prst="rect">
              <a:avLst/>
            </a:prstGeom>
          </p:spPr>
          <p:txBody>
            <a:bodyPr wrap="square">
              <a:spAutoFit/>
            </a:bodyPr>
            <a:lstStyle/>
            <a:p>
              <a:pPr algn="ctr"/>
              <a:r>
                <a:rPr lang="en-AU" sz="1600" dirty="0">
                  <a:solidFill>
                    <a:schemeClr val="bg1"/>
                  </a:solidFill>
                </a:rPr>
                <a:t>Steps to take if there is a security incident</a:t>
              </a:r>
            </a:p>
          </p:txBody>
        </p:sp>
      </p:grpSp>
      <p:grpSp>
        <p:nvGrpSpPr>
          <p:cNvPr id="10" name="Group 9"/>
          <p:cNvGrpSpPr/>
          <p:nvPr/>
        </p:nvGrpSpPr>
        <p:grpSpPr>
          <a:xfrm>
            <a:off x="10156754" y="2684123"/>
            <a:ext cx="1779269" cy="2798307"/>
            <a:chOff x="10156754" y="2684123"/>
            <a:chExt cx="1779269" cy="2798307"/>
          </a:xfrm>
        </p:grpSpPr>
        <p:pic>
          <p:nvPicPr>
            <p:cNvPr id="14" name="Picture 13">
              <a:hlinkClick r:id="rId15" action="ppaction://hlinksldjump"/>
            </p:cNvPr>
            <p:cNvPicPr>
              <a:picLocks noChangeAspect="1"/>
            </p:cNvPicPr>
            <p:nvPr/>
          </p:nvPicPr>
          <p:blipFill>
            <a:blip r:embed="rId4"/>
            <a:stretch>
              <a:fillRect/>
            </a:stretch>
          </p:blipFill>
          <p:spPr>
            <a:xfrm>
              <a:off x="10256889" y="2684123"/>
              <a:ext cx="1579001" cy="2798307"/>
            </a:xfrm>
            <a:prstGeom prst="rect">
              <a:avLst/>
            </a:prstGeom>
          </p:spPr>
        </p:pic>
        <p:pic>
          <p:nvPicPr>
            <p:cNvPr id="21" name="Picture 20">
              <a:hlinkClick r:id="rId15" action="ppaction://hlinksldjump"/>
              <a:extLst>
                <a:ext uri="{FF2B5EF4-FFF2-40B4-BE49-F238E27FC236}">
                  <a16:creationId xmlns:a16="http://schemas.microsoft.com/office/drawing/2014/main" id="{8018BE8A-0B4E-814E-9EF4-392225C11AA2}"/>
                </a:ext>
              </a:extLst>
            </p:cNvPr>
            <p:cNvPicPr>
              <a:picLocks noChangeAspect="1"/>
            </p:cNvPicPr>
            <p:nvPr/>
          </p:nvPicPr>
          <p:blipFill>
            <a:blip r:embed="rId16"/>
            <a:stretch>
              <a:fillRect/>
            </a:stretch>
          </p:blipFill>
          <p:spPr>
            <a:xfrm>
              <a:off x="10359171" y="2775020"/>
              <a:ext cx="1358873" cy="872249"/>
            </a:xfrm>
            <a:prstGeom prst="rect">
              <a:avLst/>
            </a:prstGeom>
          </p:spPr>
        </p:pic>
        <p:sp>
          <p:nvSpPr>
            <p:cNvPr id="28" name="Rectangle 27"/>
            <p:cNvSpPr/>
            <p:nvPr/>
          </p:nvSpPr>
          <p:spPr>
            <a:xfrm>
              <a:off x="10156754" y="3810713"/>
              <a:ext cx="1779269" cy="1323439"/>
            </a:xfrm>
            <a:prstGeom prst="rect">
              <a:avLst/>
            </a:prstGeom>
          </p:spPr>
          <p:txBody>
            <a:bodyPr wrap="square">
              <a:spAutoFit/>
            </a:bodyPr>
            <a:lstStyle/>
            <a:p>
              <a:pPr algn="ctr"/>
              <a:r>
                <a:rPr lang="en-AU" sz="1600" dirty="0">
                  <a:solidFill>
                    <a:schemeClr val="bg1"/>
                  </a:solidFill>
                </a:rPr>
                <a:t>Tools and resources to help you and your organisation</a:t>
              </a:r>
            </a:p>
          </p:txBody>
        </p:sp>
      </p:grpSp>
      <p:sp>
        <p:nvSpPr>
          <p:cNvPr id="29" name="Footer Placeholder 2"/>
          <p:cNvSpPr>
            <a:spLocks noGrp="1"/>
          </p:cNvSpPr>
          <p:nvPr>
            <p:ph type="ftr" sz="quarter" idx="11"/>
          </p:nvPr>
        </p:nvSpPr>
        <p:spPr>
          <a:xfrm>
            <a:off x="377428" y="6397507"/>
            <a:ext cx="6720000" cy="252000"/>
          </a:xfrm>
        </p:spPr>
        <p:txBody>
          <a:bodyPr/>
          <a:lstStyle/>
          <a:p>
            <a:r>
              <a:rPr lang="en-US" dirty="0"/>
              <a:t>Communities and Justice</a:t>
            </a:r>
            <a:endParaRPr lang="en-AU" dirty="0"/>
          </a:p>
        </p:txBody>
      </p:sp>
    </p:spTree>
    <p:extLst>
      <p:ext uri="{BB962C8B-B14F-4D97-AF65-F5344CB8AC3E}">
        <p14:creationId xmlns:p14="http://schemas.microsoft.com/office/powerpoint/2010/main" val="807556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2664"/>
                </a:solidFill>
                <a:effectLst/>
                <a:uLnTx/>
                <a:uFillTx/>
                <a:latin typeface="Public Sans" pitchFamily="2" charset="0"/>
                <a:ea typeface="+mn-ea"/>
                <a:cs typeface="+mn-cs"/>
              </a:rPr>
              <a:t>Communities and Justice</a:t>
            </a:r>
            <a:endParaRPr kumimoji="0" lang="en-AU" sz="1400" b="0" i="0" u="none" strike="noStrike" kern="1200" cap="none" spc="0" normalizeH="0" baseline="0" noProof="0" dirty="0">
              <a:ln>
                <a:noFill/>
              </a:ln>
              <a:solidFill>
                <a:srgbClr val="002664"/>
              </a:solidFill>
              <a:effectLst/>
              <a:uLnTx/>
              <a:uFillTx/>
              <a:latin typeface="Public Sans" pitchFamily="2" charset="0"/>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pic>
        <p:nvPicPr>
          <p:cNvPr id="4" name="Picture 3">
            <a:extLst>
              <a:ext uri="{FF2B5EF4-FFF2-40B4-BE49-F238E27FC236}">
                <a16:creationId xmlns:a16="http://schemas.microsoft.com/office/drawing/2014/main" id="{F5FEC21F-335C-5449-B4ED-746AB9A854D2}"/>
              </a:ext>
            </a:extLst>
          </p:cNvPr>
          <p:cNvPicPr>
            <a:picLocks noChangeAspect="1"/>
          </p:cNvPicPr>
          <p:nvPr/>
        </p:nvPicPr>
        <p:blipFill>
          <a:blip r:embed="rId2"/>
          <a:stretch>
            <a:fillRect/>
          </a:stretch>
        </p:blipFill>
        <p:spPr>
          <a:xfrm>
            <a:off x="825570" y="1515186"/>
            <a:ext cx="10540860" cy="4681078"/>
          </a:xfrm>
          <a:prstGeom prst="rect">
            <a:avLst/>
          </a:prstGeom>
        </p:spPr>
      </p:pic>
      <p:sp>
        <p:nvSpPr>
          <p:cNvPr id="6" name="TextBox 5"/>
          <p:cNvSpPr txBox="1"/>
          <p:nvPr/>
        </p:nvSpPr>
        <p:spPr>
          <a:xfrm>
            <a:off x="1794000" y="1924150"/>
            <a:ext cx="8604000" cy="3970318"/>
          </a:xfrm>
          <a:prstGeom prst="rect">
            <a:avLst/>
          </a:prstGeom>
          <a:noFill/>
        </p:spPr>
        <p:txBody>
          <a:bodyPr wrap="square" rtlCol="0">
            <a:spAutoFit/>
          </a:bodyPr>
          <a:lstStyle/>
          <a:p>
            <a:pPr marL="285750" lvl="0" indent="-285750">
              <a:buFont typeface="Arial" panose="020B0604020202020204" pitchFamily="34" charset="0"/>
              <a:buChar char="•"/>
              <a:defRPr/>
            </a:pPr>
            <a:r>
              <a:rPr lang="en-AU" dirty="0">
                <a:solidFill>
                  <a:srgbClr val="FFFFFF"/>
                </a:solidFill>
              </a:rPr>
              <a:t>Don’t send sensitive information unless it is absolutely necessary </a:t>
            </a:r>
          </a:p>
          <a:p>
            <a:pPr marL="285750" lvl="0" indent="-285750">
              <a:buFont typeface="Arial" panose="020B0604020202020204" pitchFamily="34" charset="0"/>
              <a:buChar char="•"/>
              <a:defRPr/>
            </a:pPr>
            <a:r>
              <a:rPr lang="en-AU" dirty="0">
                <a:solidFill>
                  <a:srgbClr val="FFFFFF"/>
                </a:solidFill>
                <a:latin typeface="Public Sans Light"/>
              </a:rPr>
              <a:t>If you do need to send sensitive information to someone else, always check the email addresses of recipients to confirm you are sending the information to the right person</a:t>
            </a:r>
          </a:p>
          <a:p>
            <a:pPr marL="285750" lvl="0" indent="-285750">
              <a:buFont typeface="Arial" panose="020B0604020202020204" pitchFamily="34" charset="0"/>
              <a:buChar char="•"/>
              <a:defRPr/>
            </a:pPr>
            <a:r>
              <a:rPr lang="en-AU" dirty="0">
                <a:solidFill>
                  <a:srgbClr val="FFFFFF"/>
                </a:solidFill>
                <a:latin typeface="Public Sans Light"/>
              </a:rPr>
              <a:t>Watch out for accidentally clicking ‘reply all’ to emails</a:t>
            </a:r>
          </a:p>
          <a:p>
            <a:pPr marL="285750" lvl="0" indent="-285750">
              <a:buFont typeface="Arial" panose="020B0604020202020204" pitchFamily="34" charset="0"/>
              <a:buChar char="•"/>
              <a:defRPr/>
            </a:pPr>
            <a:r>
              <a:rPr lang="en-AU" dirty="0">
                <a:solidFill>
                  <a:srgbClr val="FFFFFF"/>
                </a:solidFill>
                <a:latin typeface="Public Sans Light"/>
              </a:rPr>
              <a:t>When forwarding emails to new recipients, consider the contents of the email chain and remove anything that doesn’t need to be shared</a:t>
            </a:r>
          </a:p>
          <a:p>
            <a:pPr marL="285750" lvl="0" indent="-285750">
              <a:buFont typeface="Arial" panose="020B0604020202020204" pitchFamily="34" charset="0"/>
              <a:buChar char="•"/>
              <a:defRPr/>
            </a:pPr>
            <a:r>
              <a:rPr lang="en-AU" dirty="0">
                <a:solidFill>
                  <a:srgbClr val="FFFFFF"/>
                </a:solidFill>
                <a:latin typeface="Public Sans Light"/>
              </a:rPr>
              <a:t>Check email attachments for confidential information before sending</a:t>
            </a:r>
          </a:p>
          <a:p>
            <a:pPr marL="285750" lvl="0" indent="-285750">
              <a:buFont typeface="Arial" panose="020B0604020202020204" pitchFamily="34" charset="0"/>
              <a:buChar char="•"/>
              <a:defRPr/>
            </a:pPr>
            <a:r>
              <a:rPr lang="en-AU" dirty="0">
                <a:solidFill>
                  <a:srgbClr val="FFFFFF"/>
                </a:solidFill>
                <a:latin typeface="Public Sans Light"/>
              </a:rPr>
              <a:t>Send emails using ‘bcc’ where necessary to keep recipients and their email addresses confidential</a:t>
            </a:r>
          </a:p>
          <a:p>
            <a:pPr marL="285750" lvl="0" indent="-285750">
              <a:buFont typeface="Arial" panose="020B0604020202020204" pitchFamily="34" charset="0"/>
              <a:buChar char="•"/>
              <a:defRPr/>
            </a:pPr>
            <a:endParaRPr lang="en-AU" dirty="0">
              <a:solidFill>
                <a:srgbClr val="FFFFFF"/>
              </a:solidFill>
              <a:latin typeface="Public Sans Light"/>
            </a:endParaRPr>
          </a:p>
          <a:p>
            <a:pPr lvl="0">
              <a:defRPr/>
            </a:pPr>
            <a:endParaRPr lang="en-AU" dirty="0">
              <a:solidFill>
                <a:srgbClr val="FFFFFF"/>
              </a:solidFill>
              <a:latin typeface="Public Sans 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Public Sans Ligh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Public Sans Light"/>
              <a:ea typeface="+mn-ea"/>
              <a:cs typeface="+mn-cs"/>
            </a:endParaRPr>
          </a:p>
        </p:txBody>
      </p:sp>
      <p:sp>
        <p:nvSpPr>
          <p:cNvPr id="7" name="Title 5">
            <a:extLst>
              <a:ext uri="{FF2B5EF4-FFF2-40B4-BE49-F238E27FC236}">
                <a16:creationId xmlns:a16="http://schemas.microsoft.com/office/drawing/2014/main" id="{E666C0CE-5149-4272-B098-4336C71D7260}"/>
              </a:ext>
            </a:extLst>
          </p:cNvPr>
          <p:cNvSpPr txBox="1">
            <a:spLocks/>
          </p:cNvSpPr>
          <p:nvPr/>
        </p:nvSpPr>
        <p:spPr>
          <a:xfrm>
            <a:off x="289714" y="439174"/>
            <a:ext cx="10746576" cy="1009652"/>
          </a:xfrm>
          <a:prstGeom prst="rect">
            <a:avLst/>
          </a:prstGeom>
        </p:spPr>
        <p:txBody>
          <a:bodyPr/>
          <a:lstStyle>
            <a:lvl1pPr algn="l" defTabSz="914377" rtl="0" eaLnBrk="1" latinLnBrk="0" hangingPunct="1">
              <a:lnSpc>
                <a:spcPct val="90000"/>
              </a:lnSpc>
              <a:spcBef>
                <a:spcPct val="0"/>
              </a:spcBef>
              <a:buNone/>
              <a:defRPr sz="3600" kern="1200">
                <a:solidFill>
                  <a:schemeClr val="tx1"/>
                </a:solidFill>
                <a:latin typeface="+mn-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lang="en-AU" dirty="0">
                <a:solidFill>
                  <a:srgbClr val="22272B"/>
                </a:solidFill>
                <a:latin typeface="Public Sans Light"/>
              </a:rPr>
              <a:t>How can you avoid human error?</a:t>
            </a:r>
            <a:endParaRPr kumimoji="0" lang="en-AU" sz="3600" b="0" i="0" u="none" strike="noStrike" kern="1200" cap="none" spc="0" normalizeH="0" baseline="0" noProof="0" dirty="0">
              <a:ln>
                <a:noFill/>
              </a:ln>
              <a:solidFill>
                <a:srgbClr val="22272B"/>
              </a:solidFill>
              <a:effectLst/>
              <a:uLnTx/>
              <a:uFillTx/>
              <a:latin typeface="Public Sans Light"/>
              <a:ea typeface="+mj-ea"/>
              <a:cs typeface="+mj-cs"/>
            </a:endParaRPr>
          </a:p>
        </p:txBody>
      </p:sp>
      <p:pic>
        <p:nvPicPr>
          <p:cNvPr id="5" name="Picture 4"/>
          <p:cNvPicPr>
            <a:picLocks noChangeAspect="1"/>
          </p:cNvPicPr>
          <p:nvPr/>
        </p:nvPicPr>
        <p:blipFill>
          <a:blip r:embed="rId3"/>
          <a:stretch>
            <a:fillRect/>
          </a:stretch>
        </p:blipFill>
        <p:spPr>
          <a:xfrm>
            <a:off x="4720167" y="4473121"/>
            <a:ext cx="2751667" cy="1723143"/>
          </a:xfrm>
          <a:prstGeom prst="rect">
            <a:avLst/>
          </a:prstGeom>
        </p:spPr>
      </p:pic>
    </p:spTree>
    <p:extLst>
      <p:ext uri="{BB962C8B-B14F-4D97-AF65-F5344CB8AC3E}">
        <p14:creationId xmlns:p14="http://schemas.microsoft.com/office/powerpoint/2010/main" val="1787548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10000"/>
            <a:lumOff val="90000"/>
          </a:schemeClr>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Communities and Justice</a:t>
            </a:r>
            <a:endParaRPr lang="en-AU" dirty="0"/>
          </a:p>
        </p:txBody>
      </p:sp>
      <p:sp>
        <p:nvSpPr>
          <p:cNvPr id="3" name="Slide Number Placeholder 2"/>
          <p:cNvSpPr>
            <a:spLocks noGrp="1"/>
          </p:cNvSpPr>
          <p:nvPr>
            <p:ph type="sldNum" sz="quarter" idx="12"/>
          </p:nvPr>
        </p:nvSpPr>
        <p:spPr/>
        <p:txBody>
          <a:bodyPr/>
          <a:lstStyle/>
          <a:p>
            <a:fld id="{10A01DC5-1685-4615-8240-15192985C6A2}" type="slidenum">
              <a:rPr lang="en-AU" smtClean="0"/>
              <a:t>31</a:t>
            </a:fld>
            <a:endParaRPr lang="en-AU"/>
          </a:p>
        </p:txBody>
      </p:sp>
      <p:pic>
        <p:nvPicPr>
          <p:cNvPr id="4" name="Picture 3">
            <a:extLst>
              <a:ext uri="{FF2B5EF4-FFF2-40B4-BE49-F238E27FC236}">
                <a16:creationId xmlns:a16="http://schemas.microsoft.com/office/drawing/2014/main" id="{A02B948A-EB38-A34D-B2DD-B35D3F386D2C}"/>
              </a:ext>
            </a:extLst>
          </p:cNvPr>
          <p:cNvPicPr>
            <a:picLocks noChangeAspect="1"/>
          </p:cNvPicPr>
          <p:nvPr/>
        </p:nvPicPr>
        <p:blipFill>
          <a:blip r:embed="rId2"/>
          <a:stretch>
            <a:fillRect/>
          </a:stretch>
        </p:blipFill>
        <p:spPr>
          <a:xfrm>
            <a:off x="3875526" y="1538886"/>
            <a:ext cx="8120783" cy="5319114"/>
          </a:xfrm>
          <a:prstGeom prst="rect">
            <a:avLst/>
          </a:prstGeom>
        </p:spPr>
      </p:pic>
      <p:sp>
        <p:nvSpPr>
          <p:cNvPr id="6" name="Rectangle 5"/>
          <p:cNvSpPr/>
          <p:nvPr/>
        </p:nvSpPr>
        <p:spPr>
          <a:xfrm>
            <a:off x="245700" y="463926"/>
            <a:ext cx="2337499" cy="590931"/>
          </a:xfrm>
          <a:prstGeom prst="rect">
            <a:avLst/>
          </a:prstGeom>
        </p:spPr>
        <p:txBody>
          <a:bodyPr wrap="none">
            <a:spAutoFit/>
          </a:bodyPr>
          <a:lstStyle/>
          <a:p>
            <a:pPr lvl="0" defTabSz="914377">
              <a:lnSpc>
                <a:spcPct val="90000"/>
              </a:lnSpc>
              <a:spcBef>
                <a:spcPct val="0"/>
              </a:spcBef>
              <a:defRPr/>
            </a:pPr>
            <a:r>
              <a:rPr lang="en-AU" sz="3600" dirty="0">
                <a:solidFill>
                  <a:srgbClr val="22272B"/>
                </a:solidFill>
              </a:rPr>
              <a:t>Tailgating</a:t>
            </a:r>
          </a:p>
        </p:txBody>
      </p:sp>
      <p:sp>
        <p:nvSpPr>
          <p:cNvPr id="7" name="Rectangle 6"/>
          <p:cNvSpPr/>
          <p:nvPr/>
        </p:nvSpPr>
        <p:spPr>
          <a:xfrm>
            <a:off x="245700" y="1233954"/>
            <a:ext cx="3971970" cy="14773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solidFill>
                  <a:srgbClr val="22272B"/>
                </a:solidFill>
                <a:latin typeface="Public Sans Light"/>
              </a:rPr>
              <a:t>Information security attacks do not only occur online.  Physical security breaches can affect businesses and often go undetected. </a:t>
            </a:r>
            <a:endParaRPr lang="en-AU" baseline="0" dirty="0">
              <a:solidFill>
                <a:srgbClr val="22272B"/>
              </a:solidFill>
              <a:latin typeface="Public Sans Light"/>
            </a:endParaRPr>
          </a:p>
          <a:p>
            <a:pPr marR="0" lvl="0" algn="l" defTabSz="914400" rtl="0" eaLnBrk="1" fontAlgn="auto" latinLnBrk="0" hangingPunct="1">
              <a:lnSpc>
                <a:spcPct val="100000"/>
              </a:lnSpc>
              <a:spcBef>
                <a:spcPts val="0"/>
              </a:spcBef>
              <a:spcAft>
                <a:spcPts val="0"/>
              </a:spcAft>
              <a:buClrTx/>
              <a:buSzTx/>
              <a:tabLst/>
              <a:defRPr/>
            </a:pPr>
            <a:endParaRPr kumimoji="0" lang="en-AU" sz="1800" b="0" i="0" u="none" strike="noStrike" kern="1200" cap="none" spc="0" normalizeH="0" baseline="0" noProof="0" dirty="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22118436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2664"/>
                </a:solidFill>
                <a:effectLst/>
                <a:uLnTx/>
                <a:uFillTx/>
                <a:latin typeface="Public Sans" pitchFamily="2" charset="0"/>
                <a:ea typeface="+mn-ea"/>
                <a:cs typeface="+mn-cs"/>
              </a:rPr>
              <a:t>Communities and Justice</a:t>
            </a:r>
            <a:endParaRPr kumimoji="0" lang="en-AU" sz="1400" b="0" i="0" u="none" strike="noStrike" kern="1200" cap="none" spc="0" normalizeH="0" baseline="0" noProof="0" dirty="0">
              <a:ln>
                <a:noFill/>
              </a:ln>
              <a:solidFill>
                <a:srgbClr val="002664"/>
              </a:solidFill>
              <a:effectLst/>
              <a:uLnTx/>
              <a:uFillTx/>
              <a:latin typeface="Public Sans" pitchFamily="2" charset="0"/>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pic>
        <p:nvPicPr>
          <p:cNvPr id="4" name="Picture 3">
            <a:extLst>
              <a:ext uri="{FF2B5EF4-FFF2-40B4-BE49-F238E27FC236}">
                <a16:creationId xmlns:a16="http://schemas.microsoft.com/office/drawing/2014/main" id="{F5FEC21F-335C-5449-B4ED-746AB9A854D2}"/>
              </a:ext>
            </a:extLst>
          </p:cNvPr>
          <p:cNvPicPr>
            <a:picLocks noChangeAspect="1"/>
          </p:cNvPicPr>
          <p:nvPr/>
        </p:nvPicPr>
        <p:blipFill>
          <a:blip r:embed="rId3"/>
          <a:stretch>
            <a:fillRect/>
          </a:stretch>
        </p:blipFill>
        <p:spPr>
          <a:xfrm>
            <a:off x="825570" y="1515186"/>
            <a:ext cx="10540860" cy="4681078"/>
          </a:xfrm>
          <a:prstGeom prst="rect">
            <a:avLst/>
          </a:prstGeom>
        </p:spPr>
      </p:pic>
      <p:sp>
        <p:nvSpPr>
          <p:cNvPr id="6" name="TextBox 5"/>
          <p:cNvSpPr txBox="1"/>
          <p:nvPr/>
        </p:nvSpPr>
        <p:spPr>
          <a:xfrm>
            <a:off x="1794000" y="1924150"/>
            <a:ext cx="8604000" cy="3139321"/>
          </a:xfrm>
          <a:prstGeom prst="rect">
            <a:avLst/>
          </a:prstGeom>
          <a:noFill/>
        </p:spPr>
        <p:txBody>
          <a:bodyPr wrap="square" rtlCol="0">
            <a:spAutoFit/>
          </a:bodyPr>
          <a:lstStyle/>
          <a:p>
            <a:pPr lvl="0">
              <a:defRPr/>
            </a:pPr>
            <a:r>
              <a:rPr lang="en-AU" dirty="0">
                <a:solidFill>
                  <a:srgbClr val="FFFFFF"/>
                </a:solidFill>
                <a:latin typeface="Public Sans SemiBold" pitchFamily="2" charset="0"/>
              </a:rPr>
              <a:t>Tailgating is a physical form of security breach that occurs when an unauthorised person seeks to gain access to a restricted area.</a:t>
            </a:r>
          </a:p>
          <a:p>
            <a:pPr lvl="0">
              <a:defRPr/>
            </a:pPr>
            <a:endParaRPr lang="en-AU" dirty="0">
              <a:solidFill>
                <a:srgbClr val="FFFFFF"/>
              </a:solidFill>
            </a:endParaRPr>
          </a:p>
          <a:p>
            <a:pPr>
              <a:defRPr/>
            </a:pPr>
            <a:r>
              <a:rPr lang="en-AU" dirty="0">
                <a:solidFill>
                  <a:srgbClr val="FFFFFF"/>
                </a:solidFill>
              </a:rPr>
              <a:t>A tailgater may walk through a secure passage behind an employee, ask an employee to hold the door open for them, pretend to be delivering a package, or lie and say they forgot their own pass.</a:t>
            </a:r>
            <a:endParaRPr lang="en-AU" sz="1600" dirty="0">
              <a:solidFill>
                <a:srgbClr val="FFFFFF"/>
              </a:solidFill>
            </a:endParaRPr>
          </a:p>
          <a:p>
            <a:pPr lvl="0">
              <a:defRPr/>
            </a:pPr>
            <a:endParaRPr lang="en-AU" dirty="0">
              <a:solidFill>
                <a:srgbClr val="FFFFFF"/>
              </a:solidFill>
            </a:endParaRPr>
          </a:p>
          <a:p>
            <a:pPr lvl="0">
              <a:defRPr/>
            </a:pPr>
            <a:endParaRPr lang="en-AU" dirty="0">
              <a:solidFill>
                <a:srgbClr val="FFFFFF"/>
              </a:solidFill>
              <a:latin typeface="Public Sans Light"/>
            </a:endParaRPr>
          </a:p>
          <a:p>
            <a:pPr lvl="0">
              <a:defRPr/>
            </a:pPr>
            <a:endParaRPr lang="en-AU" dirty="0">
              <a:solidFill>
                <a:srgbClr val="FFFFFF"/>
              </a:solidFill>
              <a:latin typeface="Public Sans 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Public Sans Ligh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Public Sans Light"/>
              <a:ea typeface="+mn-ea"/>
              <a:cs typeface="+mn-cs"/>
            </a:endParaRPr>
          </a:p>
        </p:txBody>
      </p:sp>
      <p:sp>
        <p:nvSpPr>
          <p:cNvPr id="7" name="Title 5">
            <a:extLst>
              <a:ext uri="{FF2B5EF4-FFF2-40B4-BE49-F238E27FC236}">
                <a16:creationId xmlns:a16="http://schemas.microsoft.com/office/drawing/2014/main" id="{E666C0CE-5149-4272-B098-4336C71D7260}"/>
              </a:ext>
            </a:extLst>
          </p:cNvPr>
          <p:cNvSpPr txBox="1">
            <a:spLocks/>
          </p:cNvSpPr>
          <p:nvPr/>
        </p:nvSpPr>
        <p:spPr>
          <a:xfrm>
            <a:off x="289714" y="439174"/>
            <a:ext cx="10746576" cy="1009652"/>
          </a:xfrm>
          <a:prstGeom prst="rect">
            <a:avLst/>
          </a:prstGeom>
        </p:spPr>
        <p:txBody>
          <a:bodyPr/>
          <a:lstStyle>
            <a:lvl1pPr algn="l" defTabSz="914377" rtl="0" eaLnBrk="1" latinLnBrk="0" hangingPunct="1">
              <a:lnSpc>
                <a:spcPct val="90000"/>
              </a:lnSpc>
              <a:spcBef>
                <a:spcPct val="0"/>
              </a:spcBef>
              <a:buNone/>
              <a:defRPr sz="3600" kern="1200">
                <a:solidFill>
                  <a:schemeClr val="tx1"/>
                </a:solidFill>
                <a:latin typeface="+mn-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lang="en-AU" dirty="0">
                <a:solidFill>
                  <a:srgbClr val="22272B"/>
                </a:solidFill>
                <a:latin typeface="Public Sans Light"/>
              </a:rPr>
              <a:t>What is tailgating and how does it happen?</a:t>
            </a:r>
            <a:endParaRPr kumimoji="0" lang="en-AU" sz="3600" b="0" i="0" u="none" strike="noStrike" kern="1200" cap="none" spc="0" normalizeH="0" baseline="0" noProof="0" dirty="0">
              <a:ln>
                <a:noFill/>
              </a:ln>
              <a:solidFill>
                <a:srgbClr val="22272B"/>
              </a:solidFill>
              <a:effectLst/>
              <a:uLnTx/>
              <a:uFillTx/>
              <a:latin typeface="Public Sans Light"/>
              <a:ea typeface="+mj-ea"/>
              <a:cs typeface="+mj-cs"/>
            </a:endParaRPr>
          </a:p>
        </p:txBody>
      </p:sp>
      <p:pic>
        <p:nvPicPr>
          <p:cNvPr id="9" name="Picture 8">
            <a:extLst>
              <a:ext uri="{FF2B5EF4-FFF2-40B4-BE49-F238E27FC236}">
                <a16:creationId xmlns:a16="http://schemas.microsoft.com/office/drawing/2014/main" id="{A02B948A-EB38-A34D-B2DD-B35D3F386D2C}"/>
              </a:ext>
            </a:extLst>
          </p:cNvPr>
          <p:cNvPicPr>
            <a:picLocks noChangeAspect="1"/>
          </p:cNvPicPr>
          <p:nvPr/>
        </p:nvPicPr>
        <p:blipFill>
          <a:blip r:embed="rId4"/>
          <a:stretch>
            <a:fillRect/>
          </a:stretch>
        </p:blipFill>
        <p:spPr>
          <a:xfrm>
            <a:off x="4744184" y="4491744"/>
            <a:ext cx="2703633" cy="1770880"/>
          </a:xfrm>
          <a:prstGeom prst="rect">
            <a:avLst/>
          </a:prstGeom>
        </p:spPr>
      </p:pic>
    </p:spTree>
    <p:extLst>
      <p:ext uri="{BB962C8B-B14F-4D97-AF65-F5344CB8AC3E}">
        <p14:creationId xmlns:p14="http://schemas.microsoft.com/office/powerpoint/2010/main" val="31493302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2664"/>
                </a:solidFill>
                <a:effectLst/>
                <a:uLnTx/>
                <a:uFillTx/>
                <a:latin typeface="Public Sans" pitchFamily="2" charset="0"/>
                <a:ea typeface="+mn-ea"/>
                <a:cs typeface="+mn-cs"/>
              </a:rPr>
              <a:t>Communities and Justice</a:t>
            </a:r>
            <a:endParaRPr kumimoji="0" lang="en-AU" sz="1400" b="0" i="0" u="none" strike="noStrike" kern="1200" cap="none" spc="0" normalizeH="0" baseline="0" noProof="0" dirty="0">
              <a:ln>
                <a:noFill/>
              </a:ln>
              <a:solidFill>
                <a:srgbClr val="002664"/>
              </a:solidFill>
              <a:effectLst/>
              <a:uLnTx/>
              <a:uFillTx/>
              <a:latin typeface="Public Sans" pitchFamily="2" charset="0"/>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pic>
        <p:nvPicPr>
          <p:cNvPr id="4" name="Picture 3">
            <a:extLst>
              <a:ext uri="{FF2B5EF4-FFF2-40B4-BE49-F238E27FC236}">
                <a16:creationId xmlns:a16="http://schemas.microsoft.com/office/drawing/2014/main" id="{F5FEC21F-335C-5449-B4ED-746AB9A854D2}"/>
              </a:ext>
            </a:extLst>
          </p:cNvPr>
          <p:cNvPicPr>
            <a:picLocks noChangeAspect="1"/>
          </p:cNvPicPr>
          <p:nvPr/>
        </p:nvPicPr>
        <p:blipFill>
          <a:blip r:embed="rId3"/>
          <a:stretch>
            <a:fillRect/>
          </a:stretch>
        </p:blipFill>
        <p:spPr>
          <a:xfrm>
            <a:off x="825570" y="1515186"/>
            <a:ext cx="10540860" cy="4681078"/>
          </a:xfrm>
          <a:prstGeom prst="rect">
            <a:avLst/>
          </a:prstGeom>
        </p:spPr>
      </p:pic>
      <p:sp>
        <p:nvSpPr>
          <p:cNvPr id="6" name="TextBox 5"/>
          <p:cNvSpPr txBox="1"/>
          <p:nvPr/>
        </p:nvSpPr>
        <p:spPr>
          <a:xfrm>
            <a:off x="1794000" y="1702726"/>
            <a:ext cx="8604000" cy="4493538"/>
          </a:xfrm>
          <a:prstGeom prst="rect">
            <a:avLst/>
          </a:prstGeom>
          <a:noFill/>
        </p:spPr>
        <p:txBody>
          <a:bodyPr wrap="square" rtlCol="0">
            <a:spAutoFit/>
          </a:bodyPr>
          <a:lstStyle/>
          <a:p>
            <a:pPr>
              <a:defRPr/>
            </a:pPr>
            <a:r>
              <a:rPr lang="en-AU" dirty="0">
                <a:solidFill>
                  <a:srgbClr val="FFFFFF"/>
                </a:solidFill>
                <a:latin typeface="Public Sans SemiBold" pitchFamily="2" charset="0"/>
              </a:rPr>
              <a:t>Gaining physical access to a site is a technique fraudsters use to implement further actions aimed at attacking an organisation.  </a:t>
            </a:r>
          </a:p>
          <a:p>
            <a:pPr lvl="0">
              <a:defRPr/>
            </a:pPr>
            <a:endParaRPr lang="en-AU" dirty="0">
              <a:solidFill>
                <a:srgbClr val="FFFFFF"/>
              </a:solidFill>
            </a:endParaRPr>
          </a:p>
          <a:p>
            <a:pPr lvl="0">
              <a:defRPr/>
            </a:pPr>
            <a:r>
              <a:rPr lang="en-AU" dirty="0">
                <a:solidFill>
                  <a:srgbClr val="FFFFFF"/>
                </a:solidFill>
              </a:rPr>
              <a:t>Tailgaters can include:</a:t>
            </a:r>
          </a:p>
          <a:p>
            <a:pPr marL="285750" lvl="0" indent="-285750">
              <a:buFont typeface="Arial" panose="020B0604020202020204" pitchFamily="34" charset="0"/>
              <a:buChar char="•"/>
              <a:defRPr/>
            </a:pPr>
            <a:r>
              <a:rPr lang="en-AU" dirty="0">
                <a:solidFill>
                  <a:srgbClr val="FFFFFF"/>
                </a:solidFill>
              </a:rPr>
              <a:t>disgruntled former employees</a:t>
            </a:r>
          </a:p>
          <a:p>
            <a:pPr marL="285750" lvl="0" indent="-285750">
              <a:buFont typeface="Arial" panose="020B0604020202020204" pitchFamily="34" charset="0"/>
              <a:buChar char="•"/>
              <a:defRPr/>
            </a:pPr>
            <a:r>
              <a:rPr lang="en-AU" dirty="0">
                <a:solidFill>
                  <a:srgbClr val="FFFFFF"/>
                </a:solidFill>
              </a:rPr>
              <a:t>people with personal issues with certain employees, or the company</a:t>
            </a:r>
          </a:p>
          <a:p>
            <a:pPr marL="285750" lvl="0" indent="-285750">
              <a:buFont typeface="Arial" panose="020B0604020202020204" pitchFamily="34" charset="0"/>
              <a:buChar char="•"/>
              <a:defRPr/>
            </a:pPr>
            <a:r>
              <a:rPr lang="en-AU" dirty="0">
                <a:solidFill>
                  <a:srgbClr val="FFFFFF"/>
                </a:solidFill>
              </a:rPr>
              <a:t>individuals trying to gain access to a company’s computer systems in order to do damage, or for other corrupt purposes</a:t>
            </a:r>
          </a:p>
          <a:p>
            <a:pPr marL="285750" lvl="0" indent="-285750">
              <a:buFont typeface="Arial" panose="020B0604020202020204" pitchFamily="34" charset="0"/>
              <a:buChar char="•"/>
              <a:defRPr/>
            </a:pPr>
            <a:r>
              <a:rPr lang="en-AU" dirty="0">
                <a:solidFill>
                  <a:srgbClr val="FFFFFF"/>
                </a:solidFill>
              </a:rPr>
              <a:t>individuals who work for an organisation, in order to compromise, steal, change or destroy information of other organisations, companies or individuals</a:t>
            </a:r>
          </a:p>
          <a:p>
            <a:pPr lvl="0">
              <a:defRPr/>
            </a:pPr>
            <a:endParaRPr lang="en-AU" sz="1600" dirty="0">
              <a:solidFill>
                <a:srgbClr val="FFFFFF"/>
              </a:solidFill>
            </a:endParaRPr>
          </a:p>
          <a:p>
            <a:pPr lvl="0">
              <a:defRPr/>
            </a:pPr>
            <a:endParaRPr lang="en-AU" dirty="0">
              <a:solidFill>
                <a:srgbClr val="FFFFFF"/>
              </a:solidFill>
            </a:endParaRPr>
          </a:p>
          <a:p>
            <a:pPr lvl="0">
              <a:defRPr/>
            </a:pPr>
            <a:endParaRPr lang="en-AU" dirty="0">
              <a:solidFill>
                <a:srgbClr val="FFFFFF"/>
              </a:solidFill>
              <a:latin typeface="Public Sans Light"/>
            </a:endParaRPr>
          </a:p>
          <a:p>
            <a:pPr lvl="0">
              <a:defRPr/>
            </a:pPr>
            <a:endParaRPr lang="en-AU" dirty="0">
              <a:solidFill>
                <a:srgbClr val="FFFFFF"/>
              </a:solidFill>
              <a:latin typeface="Public Sans 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Public Sans Ligh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Public Sans Light"/>
              <a:ea typeface="+mn-ea"/>
              <a:cs typeface="+mn-cs"/>
            </a:endParaRPr>
          </a:p>
        </p:txBody>
      </p:sp>
      <p:sp>
        <p:nvSpPr>
          <p:cNvPr id="7" name="Title 5">
            <a:extLst>
              <a:ext uri="{FF2B5EF4-FFF2-40B4-BE49-F238E27FC236}">
                <a16:creationId xmlns:a16="http://schemas.microsoft.com/office/drawing/2014/main" id="{E666C0CE-5149-4272-B098-4336C71D7260}"/>
              </a:ext>
            </a:extLst>
          </p:cNvPr>
          <p:cNvSpPr txBox="1">
            <a:spLocks/>
          </p:cNvSpPr>
          <p:nvPr/>
        </p:nvSpPr>
        <p:spPr>
          <a:xfrm>
            <a:off x="289714" y="439174"/>
            <a:ext cx="10746576" cy="1009652"/>
          </a:xfrm>
          <a:prstGeom prst="rect">
            <a:avLst/>
          </a:prstGeom>
        </p:spPr>
        <p:txBody>
          <a:bodyPr/>
          <a:lstStyle>
            <a:lvl1pPr algn="l" defTabSz="914377" rtl="0" eaLnBrk="1" latinLnBrk="0" hangingPunct="1">
              <a:lnSpc>
                <a:spcPct val="90000"/>
              </a:lnSpc>
              <a:spcBef>
                <a:spcPct val="0"/>
              </a:spcBef>
              <a:buNone/>
              <a:defRPr sz="3600" kern="1200">
                <a:solidFill>
                  <a:schemeClr val="tx1"/>
                </a:solidFill>
                <a:latin typeface="+mn-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lang="en-AU" dirty="0">
                <a:solidFill>
                  <a:srgbClr val="22272B"/>
                </a:solidFill>
                <a:latin typeface="Public Sans Light"/>
              </a:rPr>
              <a:t>Who tailgates and why do they do it?</a:t>
            </a:r>
            <a:endParaRPr kumimoji="0" lang="en-AU" sz="3600" b="0" i="0" u="none" strike="noStrike" kern="1200" cap="none" spc="0" normalizeH="0" baseline="0" noProof="0" dirty="0">
              <a:ln>
                <a:noFill/>
              </a:ln>
              <a:solidFill>
                <a:srgbClr val="22272B"/>
              </a:solidFill>
              <a:effectLst/>
              <a:uLnTx/>
              <a:uFillTx/>
              <a:latin typeface="Public Sans Light"/>
              <a:ea typeface="+mj-ea"/>
              <a:cs typeface="+mj-cs"/>
            </a:endParaRPr>
          </a:p>
        </p:txBody>
      </p:sp>
      <p:pic>
        <p:nvPicPr>
          <p:cNvPr id="9" name="Picture 8">
            <a:extLst>
              <a:ext uri="{FF2B5EF4-FFF2-40B4-BE49-F238E27FC236}">
                <a16:creationId xmlns:a16="http://schemas.microsoft.com/office/drawing/2014/main" id="{A02B948A-EB38-A34D-B2DD-B35D3F386D2C}"/>
              </a:ext>
            </a:extLst>
          </p:cNvPr>
          <p:cNvPicPr>
            <a:picLocks noChangeAspect="1"/>
          </p:cNvPicPr>
          <p:nvPr/>
        </p:nvPicPr>
        <p:blipFill>
          <a:blip r:embed="rId4"/>
          <a:stretch>
            <a:fillRect/>
          </a:stretch>
        </p:blipFill>
        <p:spPr>
          <a:xfrm>
            <a:off x="4744184" y="4491744"/>
            <a:ext cx="2703633" cy="1770880"/>
          </a:xfrm>
          <a:prstGeom prst="rect">
            <a:avLst/>
          </a:prstGeom>
        </p:spPr>
      </p:pic>
    </p:spTree>
    <p:extLst>
      <p:ext uri="{BB962C8B-B14F-4D97-AF65-F5344CB8AC3E}">
        <p14:creationId xmlns:p14="http://schemas.microsoft.com/office/powerpoint/2010/main" val="14339079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10000"/>
            <a:lumOff val="90000"/>
          </a:schemeClr>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B32BB49-4D22-4847-9459-A724E231CFAC}"/>
              </a:ext>
            </a:extLst>
          </p:cNvPr>
          <p:cNvPicPr>
            <a:picLocks noChangeAspect="1"/>
          </p:cNvPicPr>
          <p:nvPr/>
        </p:nvPicPr>
        <p:blipFill>
          <a:blip r:embed="rId2"/>
          <a:stretch>
            <a:fillRect/>
          </a:stretch>
        </p:blipFill>
        <p:spPr>
          <a:xfrm>
            <a:off x="3205594" y="3447439"/>
            <a:ext cx="5595506" cy="1034103"/>
          </a:xfrm>
          <a:prstGeom prst="rect">
            <a:avLst/>
          </a:prstGeom>
        </p:spPr>
      </p:pic>
      <p:sp>
        <p:nvSpPr>
          <p:cNvPr id="2" name="Footer Placeholder 1"/>
          <p:cNvSpPr>
            <a:spLocks noGrp="1"/>
          </p:cNvSpPr>
          <p:nvPr>
            <p:ph type="ftr" sz="quarter" idx="11"/>
          </p:nvPr>
        </p:nvSpPr>
        <p:spPr/>
        <p:txBody>
          <a:bodyPr/>
          <a:lstStyle/>
          <a:p>
            <a:r>
              <a:rPr lang="en-US" dirty="0"/>
              <a:t>Communities and Justice</a:t>
            </a:r>
            <a:endParaRPr lang="en-AU" dirty="0"/>
          </a:p>
        </p:txBody>
      </p:sp>
      <p:sp>
        <p:nvSpPr>
          <p:cNvPr id="3" name="Slide Number Placeholder 2"/>
          <p:cNvSpPr>
            <a:spLocks noGrp="1"/>
          </p:cNvSpPr>
          <p:nvPr>
            <p:ph type="sldNum" sz="quarter" idx="12"/>
          </p:nvPr>
        </p:nvSpPr>
        <p:spPr/>
        <p:txBody>
          <a:bodyPr/>
          <a:lstStyle/>
          <a:p>
            <a:fld id="{10A01DC5-1685-4615-8240-15192985C6A2}" type="slidenum">
              <a:rPr lang="en-AU" smtClean="0"/>
              <a:t>34</a:t>
            </a:fld>
            <a:endParaRPr lang="en-AU"/>
          </a:p>
        </p:txBody>
      </p:sp>
      <p:sp>
        <p:nvSpPr>
          <p:cNvPr id="4" name="Title 5">
            <a:extLst>
              <a:ext uri="{FF2B5EF4-FFF2-40B4-BE49-F238E27FC236}">
                <a16:creationId xmlns:a16="http://schemas.microsoft.com/office/drawing/2014/main" id="{E666C0CE-5149-4272-B098-4336C71D7260}"/>
              </a:ext>
            </a:extLst>
          </p:cNvPr>
          <p:cNvSpPr txBox="1">
            <a:spLocks/>
          </p:cNvSpPr>
          <p:nvPr/>
        </p:nvSpPr>
        <p:spPr>
          <a:xfrm>
            <a:off x="268559" y="476426"/>
            <a:ext cx="11048899" cy="1009652"/>
          </a:xfrm>
          <a:prstGeom prst="rect">
            <a:avLst/>
          </a:prstGeom>
        </p:spPr>
        <p:txBody>
          <a:bodyPr/>
          <a:lstStyle>
            <a:lvl1pPr algn="l" defTabSz="914377" rtl="0" eaLnBrk="1" latinLnBrk="0" hangingPunct="1">
              <a:lnSpc>
                <a:spcPct val="90000"/>
              </a:lnSpc>
              <a:spcBef>
                <a:spcPct val="0"/>
              </a:spcBef>
              <a:buNone/>
              <a:defRPr sz="3600" kern="1200">
                <a:solidFill>
                  <a:schemeClr val="tx1"/>
                </a:solidFill>
                <a:latin typeface="+mn-lt"/>
                <a:ea typeface="+mj-ea"/>
                <a:cs typeface="+mj-cs"/>
              </a:defRPr>
            </a:lvl1pPr>
          </a:lstStyle>
          <a:p>
            <a:r>
              <a:rPr lang="en-AU" dirty="0"/>
              <a:t>Let’s take a look at how this tailgater gained access to a restricted office building</a:t>
            </a:r>
          </a:p>
        </p:txBody>
      </p:sp>
      <p:pic>
        <p:nvPicPr>
          <p:cNvPr id="8" name="Picture 7">
            <a:extLst>
              <a:ext uri="{FF2B5EF4-FFF2-40B4-BE49-F238E27FC236}">
                <a16:creationId xmlns:a16="http://schemas.microsoft.com/office/drawing/2014/main" id="{9B47A3A6-9904-8D4D-A5F7-93DBE03A05D6}"/>
              </a:ext>
            </a:extLst>
          </p:cNvPr>
          <p:cNvPicPr>
            <a:picLocks noChangeAspect="1"/>
          </p:cNvPicPr>
          <p:nvPr/>
        </p:nvPicPr>
        <p:blipFill>
          <a:blip r:embed="rId3"/>
          <a:stretch>
            <a:fillRect/>
          </a:stretch>
        </p:blipFill>
        <p:spPr>
          <a:xfrm>
            <a:off x="3829890" y="5073676"/>
            <a:ext cx="725000" cy="7250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2525" y="2051682"/>
            <a:ext cx="914419" cy="843473"/>
          </a:xfrm>
          <a:prstGeom prst="rect">
            <a:avLst/>
          </a:prstGeom>
        </p:spPr>
      </p:pic>
      <p:pic>
        <p:nvPicPr>
          <p:cNvPr id="10" name="Picture 9">
            <a:extLst>
              <a:ext uri="{FF2B5EF4-FFF2-40B4-BE49-F238E27FC236}">
                <a16:creationId xmlns:a16="http://schemas.microsoft.com/office/drawing/2014/main" id="{DB32BB49-4D22-4847-9459-A724E231CFAC}"/>
              </a:ext>
            </a:extLst>
          </p:cNvPr>
          <p:cNvPicPr>
            <a:picLocks noChangeAspect="1"/>
          </p:cNvPicPr>
          <p:nvPr/>
        </p:nvPicPr>
        <p:blipFill>
          <a:blip r:embed="rId2"/>
          <a:stretch>
            <a:fillRect/>
          </a:stretch>
        </p:blipFill>
        <p:spPr>
          <a:xfrm>
            <a:off x="1846944" y="1997085"/>
            <a:ext cx="5595506" cy="1034103"/>
          </a:xfrm>
          <a:prstGeom prst="rect">
            <a:avLst/>
          </a:prstGeom>
        </p:spPr>
      </p:pic>
      <p:sp>
        <p:nvSpPr>
          <p:cNvPr id="11" name="TextBox 10"/>
          <p:cNvSpPr txBox="1"/>
          <p:nvPr/>
        </p:nvSpPr>
        <p:spPr>
          <a:xfrm>
            <a:off x="2069916" y="2150254"/>
            <a:ext cx="5506606" cy="646331"/>
          </a:xfrm>
          <a:prstGeom prst="rect">
            <a:avLst/>
          </a:prstGeom>
          <a:noFill/>
        </p:spPr>
        <p:txBody>
          <a:bodyPr wrap="square" rtlCol="0">
            <a:spAutoFit/>
          </a:bodyPr>
          <a:lstStyle/>
          <a:p>
            <a:r>
              <a:rPr lang="en-AU" dirty="0">
                <a:solidFill>
                  <a:schemeClr val="bg1"/>
                </a:solidFill>
              </a:rPr>
              <a:t>Steve walked into a corporate office wearing a suit, to blend into the environment. </a:t>
            </a:r>
          </a:p>
        </p:txBody>
      </p:sp>
      <p:sp>
        <p:nvSpPr>
          <p:cNvPr id="12" name="Rectangle 11"/>
          <p:cNvSpPr/>
          <p:nvPr/>
        </p:nvSpPr>
        <p:spPr>
          <a:xfrm>
            <a:off x="3275444" y="3502825"/>
            <a:ext cx="5455806" cy="923330"/>
          </a:xfrm>
          <a:prstGeom prst="rect">
            <a:avLst/>
          </a:prstGeom>
        </p:spPr>
        <p:txBody>
          <a:bodyPr wrap="square">
            <a:spAutoFit/>
          </a:bodyPr>
          <a:lstStyle/>
          <a:p>
            <a:r>
              <a:rPr lang="en-AU" dirty="0">
                <a:solidFill>
                  <a:schemeClr val="bg1"/>
                </a:solidFill>
              </a:rPr>
              <a:t>He was able to use an elevator to reach the level he wanted, but he needed to swipe a pass to get in. So, Steve knocked on the door.</a:t>
            </a:r>
          </a:p>
        </p:txBody>
      </p:sp>
      <p:pic>
        <p:nvPicPr>
          <p:cNvPr id="14" name="Picture 13">
            <a:extLst>
              <a:ext uri="{FF2B5EF4-FFF2-40B4-BE49-F238E27FC236}">
                <a16:creationId xmlns:a16="http://schemas.microsoft.com/office/drawing/2014/main" id="{DB32BB49-4D22-4847-9459-A724E231CFAC}"/>
              </a:ext>
            </a:extLst>
          </p:cNvPr>
          <p:cNvPicPr>
            <a:picLocks noChangeAspect="1"/>
          </p:cNvPicPr>
          <p:nvPr/>
        </p:nvPicPr>
        <p:blipFill>
          <a:blip r:embed="rId2"/>
          <a:stretch>
            <a:fillRect/>
          </a:stretch>
        </p:blipFill>
        <p:spPr>
          <a:xfrm>
            <a:off x="4714547" y="4899573"/>
            <a:ext cx="5296149" cy="978779"/>
          </a:xfrm>
          <a:prstGeom prst="rect">
            <a:avLst/>
          </a:prstGeom>
        </p:spPr>
      </p:pic>
      <p:sp>
        <p:nvSpPr>
          <p:cNvPr id="15" name="Rectangle 14"/>
          <p:cNvSpPr/>
          <p:nvPr/>
        </p:nvSpPr>
        <p:spPr>
          <a:xfrm>
            <a:off x="4714547" y="4974577"/>
            <a:ext cx="5455806" cy="923330"/>
          </a:xfrm>
          <a:prstGeom prst="rect">
            <a:avLst/>
          </a:prstGeom>
        </p:spPr>
        <p:txBody>
          <a:bodyPr wrap="square">
            <a:spAutoFit/>
          </a:bodyPr>
          <a:lstStyle/>
          <a:p>
            <a:r>
              <a:rPr lang="en-AU" dirty="0">
                <a:solidFill>
                  <a:schemeClr val="bg1"/>
                </a:solidFill>
              </a:rPr>
              <a:t>Sarah saw Steve and assumed he was an employee because of the way he was dressed so she opened the door and let him in.</a:t>
            </a:r>
          </a:p>
        </p:txBody>
      </p:sp>
    </p:spTree>
    <p:extLst>
      <p:ext uri="{BB962C8B-B14F-4D97-AF65-F5344CB8AC3E}">
        <p14:creationId xmlns:p14="http://schemas.microsoft.com/office/powerpoint/2010/main" val="85934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2000"/>
                                        <p:tgtEl>
                                          <p:spTgt spid="11"/>
                                        </p:tgtEl>
                                      </p:cBhvr>
                                    </p:animEffect>
                                  </p:childTnLst>
                                </p:cTn>
                              </p:par>
                            </p:childTnLst>
                          </p:cTn>
                        </p:par>
                        <p:par>
                          <p:cTn id="15" fill="hold">
                            <p:stCondLst>
                              <p:cond delay="2500"/>
                            </p:stCondLst>
                            <p:childTnLst>
                              <p:par>
                                <p:cTn id="16" presetID="10" presetClass="entr" presetSubtype="0"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2000"/>
                                        <p:tgtEl>
                                          <p:spTgt spid="12"/>
                                        </p:tgtEl>
                                      </p:cBhvr>
                                    </p:animEffect>
                                  </p:childTnLst>
                                </p:cTn>
                              </p:par>
                            </p:childTnLst>
                          </p:cTn>
                        </p:par>
                        <p:par>
                          <p:cTn id="24" fill="hold">
                            <p:stCondLst>
                              <p:cond delay="2000"/>
                            </p:stCondLst>
                            <p:childTnLst>
                              <p:par>
                                <p:cTn id="25" presetID="1"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par>
                          <p:cTn id="31" fill="hold">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2664"/>
                </a:solidFill>
                <a:effectLst/>
                <a:uLnTx/>
                <a:uFillTx/>
                <a:latin typeface="Public Sans" pitchFamily="2" charset="0"/>
                <a:ea typeface="+mn-ea"/>
                <a:cs typeface="+mn-cs"/>
              </a:rPr>
              <a:t>Communities and Justice</a:t>
            </a:r>
            <a:endParaRPr kumimoji="0" lang="en-AU" sz="1400" b="0" i="0" u="none" strike="noStrike" kern="1200" cap="none" spc="0" normalizeH="0" baseline="0" noProof="0" dirty="0">
              <a:ln>
                <a:noFill/>
              </a:ln>
              <a:solidFill>
                <a:srgbClr val="002664"/>
              </a:solidFill>
              <a:effectLst/>
              <a:uLnTx/>
              <a:uFillTx/>
              <a:latin typeface="Public Sans" pitchFamily="2" charset="0"/>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pic>
        <p:nvPicPr>
          <p:cNvPr id="4" name="Picture 3">
            <a:extLst>
              <a:ext uri="{FF2B5EF4-FFF2-40B4-BE49-F238E27FC236}">
                <a16:creationId xmlns:a16="http://schemas.microsoft.com/office/drawing/2014/main" id="{F5FEC21F-335C-5449-B4ED-746AB9A854D2}"/>
              </a:ext>
            </a:extLst>
          </p:cNvPr>
          <p:cNvPicPr>
            <a:picLocks noChangeAspect="1"/>
          </p:cNvPicPr>
          <p:nvPr/>
        </p:nvPicPr>
        <p:blipFill>
          <a:blip r:embed="rId3"/>
          <a:stretch>
            <a:fillRect/>
          </a:stretch>
        </p:blipFill>
        <p:spPr>
          <a:xfrm>
            <a:off x="825570" y="1515186"/>
            <a:ext cx="10540860" cy="4681078"/>
          </a:xfrm>
          <a:prstGeom prst="rect">
            <a:avLst/>
          </a:prstGeom>
        </p:spPr>
      </p:pic>
      <p:sp>
        <p:nvSpPr>
          <p:cNvPr id="6" name="TextBox 5"/>
          <p:cNvSpPr txBox="1"/>
          <p:nvPr/>
        </p:nvSpPr>
        <p:spPr>
          <a:xfrm>
            <a:off x="1794000" y="1924150"/>
            <a:ext cx="8604000" cy="4247317"/>
          </a:xfrm>
          <a:prstGeom prst="rect">
            <a:avLst/>
          </a:prstGeom>
          <a:noFill/>
        </p:spPr>
        <p:txBody>
          <a:bodyPr wrap="square" rtlCol="0">
            <a:spAutoFit/>
          </a:bodyPr>
          <a:lstStyle/>
          <a:p>
            <a:pPr marL="285750" lvl="0" indent="-285750">
              <a:buFont typeface="Arial" panose="020B0604020202020204" pitchFamily="34" charset="0"/>
              <a:buChar char="•"/>
              <a:defRPr/>
            </a:pPr>
            <a:r>
              <a:rPr lang="en-AU" dirty="0">
                <a:solidFill>
                  <a:srgbClr val="FFFFFF"/>
                </a:solidFill>
              </a:rPr>
              <a:t>Ensure doors to secured areas are closed </a:t>
            </a:r>
            <a:r>
              <a:rPr lang="en-AU" dirty="0">
                <a:solidFill>
                  <a:srgbClr val="FFFFFF"/>
                </a:solidFill>
                <a:latin typeface="Public Sans SemiBold" pitchFamily="2" charset="0"/>
              </a:rPr>
              <a:t>immediately</a:t>
            </a:r>
          </a:p>
          <a:p>
            <a:pPr marL="285750" indent="-285750">
              <a:buFont typeface="Arial" panose="020B0604020202020204" pitchFamily="34" charset="0"/>
              <a:buChar char="•"/>
              <a:defRPr/>
            </a:pPr>
            <a:r>
              <a:rPr lang="en-AU" dirty="0">
                <a:solidFill>
                  <a:schemeClr val="bg1"/>
                </a:solidFill>
              </a:rPr>
              <a:t>If someone asks to borrow your access card to get into the office, </a:t>
            </a:r>
            <a:r>
              <a:rPr lang="en-AU" dirty="0">
                <a:solidFill>
                  <a:schemeClr val="bg1"/>
                </a:solidFill>
                <a:latin typeface="Public Sans SemiBold" pitchFamily="2" charset="0"/>
              </a:rPr>
              <a:t>do not give it to them. </a:t>
            </a:r>
          </a:p>
          <a:p>
            <a:pPr marL="285750" indent="-285750">
              <a:buFont typeface="Arial" panose="020B0604020202020204" pitchFamily="34" charset="0"/>
              <a:buChar char="•"/>
              <a:defRPr/>
            </a:pPr>
            <a:r>
              <a:rPr lang="en-AU" dirty="0">
                <a:solidFill>
                  <a:srgbClr val="FFFFFF"/>
                </a:solidFill>
              </a:rPr>
              <a:t>If you see a </a:t>
            </a:r>
            <a:r>
              <a:rPr lang="en-AU" dirty="0">
                <a:solidFill>
                  <a:schemeClr val="bg1"/>
                </a:solidFill>
              </a:rPr>
              <a:t>suspicious or unfamiliar person loitering around an access control point, or following you or someone else through an access control point without visible identification, </a:t>
            </a:r>
            <a:r>
              <a:rPr lang="en-AU" dirty="0">
                <a:solidFill>
                  <a:schemeClr val="bg1"/>
                </a:solidFill>
                <a:latin typeface="Public Sans SemiBold" pitchFamily="2" charset="0"/>
              </a:rPr>
              <a:t>challenge them </a:t>
            </a:r>
            <a:r>
              <a:rPr lang="en-AU" dirty="0">
                <a:solidFill>
                  <a:schemeClr val="bg1"/>
                </a:solidFill>
              </a:rPr>
              <a:t>if you feel that it is safe to do so. Otherwise, immediately </a:t>
            </a:r>
            <a:r>
              <a:rPr lang="en-AU" dirty="0">
                <a:solidFill>
                  <a:schemeClr val="bg1"/>
                </a:solidFill>
                <a:latin typeface="Public Sans SemiBold" pitchFamily="2" charset="0"/>
              </a:rPr>
              <a:t>report them </a:t>
            </a:r>
            <a:r>
              <a:rPr lang="en-AU" dirty="0">
                <a:solidFill>
                  <a:schemeClr val="bg1"/>
                </a:solidFill>
              </a:rPr>
              <a:t>to your supervisor, a security officer, or anyone else on site that you feel might be able to assist you in this circumstance.</a:t>
            </a:r>
          </a:p>
          <a:p>
            <a:pPr lvl="0">
              <a:defRPr/>
            </a:pPr>
            <a:endParaRPr lang="en-AU" dirty="0">
              <a:solidFill>
                <a:srgbClr val="FFFFFF"/>
              </a:solidFill>
            </a:endParaRPr>
          </a:p>
          <a:p>
            <a:pPr lvl="0">
              <a:defRPr/>
            </a:pPr>
            <a:endParaRPr lang="en-AU" dirty="0">
              <a:solidFill>
                <a:srgbClr val="FFFFFF"/>
              </a:solidFill>
            </a:endParaRPr>
          </a:p>
          <a:p>
            <a:pPr lvl="0">
              <a:defRPr/>
            </a:pPr>
            <a:endParaRPr lang="en-AU" dirty="0">
              <a:solidFill>
                <a:srgbClr val="FFFFFF"/>
              </a:solidFill>
              <a:latin typeface="Public Sans Light"/>
            </a:endParaRPr>
          </a:p>
          <a:p>
            <a:pPr lvl="0">
              <a:defRPr/>
            </a:pPr>
            <a:endParaRPr lang="en-AU" dirty="0">
              <a:solidFill>
                <a:srgbClr val="FFFFFF"/>
              </a:solidFill>
              <a:latin typeface="Public Sans 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b="0" i="0" u="none" strike="noStrike" kern="1200" cap="none" spc="0" normalizeH="0" baseline="0" noProof="0" dirty="0">
              <a:ln>
                <a:noFill/>
              </a:ln>
              <a:solidFill>
                <a:srgbClr val="FFFFFF"/>
              </a:solidFill>
              <a:effectLst/>
              <a:uLnTx/>
              <a:uFillTx/>
              <a:latin typeface="Public Sans Ligh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b="0" i="0" u="none" strike="noStrike" kern="1200" cap="none" spc="0" normalizeH="0" baseline="0" noProof="0" dirty="0">
              <a:ln>
                <a:noFill/>
              </a:ln>
              <a:solidFill>
                <a:srgbClr val="FFFFFF"/>
              </a:solidFill>
              <a:effectLst/>
              <a:uLnTx/>
              <a:uFillTx/>
              <a:latin typeface="Public Sans Light"/>
            </a:endParaRPr>
          </a:p>
        </p:txBody>
      </p:sp>
      <p:sp>
        <p:nvSpPr>
          <p:cNvPr id="7" name="Title 5">
            <a:extLst>
              <a:ext uri="{FF2B5EF4-FFF2-40B4-BE49-F238E27FC236}">
                <a16:creationId xmlns:a16="http://schemas.microsoft.com/office/drawing/2014/main" id="{E666C0CE-5149-4272-B098-4336C71D7260}"/>
              </a:ext>
            </a:extLst>
          </p:cNvPr>
          <p:cNvSpPr txBox="1">
            <a:spLocks/>
          </p:cNvSpPr>
          <p:nvPr/>
        </p:nvSpPr>
        <p:spPr>
          <a:xfrm>
            <a:off x="289714" y="439174"/>
            <a:ext cx="10746576" cy="1009652"/>
          </a:xfrm>
          <a:prstGeom prst="rect">
            <a:avLst/>
          </a:prstGeom>
        </p:spPr>
        <p:txBody>
          <a:bodyPr/>
          <a:lstStyle>
            <a:lvl1pPr algn="l" defTabSz="914377" rtl="0" eaLnBrk="1" latinLnBrk="0" hangingPunct="1">
              <a:lnSpc>
                <a:spcPct val="90000"/>
              </a:lnSpc>
              <a:spcBef>
                <a:spcPct val="0"/>
              </a:spcBef>
              <a:buNone/>
              <a:defRPr sz="3600" kern="1200">
                <a:solidFill>
                  <a:schemeClr val="tx1"/>
                </a:solidFill>
                <a:latin typeface="+mn-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AU" sz="3600" b="0" i="0" u="none" strike="noStrike" kern="1200" cap="none" spc="0" normalizeH="0" baseline="0" noProof="0" dirty="0">
                <a:ln>
                  <a:noFill/>
                </a:ln>
                <a:solidFill>
                  <a:srgbClr val="22272B"/>
                </a:solidFill>
                <a:effectLst/>
                <a:uLnTx/>
                <a:uFillTx/>
                <a:latin typeface="Public Sans Light"/>
                <a:ea typeface="+mj-ea"/>
                <a:cs typeface="+mj-cs"/>
              </a:rPr>
              <a:t>How</a:t>
            </a:r>
            <a:r>
              <a:rPr kumimoji="0" lang="en-AU" sz="3600" b="0" i="0" u="none" strike="noStrike" kern="1200" cap="none" spc="0" normalizeH="0" noProof="0" dirty="0">
                <a:ln>
                  <a:noFill/>
                </a:ln>
                <a:solidFill>
                  <a:srgbClr val="22272B"/>
                </a:solidFill>
                <a:effectLst/>
                <a:uLnTx/>
                <a:uFillTx/>
                <a:latin typeface="Public Sans Light"/>
                <a:ea typeface="+mj-ea"/>
                <a:cs typeface="+mj-cs"/>
              </a:rPr>
              <a:t> can you close the door on tailgaters?</a:t>
            </a:r>
            <a:endParaRPr kumimoji="0" lang="en-AU" sz="3600" b="0" i="0" u="none" strike="noStrike" kern="1200" cap="none" spc="0" normalizeH="0" baseline="0" noProof="0" dirty="0">
              <a:ln>
                <a:noFill/>
              </a:ln>
              <a:solidFill>
                <a:srgbClr val="22272B"/>
              </a:solidFill>
              <a:effectLst/>
              <a:uLnTx/>
              <a:uFillTx/>
              <a:latin typeface="Public Sans Light"/>
              <a:ea typeface="+mj-ea"/>
              <a:cs typeface="+mj-cs"/>
            </a:endParaRPr>
          </a:p>
        </p:txBody>
      </p:sp>
      <p:pic>
        <p:nvPicPr>
          <p:cNvPr id="9" name="Picture 8">
            <a:extLst>
              <a:ext uri="{FF2B5EF4-FFF2-40B4-BE49-F238E27FC236}">
                <a16:creationId xmlns:a16="http://schemas.microsoft.com/office/drawing/2014/main" id="{A02B948A-EB38-A34D-B2DD-B35D3F386D2C}"/>
              </a:ext>
            </a:extLst>
          </p:cNvPr>
          <p:cNvPicPr>
            <a:picLocks noChangeAspect="1"/>
          </p:cNvPicPr>
          <p:nvPr/>
        </p:nvPicPr>
        <p:blipFill>
          <a:blip r:embed="rId4"/>
          <a:stretch>
            <a:fillRect/>
          </a:stretch>
        </p:blipFill>
        <p:spPr>
          <a:xfrm>
            <a:off x="4744184" y="4491744"/>
            <a:ext cx="2703633" cy="1770880"/>
          </a:xfrm>
          <a:prstGeom prst="rect">
            <a:avLst/>
          </a:prstGeom>
        </p:spPr>
      </p:pic>
    </p:spTree>
    <p:extLst>
      <p:ext uri="{BB962C8B-B14F-4D97-AF65-F5344CB8AC3E}">
        <p14:creationId xmlns:p14="http://schemas.microsoft.com/office/powerpoint/2010/main" val="13283316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Communities and Justice</a:t>
            </a:r>
            <a:endParaRPr lang="en-AU" dirty="0"/>
          </a:p>
        </p:txBody>
      </p:sp>
      <p:sp>
        <p:nvSpPr>
          <p:cNvPr id="3" name="Slide Number Placeholder 2"/>
          <p:cNvSpPr>
            <a:spLocks noGrp="1"/>
          </p:cNvSpPr>
          <p:nvPr>
            <p:ph type="sldNum" sz="quarter" idx="12"/>
          </p:nvPr>
        </p:nvSpPr>
        <p:spPr/>
        <p:txBody>
          <a:bodyPr/>
          <a:lstStyle/>
          <a:p>
            <a:fld id="{10A01DC5-1685-4615-8240-15192985C6A2}" type="slidenum">
              <a:rPr lang="en-AU" smtClean="0"/>
              <a:t>36</a:t>
            </a:fld>
            <a:endParaRPr lang="en-AU"/>
          </a:p>
        </p:txBody>
      </p:sp>
      <p:pic>
        <p:nvPicPr>
          <p:cNvPr id="5" name="Picture 4">
            <a:extLst>
              <a:ext uri="{FF2B5EF4-FFF2-40B4-BE49-F238E27FC236}">
                <a16:creationId xmlns:a16="http://schemas.microsoft.com/office/drawing/2014/main" id="{91ABE3CD-5716-0A48-9449-04A4521F8C31}"/>
              </a:ext>
            </a:extLst>
          </p:cNvPr>
          <p:cNvPicPr>
            <a:picLocks noChangeAspect="1"/>
          </p:cNvPicPr>
          <p:nvPr/>
        </p:nvPicPr>
        <p:blipFill>
          <a:blip r:embed="rId2"/>
          <a:stretch>
            <a:fillRect/>
          </a:stretch>
        </p:blipFill>
        <p:spPr>
          <a:xfrm>
            <a:off x="1299678" y="1524000"/>
            <a:ext cx="5184828" cy="4920000"/>
          </a:xfrm>
          <a:prstGeom prst="rect">
            <a:avLst/>
          </a:prstGeom>
        </p:spPr>
      </p:pic>
      <p:pic>
        <p:nvPicPr>
          <p:cNvPr id="6" name="Picture 5">
            <a:extLst>
              <a:ext uri="{FF2B5EF4-FFF2-40B4-BE49-F238E27FC236}">
                <a16:creationId xmlns:a16="http://schemas.microsoft.com/office/drawing/2014/main" id="{B00DDC30-4B1A-A547-882F-AACAF4542B67}"/>
              </a:ext>
            </a:extLst>
          </p:cNvPr>
          <p:cNvPicPr>
            <a:picLocks noChangeAspect="1"/>
          </p:cNvPicPr>
          <p:nvPr/>
        </p:nvPicPr>
        <p:blipFill>
          <a:blip r:embed="rId3"/>
          <a:stretch>
            <a:fillRect/>
          </a:stretch>
        </p:blipFill>
        <p:spPr>
          <a:xfrm>
            <a:off x="6366166" y="1130709"/>
            <a:ext cx="4536724" cy="3264433"/>
          </a:xfrm>
          <a:prstGeom prst="rect">
            <a:avLst/>
          </a:prstGeom>
        </p:spPr>
      </p:pic>
      <p:sp>
        <p:nvSpPr>
          <p:cNvPr id="7" name="TextBox 6"/>
          <p:cNvSpPr txBox="1"/>
          <p:nvPr/>
        </p:nvSpPr>
        <p:spPr>
          <a:xfrm>
            <a:off x="7188138" y="1410192"/>
            <a:ext cx="3707826" cy="2585323"/>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AU" dirty="0">
                <a:solidFill>
                  <a:srgbClr val="FFFFFF"/>
                </a:solidFill>
                <a:latin typeface="Public Sans Light"/>
              </a:rPr>
              <a:t>Our interest is in incidents that involve </a:t>
            </a:r>
            <a:r>
              <a:rPr lang="en-AU" dirty="0">
                <a:solidFill>
                  <a:srgbClr val="FFFFFF"/>
                </a:solidFill>
                <a:latin typeface="Public Sans SemiBold" pitchFamily="2" charset="0"/>
              </a:rPr>
              <a:t>information about DCJ and its staff, personal information about clients and their families, and related program data </a:t>
            </a:r>
            <a:r>
              <a:rPr lang="en-AU" dirty="0">
                <a:solidFill>
                  <a:srgbClr val="FFFFFF"/>
                </a:solidFill>
                <a:latin typeface="Public Sans Light"/>
              </a:rPr>
              <a:t>that is held by your organisation for the services you’re contracted to provide for DCJ.</a:t>
            </a:r>
            <a:endParaRPr kumimoji="0" lang="en-AU" b="0" i="0" u="none" strike="noStrike" kern="1200" cap="none" spc="0" normalizeH="0" baseline="0" noProof="0" dirty="0">
              <a:ln>
                <a:noFill/>
              </a:ln>
              <a:solidFill>
                <a:srgbClr val="FFFFFF"/>
              </a:solidFill>
              <a:effectLst/>
              <a:uLnTx/>
              <a:uFillTx/>
              <a:latin typeface="Public Sans Light"/>
            </a:endParaRPr>
          </a:p>
        </p:txBody>
      </p:sp>
      <p:sp>
        <p:nvSpPr>
          <p:cNvPr id="8" name="Title 5">
            <a:extLst>
              <a:ext uri="{FF2B5EF4-FFF2-40B4-BE49-F238E27FC236}">
                <a16:creationId xmlns:a16="http://schemas.microsoft.com/office/drawing/2014/main" id="{E666C0CE-5149-4272-B098-4336C71D7260}"/>
              </a:ext>
            </a:extLst>
          </p:cNvPr>
          <p:cNvSpPr txBox="1">
            <a:spLocks/>
          </p:cNvSpPr>
          <p:nvPr/>
        </p:nvSpPr>
        <p:spPr>
          <a:xfrm>
            <a:off x="249262" y="495198"/>
            <a:ext cx="8294970" cy="914994"/>
          </a:xfrm>
          <a:prstGeom prst="rect">
            <a:avLst/>
          </a:prstGeom>
        </p:spPr>
        <p:txBody>
          <a:bodyPr/>
          <a:lstStyle>
            <a:lvl1pPr algn="l" defTabSz="914377" rtl="0" eaLnBrk="1" latinLnBrk="0" hangingPunct="1">
              <a:lnSpc>
                <a:spcPct val="90000"/>
              </a:lnSpc>
              <a:spcBef>
                <a:spcPct val="0"/>
              </a:spcBef>
              <a:buNone/>
              <a:defRPr sz="3600" kern="1200">
                <a:solidFill>
                  <a:schemeClr val="tx1"/>
                </a:solidFill>
                <a:latin typeface="+mn-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AU" b="0" i="0" u="none" strike="noStrike" kern="1200" cap="none" spc="0" normalizeH="0" baseline="0" noProof="0" dirty="0">
                <a:ln>
                  <a:noFill/>
                </a:ln>
                <a:solidFill>
                  <a:srgbClr val="22272B"/>
                </a:solidFill>
                <a:effectLst/>
                <a:uLnTx/>
                <a:uFillTx/>
                <a:latin typeface="Public Sans Light"/>
                <a:ea typeface="+mj-ea"/>
                <a:cs typeface="+mj-cs"/>
              </a:rPr>
              <a:t>So,</a:t>
            </a:r>
            <a:r>
              <a:rPr kumimoji="0" lang="en-AU" b="0" i="0" u="none" strike="noStrike" kern="1200" cap="none" spc="0" normalizeH="0" noProof="0" dirty="0">
                <a:ln>
                  <a:noFill/>
                </a:ln>
                <a:solidFill>
                  <a:srgbClr val="22272B"/>
                </a:solidFill>
                <a:effectLst/>
                <a:uLnTx/>
                <a:uFillTx/>
                <a:latin typeface="Public Sans Light"/>
                <a:ea typeface="+mj-ea"/>
                <a:cs typeface="+mj-cs"/>
              </a:rPr>
              <a:t> when do I need to involve DCJ?</a:t>
            </a:r>
            <a:endParaRPr kumimoji="0" lang="en-AU" b="0" i="0" u="none" strike="noStrike" kern="1200" cap="none" spc="0" normalizeH="0" baseline="0" noProof="0" dirty="0">
              <a:ln>
                <a:noFill/>
              </a:ln>
              <a:solidFill>
                <a:srgbClr val="22272B"/>
              </a:solidFill>
              <a:effectLst/>
              <a:uLnTx/>
              <a:uFillTx/>
              <a:latin typeface="Public Sans Light"/>
              <a:ea typeface="+mj-ea"/>
              <a:cs typeface="+mj-cs"/>
            </a:endParaRPr>
          </a:p>
        </p:txBody>
      </p:sp>
    </p:spTree>
    <p:extLst>
      <p:ext uri="{BB962C8B-B14F-4D97-AF65-F5344CB8AC3E}">
        <p14:creationId xmlns:p14="http://schemas.microsoft.com/office/powerpoint/2010/main" val="1770493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1+#ppt_w/2"/>
                                          </p:val>
                                        </p:tav>
                                        <p:tav tm="100000">
                                          <p:val>
                                            <p:strVal val="#ppt_x"/>
                                          </p:val>
                                        </p:tav>
                                      </p:tavLst>
                                    </p:anim>
                                    <p:anim calcmode="lin" valueType="num">
                                      <p:cBhvr additive="base">
                                        <p:cTn id="13" dur="10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1"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Communities and Justice</a:t>
            </a:r>
            <a:endParaRPr lang="en-AU" dirty="0"/>
          </a:p>
        </p:txBody>
      </p:sp>
      <p:sp>
        <p:nvSpPr>
          <p:cNvPr id="3" name="Slide Number Placeholder 2"/>
          <p:cNvSpPr>
            <a:spLocks noGrp="1"/>
          </p:cNvSpPr>
          <p:nvPr>
            <p:ph type="sldNum" sz="quarter" idx="12"/>
          </p:nvPr>
        </p:nvSpPr>
        <p:spPr/>
        <p:txBody>
          <a:bodyPr/>
          <a:lstStyle/>
          <a:p>
            <a:fld id="{10A01DC5-1685-4615-8240-15192985C6A2}" type="slidenum">
              <a:rPr lang="en-AU" smtClean="0"/>
              <a:t>37</a:t>
            </a:fld>
            <a:endParaRPr lang="en-AU"/>
          </a:p>
        </p:txBody>
      </p:sp>
      <p:pic>
        <p:nvPicPr>
          <p:cNvPr id="4" name="Picture 3">
            <a:extLst>
              <a:ext uri="{FF2B5EF4-FFF2-40B4-BE49-F238E27FC236}">
                <a16:creationId xmlns:a16="http://schemas.microsoft.com/office/drawing/2014/main" id="{04B5B638-CD07-9740-8797-996F0E2E4DDE}"/>
              </a:ext>
            </a:extLst>
          </p:cNvPr>
          <p:cNvPicPr>
            <a:picLocks noChangeAspect="1"/>
          </p:cNvPicPr>
          <p:nvPr/>
        </p:nvPicPr>
        <p:blipFill>
          <a:blip r:embed="rId2"/>
          <a:stretch>
            <a:fillRect/>
          </a:stretch>
        </p:blipFill>
        <p:spPr>
          <a:xfrm>
            <a:off x="2225973" y="1674065"/>
            <a:ext cx="3150588" cy="4635590"/>
          </a:xfrm>
          <a:prstGeom prst="rect">
            <a:avLst/>
          </a:prstGeom>
        </p:spPr>
      </p:pic>
      <p:pic>
        <p:nvPicPr>
          <p:cNvPr id="5" name="Picture 4"/>
          <p:cNvPicPr>
            <a:picLocks noChangeAspect="1"/>
          </p:cNvPicPr>
          <p:nvPr/>
        </p:nvPicPr>
        <p:blipFill>
          <a:blip r:embed="rId3"/>
          <a:stretch>
            <a:fillRect/>
          </a:stretch>
        </p:blipFill>
        <p:spPr>
          <a:xfrm>
            <a:off x="6819887" y="1674065"/>
            <a:ext cx="3123919" cy="4636167"/>
          </a:xfrm>
          <a:prstGeom prst="rect">
            <a:avLst/>
          </a:prstGeom>
        </p:spPr>
      </p:pic>
      <p:sp>
        <p:nvSpPr>
          <p:cNvPr id="6" name="TextBox 5"/>
          <p:cNvSpPr txBox="1"/>
          <p:nvPr/>
        </p:nvSpPr>
        <p:spPr>
          <a:xfrm>
            <a:off x="2517916" y="3764604"/>
            <a:ext cx="2603500" cy="1523494"/>
          </a:xfrm>
          <a:prstGeom prst="rect">
            <a:avLst/>
          </a:prstGeom>
          <a:noFill/>
        </p:spPr>
        <p:txBody>
          <a:bodyPr wrap="square" rtlCol="0">
            <a:spAutoFit/>
          </a:bodyPr>
          <a:lstStyle/>
          <a:p>
            <a:pPr algn="ctr">
              <a:spcAft>
                <a:spcPts val="600"/>
              </a:spcAft>
            </a:pPr>
            <a:r>
              <a:rPr lang="en-AU" sz="2800" dirty="0">
                <a:solidFill>
                  <a:schemeClr val="bg1"/>
                </a:solidFill>
                <a:latin typeface="Public Sans SemiBold" pitchFamily="2" charset="0"/>
              </a:rPr>
              <a:t>1.</a:t>
            </a:r>
          </a:p>
          <a:p>
            <a:pPr algn="ctr"/>
            <a:r>
              <a:rPr lang="en-AU" sz="2000" dirty="0">
                <a:solidFill>
                  <a:schemeClr val="bg1"/>
                </a:solidFill>
                <a:latin typeface="Public Sans SemiBold" pitchFamily="2" charset="0"/>
              </a:rPr>
              <a:t>Notify DCJ of an actual or suspected security incident</a:t>
            </a:r>
          </a:p>
        </p:txBody>
      </p:sp>
      <p:sp>
        <p:nvSpPr>
          <p:cNvPr id="7" name="TextBox 6"/>
          <p:cNvSpPr txBox="1"/>
          <p:nvPr/>
        </p:nvSpPr>
        <p:spPr>
          <a:xfrm>
            <a:off x="6919060" y="3753298"/>
            <a:ext cx="2925576" cy="1831271"/>
          </a:xfrm>
          <a:prstGeom prst="rect">
            <a:avLst/>
          </a:prstGeom>
          <a:noFill/>
        </p:spPr>
        <p:txBody>
          <a:bodyPr wrap="square" rtlCol="0">
            <a:spAutoFit/>
          </a:bodyPr>
          <a:lstStyle/>
          <a:p>
            <a:pPr algn="ctr">
              <a:spcAft>
                <a:spcPts val="600"/>
              </a:spcAft>
            </a:pPr>
            <a:r>
              <a:rPr lang="en-AU" sz="2800" dirty="0">
                <a:solidFill>
                  <a:schemeClr val="bg1"/>
                </a:solidFill>
                <a:latin typeface="Public Sans SemiBold" pitchFamily="2" charset="0"/>
              </a:rPr>
              <a:t>2.</a:t>
            </a:r>
          </a:p>
          <a:p>
            <a:pPr algn="ctr"/>
            <a:r>
              <a:rPr lang="en-AU" sz="2000" dirty="0">
                <a:solidFill>
                  <a:schemeClr val="bg1"/>
                </a:solidFill>
                <a:latin typeface="Public Sans SemiBold" pitchFamily="2" charset="0"/>
              </a:rPr>
              <a:t>Investigate the information security incident and notify DCJ of early findings</a:t>
            </a:r>
          </a:p>
        </p:txBody>
      </p:sp>
      <p:pic>
        <p:nvPicPr>
          <p:cNvPr id="8" name="Picture 7">
            <a:extLst>
              <a:ext uri="{FF2B5EF4-FFF2-40B4-BE49-F238E27FC236}">
                <a16:creationId xmlns:a16="http://schemas.microsoft.com/office/drawing/2014/main" id="{3554DA39-14A2-4C4D-B094-126942009D0F}"/>
              </a:ext>
            </a:extLst>
          </p:cNvPr>
          <p:cNvPicPr>
            <a:picLocks noChangeAspect="1"/>
          </p:cNvPicPr>
          <p:nvPr/>
        </p:nvPicPr>
        <p:blipFill>
          <a:blip r:embed="rId4"/>
          <a:stretch>
            <a:fillRect/>
          </a:stretch>
        </p:blipFill>
        <p:spPr>
          <a:xfrm>
            <a:off x="7079999" y="1700389"/>
            <a:ext cx="2603697" cy="1735147"/>
          </a:xfrm>
          <a:prstGeom prst="rect">
            <a:avLst/>
          </a:prstGeom>
        </p:spPr>
      </p:pic>
      <p:pic>
        <p:nvPicPr>
          <p:cNvPr id="9" name="Picture 8">
            <a:extLst>
              <a:ext uri="{FF2B5EF4-FFF2-40B4-BE49-F238E27FC236}">
                <a16:creationId xmlns:a16="http://schemas.microsoft.com/office/drawing/2014/main" id="{760FEB86-948F-F441-8202-68E43BA2277A}"/>
              </a:ext>
            </a:extLst>
          </p:cNvPr>
          <p:cNvPicPr>
            <a:picLocks noChangeAspect="1"/>
          </p:cNvPicPr>
          <p:nvPr/>
        </p:nvPicPr>
        <p:blipFill>
          <a:blip r:embed="rId5"/>
          <a:stretch>
            <a:fillRect/>
          </a:stretch>
        </p:blipFill>
        <p:spPr>
          <a:xfrm>
            <a:off x="2879866" y="1629361"/>
            <a:ext cx="1879600" cy="1879600"/>
          </a:xfrm>
          <a:prstGeom prst="rect">
            <a:avLst/>
          </a:prstGeom>
        </p:spPr>
      </p:pic>
      <p:sp>
        <p:nvSpPr>
          <p:cNvPr id="10" name="Title 5">
            <a:extLst>
              <a:ext uri="{FF2B5EF4-FFF2-40B4-BE49-F238E27FC236}">
                <a16:creationId xmlns:a16="http://schemas.microsoft.com/office/drawing/2014/main" id="{E666C0CE-5149-4272-B098-4336C71D7260}"/>
              </a:ext>
            </a:extLst>
          </p:cNvPr>
          <p:cNvSpPr txBox="1">
            <a:spLocks/>
          </p:cNvSpPr>
          <p:nvPr/>
        </p:nvSpPr>
        <p:spPr>
          <a:xfrm>
            <a:off x="360000" y="551982"/>
            <a:ext cx="10861725" cy="5425465"/>
          </a:xfrm>
          <a:prstGeom prst="rect">
            <a:avLst/>
          </a:prstGeom>
        </p:spPr>
        <p:txBody>
          <a:bodyPr/>
          <a:lstStyle>
            <a:lvl1pPr algn="l" defTabSz="914377" rtl="0" eaLnBrk="1" latinLnBrk="0" hangingPunct="1">
              <a:lnSpc>
                <a:spcPct val="90000"/>
              </a:lnSpc>
              <a:spcBef>
                <a:spcPct val="0"/>
              </a:spcBef>
              <a:buNone/>
              <a:defRPr sz="3600" kern="1200">
                <a:solidFill>
                  <a:schemeClr val="tx1"/>
                </a:solidFill>
                <a:latin typeface="+mn-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AU" b="0" i="0" u="none" strike="noStrike" kern="1200" cap="none" spc="0" normalizeH="0" baseline="0" noProof="0" dirty="0">
                <a:ln>
                  <a:noFill/>
                </a:ln>
                <a:solidFill>
                  <a:srgbClr val="22272B"/>
                </a:solidFill>
                <a:effectLst/>
                <a:uLnTx/>
                <a:uFillTx/>
                <a:latin typeface="Public Sans Light"/>
                <a:ea typeface="+mj-ea"/>
                <a:cs typeface="+mj-cs"/>
              </a:rPr>
              <a:t>What</a:t>
            </a:r>
            <a:r>
              <a:rPr kumimoji="0" lang="en-AU" b="0" i="0" u="none" strike="noStrike" kern="1200" cap="none" spc="0" normalizeH="0" noProof="0" dirty="0">
                <a:ln>
                  <a:noFill/>
                </a:ln>
                <a:solidFill>
                  <a:srgbClr val="22272B"/>
                </a:solidFill>
                <a:effectLst/>
                <a:uLnTx/>
                <a:uFillTx/>
                <a:latin typeface="Public Sans Light"/>
                <a:ea typeface="+mj-ea"/>
                <a:cs typeface="+mj-cs"/>
              </a:rPr>
              <a:t> do I do if I </a:t>
            </a:r>
            <a:r>
              <a:rPr kumimoji="0" lang="en-AU" b="0" i="0" u="none" strike="noStrike" kern="1200" cap="none" spc="0" normalizeH="0" baseline="0" noProof="0" dirty="0">
                <a:ln>
                  <a:noFill/>
                </a:ln>
                <a:solidFill>
                  <a:srgbClr val="22272B"/>
                </a:solidFill>
                <a:effectLst/>
                <a:uLnTx/>
                <a:uFillTx/>
                <a:latin typeface="Public Sans Light"/>
                <a:ea typeface="+mj-ea"/>
                <a:cs typeface="+mj-cs"/>
              </a:rPr>
              <a:t>detect an</a:t>
            </a:r>
            <a:r>
              <a:rPr kumimoji="0" lang="en-AU" b="0" i="0" u="none" strike="noStrike" kern="1200" cap="none" spc="0" normalizeH="0" noProof="0" dirty="0">
                <a:ln>
                  <a:noFill/>
                </a:ln>
                <a:solidFill>
                  <a:srgbClr val="22272B"/>
                </a:solidFill>
                <a:effectLst/>
                <a:uLnTx/>
                <a:uFillTx/>
                <a:latin typeface="Public Sans Light"/>
                <a:ea typeface="+mj-ea"/>
                <a:cs typeface="+mj-cs"/>
              </a:rPr>
              <a:t> actual or suspected information security incident? </a:t>
            </a:r>
            <a:endParaRPr kumimoji="0" lang="en-AU" b="0" i="0" u="none" strike="noStrike" kern="1200" cap="none" spc="0" normalizeH="0" baseline="0" noProof="0" dirty="0">
              <a:ln>
                <a:noFill/>
              </a:ln>
              <a:solidFill>
                <a:srgbClr val="22272B"/>
              </a:solidFill>
              <a:effectLst/>
              <a:uLnTx/>
              <a:uFillTx/>
              <a:latin typeface="Public Sans Light"/>
              <a:ea typeface="+mj-ea"/>
              <a:cs typeface="+mj-cs"/>
            </a:endParaRPr>
          </a:p>
        </p:txBody>
      </p:sp>
    </p:spTree>
    <p:extLst>
      <p:ext uri="{BB962C8B-B14F-4D97-AF65-F5344CB8AC3E}">
        <p14:creationId xmlns:p14="http://schemas.microsoft.com/office/powerpoint/2010/main" val="3494820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lumMod val="10000"/>
            <a:lumOff val="90000"/>
          </a:schemeClr>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Communities and Justice</a:t>
            </a:r>
            <a:endParaRPr lang="en-AU" dirty="0"/>
          </a:p>
        </p:txBody>
      </p:sp>
      <p:sp>
        <p:nvSpPr>
          <p:cNvPr id="3" name="Slide Number Placeholder 2"/>
          <p:cNvSpPr>
            <a:spLocks noGrp="1"/>
          </p:cNvSpPr>
          <p:nvPr>
            <p:ph type="sldNum" sz="quarter" idx="12"/>
          </p:nvPr>
        </p:nvSpPr>
        <p:spPr/>
        <p:txBody>
          <a:bodyPr/>
          <a:lstStyle/>
          <a:p>
            <a:fld id="{10A01DC5-1685-4615-8240-15192985C6A2}" type="slidenum">
              <a:rPr lang="en-AU" smtClean="0"/>
              <a:t>38</a:t>
            </a:fld>
            <a:endParaRPr lang="en-AU"/>
          </a:p>
        </p:txBody>
      </p:sp>
      <p:sp>
        <p:nvSpPr>
          <p:cNvPr id="4" name="TextBox 3"/>
          <p:cNvSpPr txBox="1"/>
          <p:nvPr/>
        </p:nvSpPr>
        <p:spPr>
          <a:xfrm>
            <a:off x="217046" y="428290"/>
            <a:ext cx="10047094" cy="1200329"/>
          </a:xfrm>
          <a:prstGeom prst="rect">
            <a:avLst/>
          </a:prstGeom>
          <a:noFill/>
        </p:spPr>
        <p:txBody>
          <a:bodyPr wrap="square" rtlCol="0">
            <a:spAutoFit/>
          </a:bodyPr>
          <a:lstStyle/>
          <a:p>
            <a:r>
              <a:rPr lang="en-AU" sz="3600" dirty="0"/>
              <a:t>1. Notify DCJ of an actual or suspected security incident</a:t>
            </a:r>
          </a:p>
        </p:txBody>
      </p:sp>
      <p:sp>
        <p:nvSpPr>
          <p:cNvPr id="5" name="Rectangle 4"/>
          <p:cNvSpPr/>
          <p:nvPr/>
        </p:nvSpPr>
        <p:spPr>
          <a:xfrm>
            <a:off x="255129" y="1674347"/>
            <a:ext cx="5840871" cy="2585323"/>
          </a:xfrm>
          <a:prstGeom prst="rect">
            <a:avLst/>
          </a:prstGeom>
        </p:spPr>
        <p:txBody>
          <a:bodyPr wrap="square">
            <a:spAutoFit/>
          </a:bodyPr>
          <a:lstStyle/>
          <a:p>
            <a:r>
              <a:rPr lang="en-AU" dirty="0"/>
              <a:t>It is important that your organisation </a:t>
            </a:r>
            <a:r>
              <a:rPr lang="en-AU" dirty="0">
                <a:latin typeface="Public Sans SemiBold" pitchFamily="2" charset="0"/>
              </a:rPr>
              <a:t>does not delay</a:t>
            </a:r>
            <a:r>
              <a:rPr lang="en-AU" dirty="0"/>
              <a:t> in providing advice of an information security breach that involves DCJ data, client or program information and that this advice is made as soon as it is detected. </a:t>
            </a:r>
          </a:p>
          <a:p>
            <a:endParaRPr lang="en-AU" dirty="0"/>
          </a:p>
          <a:p>
            <a:r>
              <a:rPr lang="en-AU" dirty="0"/>
              <a:t>This allows DCJ to assess the impact on systems and client information, and to provide support to you or identify where action needs to be taken by DCJ.</a:t>
            </a:r>
          </a:p>
        </p:txBody>
      </p:sp>
      <p:pic>
        <p:nvPicPr>
          <p:cNvPr id="7" name="Picture 6">
            <a:extLst>
              <a:ext uri="{FF2B5EF4-FFF2-40B4-BE49-F238E27FC236}">
                <a16:creationId xmlns:a16="http://schemas.microsoft.com/office/drawing/2014/main" id="{760FEB86-948F-F441-8202-68E43BA2277A}"/>
              </a:ext>
            </a:extLst>
          </p:cNvPr>
          <p:cNvPicPr>
            <a:picLocks noChangeAspect="1"/>
          </p:cNvPicPr>
          <p:nvPr/>
        </p:nvPicPr>
        <p:blipFill>
          <a:blip r:embed="rId2"/>
          <a:stretch>
            <a:fillRect/>
          </a:stretch>
        </p:blipFill>
        <p:spPr>
          <a:xfrm>
            <a:off x="6974058" y="2352600"/>
            <a:ext cx="4343400" cy="4343400"/>
          </a:xfrm>
          <a:prstGeom prst="rect">
            <a:avLst/>
          </a:prstGeom>
        </p:spPr>
      </p:pic>
    </p:spTree>
    <p:extLst>
      <p:ext uri="{BB962C8B-B14F-4D97-AF65-F5344CB8AC3E}">
        <p14:creationId xmlns:p14="http://schemas.microsoft.com/office/powerpoint/2010/main" val="39660543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1">
            <a:lumMod val="10000"/>
            <a:lumOff val="90000"/>
          </a:schemeClr>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Communities and Justice</a:t>
            </a:r>
            <a:endParaRPr lang="en-AU" dirty="0"/>
          </a:p>
        </p:txBody>
      </p:sp>
      <p:sp>
        <p:nvSpPr>
          <p:cNvPr id="3" name="Slide Number Placeholder 2"/>
          <p:cNvSpPr>
            <a:spLocks noGrp="1"/>
          </p:cNvSpPr>
          <p:nvPr>
            <p:ph type="sldNum" sz="quarter" idx="12"/>
          </p:nvPr>
        </p:nvSpPr>
        <p:spPr/>
        <p:txBody>
          <a:bodyPr/>
          <a:lstStyle/>
          <a:p>
            <a:fld id="{10A01DC5-1685-4615-8240-15192985C6A2}" type="slidenum">
              <a:rPr lang="en-AU" smtClean="0"/>
              <a:t>39</a:t>
            </a:fld>
            <a:endParaRPr lang="en-AU"/>
          </a:p>
        </p:txBody>
      </p:sp>
      <p:sp>
        <p:nvSpPr>
          <p:cNvPr id="4" name="TextBox 3"/>
          <p:cNvSpPr txBox="1"/>
          <p:nvPr/>
        </p:nvSpPr>
        <p:spPr>
          <a:xfrm>
            <a:off x="236122" y="388914"/>
            <a:ext cx="10570476" cy="1200329"/>
          </a:xfrm>
          <a:prstGeom prst="rect">
            <a:avLst/>
          </a:prstGeom>
          <a:noFill/>
        </p:spPr>
        <p:txBody>
          <a:bodyPr wrap="square" rtlCol="0">
            <a:spAutoFit/>
          </a:bodyPr>
          <a:lstStyle/>
          <a:p>
            <a:r>
              <a:rPr lang="en-AU" sz="3600" dirty="0"/>
              <a:t>2. Investigate the information security incident and notify DCJ of early findings</a:t>
            </a:r>
          </a:p>
        </p:txBody>
      </p:sp>
      <p:pic>
        <p:nvPicPr>
          <p:cNvPr id="6" name="Picture 5">
            <a:extLst>
              <a:ext uri="{FF2B5EF4-FFF2-40B4-BE49-F238E27FC236}">
                <a16:creationId xmlns:a16="http://schemas.microsoft.com/office/drawing/2014/main" id="{3554DA39-14A2-4C4D-B094-126942009D0F}"/>
              </a:ext>
            </a:extLst>
          </p:cNvPr>
          <p:cNvPicPr>
            <a:picLocks noChangeAspect="1"/>
          </p:cNvPicPr>
          <p:nvPr/>
        </p:nvPicPr>
        <p:blipFill>
          <a:blip r:embed="rId2"/>
          <a:stretch>
            <a:fillRect/>
          </a:stretch>
        </p:blipFill>
        <p:spPr>
          <a:xfrm>
            <a:off x="5521360" y="2391482"/>
            <a:ext cx="6670640" cy="4329289"/>
          </a:xfrm>
          <a:prstGeom prst="rect">
            <a:avLst/>
          </a:prstGeom>
        </p:spPr>
      </p:pic>
      <p:sp>
        <p:nvSpPr>
          <p:cNvPr id="7" name="Rectangle 6"/>
          <p:cNvSpPr/>
          <p:nvPr/>
        </p:nvSpPr>
        <p:spPr>
          <a:xfrm>
            <a:off x="236122" y="1696541"/>
            <a:ext cx="5442473" cy="5078313"/>
          </a:xfrm>
          <a:prstGeom prst="rect">
            <a:avLst/>
          </a:prstGeom>
        </p:spPr>
        <p:txBody>
          <a:bodyPr wrap="square">
            <a:spAutoFit/>
          </a:bodyPr>
          <a:lstStyle/>
          <a:p>
            <a:r>
              <a:rPr lang="en-AU" dirty="0">
                <a:solidFill>
                  <a:srgbClr val="1C2A38"/>
                </a:solidFill>
                <a:latin typeface="Public Sans SemiBold" pitchFamily="2" charset="0"/>
              </a:rPr>
              <a:t>Within 48 hours of notifying DCJ, you’re required to undertake an early investigation of the information security incident and notify your lead DCJ contract manager of the findings, in writing.</a:t>
            </a:r>
          </a:p>
          <a:p>
            <a:endParaRPr lang="en-AU" dirty="0">
              <a:solidFill>
                <a:srgbClr val="1C2A38"/>
              </a:solidFill>
              <a:latin typeface="Public Sans SemiBold" pitchFamily="2" charset="0"/>
            </a:endParaRPr>
          </a:p>
          <a:p>
            <a:r>
              <a:rPr lang="en-AU" dirty="0">
                <a:solidFill>
                  <a:srgbClr val="1C2A38"/>
                </a:solidFill>
              </a:rPr>
              <a:t>Your report of the early investigation and its findings must include:</a:t>
            </a:r>
          </a:p>
          <a:p>
            <a:endParaRPr lang="en-AU" dirty="0">
              <a:solidFill>
                <a:srgbClr val="1C2A38"/>
              </a:solidFill>
            </a:endParaRPr>
          </a:p>
          <a:p>
            <a:pPr marL="285750" indent="-285750">
              <a:buFont typeface="Arial" panose="020B0604020202020204" pitchFamily="34" charset="0"/>
              <a:buChar char="•"/>
            </a:pPr>
            <a:r>
              <a:rPr lang="en-AU" dirty="0">
                <a:solidFill>
                  <a:srgbClr val="1C2A38"/>
                </a:solidFill>
              </a:rPr>
              <a:t>a description of the incident and its potential consequences</a:t>
            </a:r>
          </a:p>
          <a:p>
            <a:pPr marL="285750" indent="-285750">
              <a:buFont typeface="Arial" panose="020B0604020202020204" pitchFamily="34" charset="0"/>
              <a:buChar char="•"/>
            </a:pPr>
            <a:r>
              <a:rPr lang="en-AU" dirty="0">
                <a:solidFill>
                  <a:srgbClr val="1C2A38"/>
                </a:solidFill>
              </a:rPr>
              <a:t>details of lost or potentially compromised client information/data</a:t>
            </a:r>
          </a:p>
          <a:p>
            <a:pPr marL="285750" indent="-285750">
              <a:buFont typeface="Arial" panose="020B0604020202020204" pitchFamily="34" charset="0"/>
              <a:buChar char="•"/>
            </a:pPr>
            <a:r>
              <a:rPr lang="en-AU" dirty="0">
                <a:solidFill>
                  <a:srgbClr val="1C2A38"/>
                </a:solidFill>
              </a:rPr>
              <a:t>actions you have taken or planned to manage or remedy the information lost or compromised</a:t>
            </a:r>
          </a:p>
          <a:p>
            <a:pPr marL="285750" indent="-285750">
              <a:buFont typeface="Arial" panose="020B0604020202020204" pitchFamily="34" charset="0"/>
              <a:buChar char="•"/>
            </a:pPr>
            <a:r>
              <a:rPr lang="en-AU" dirty="0">
                <a:solidFill>
                  <a:srgbClr val="1C2A38"/>
                </a:solidFill>
              </a:rPr>
              <a:t>any actions required to ensure any disruption to ongoing service delivery is minimised.</a:t>
            </a:r>
          </a:p>
          <a:p>
            <a:endParaRPr lang="en-AU" dirty="0">
              <a:solidFill>
                <a:srgbClr val="1C2A38"/>
              </a:solidFill>
              <a:latin typeface="Public Sans SemiBold" pitchFamily="2" charset="0"/>
            </a:endParaRPr>
          </a:p>
        </p:txBody>
      </p:sp>
    </p:spTree>
    <p:extLst>
      <p:ext uri="{BB962C8B-B14F-4D97-AF65-F5344CB8AC3E}">
        <p14:creationId xmlns:p14="http://schemas.microsoft.com/office/powerpoint/2010/main" val="46256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10000"/>
            <a:lumOff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0000" y="496800"/>
            <a:ext cx="10087020" cy="556573"/>
          </a:xfrm>
        </p:spPr>
        <p:txBody>
          <a:bodyPr/>
          <a:lstStyle/>
          <a:p>
            <a:r>
              <a:rPr lang="en-AU" dirty="0"/>
              <a:t>What is information security training?</a:t>
            </a:r>
          </a:p>
        </p:txBody>
      </p:sp>
      <p:sp>
        <p:nvSpPr>
          <p:cNvPr id="3" name="Footer Placeholder 2"/>
          <p:cNvSpPr>
            <a:spLocks noGrp="1"/>
          </p:cNvSpPr>
          <p:nvPr>
            <p:ph type="ftr" sz="quarter" idx="11"/>
          </p:nvPr>
        </p:nvSpPr>
        <p:spPr/>
        <p:txBody>
          <a:bodyPr/>
          <a:lstStyle/>
          <a:p>
            <a:r>
              <a:rPr lang="en-US" dirty="0"/>
              <a:t>Communities and Justice</a:t>
            </a:r>
            <a:endParaRPr lang="en-AU" dirty="0"/>
          </a:p>
        </p:txBody>
      </p:sp>
      <p:sp>
        <p:nvSpPr>
          <p:cNvPr id="4" name="Slide Number Placeholder 3"/>
          <p:cNvSpPr>
            <a:spLocks noGrp="1"/>
          </p:cNvSpPr>
          <p:nvPr>
            <p:ph type="sldNum" sz="quarter" idx="12"/>
          </p:nvPr>
        </p:nvSpPr>
        <p:spPr/>
        <p:txBody>
          <a:bodyPr/>
          <a:lstStyle/>
          <a:p>
            <a:fld id="{10A01DC5-1685-4615-8240-15192985C6A2}" type="slidenum">
              <a:rPr lang="en-AU" smtClean="0"/>
              <a:t>4</a:t>
            </a:fld>
            <a:endParaRPr lang="en-AU"/>
          </a:p>
        </p:txBody>
      </p:sp>
      <p:pic>
        <p:nvPicPr>
          <p:cNvPr id="5" name="Picture 4">
            <a:extLst>
              <a:ext uri="{FF2B5EF4-FFF2-40B4-BE49-F238E27FC236}">
                <a16:creationId xmlns:a16="http://schemas.microsoft.com/office/drawing/2014/main" id="{62F17429-2544-6644-90ED-0C45A7D59534}"/>
              </a:ext>
            </a:extLst>
          </p:cNvPr>
          <p:cNvPicPr>
            <a:picLocks noChangeAspect="1"/>
          </p:cNvPicPr>
          <p:nvPr/>
        </p:nvPicPr>
        <p:blipFill>
          <a:blip r:embed="rId2"/>
          <a:stretch>
            <a:fillRect/>
          </a:stretch>
        </p:blipFill>
        <p:spPr>
          <a:xfrm>
            <a:off x="4684024" y="2133600"/>
            <a:ext cx="7289076" cy="4724400"/>
          </a:xfrm>
          <a:prstGeom prst="rect">
            <a:avLst/>
          </a:prstGeom>
        </p:spPr>
      </p:pic>
      <p:sp>
        <p:nvSpPr>
          <p:cNvPr id="6" name="Rectangle 5"/>
          <p:cNvSpPr/>
          <p:nvPr/>
        </p:nvSpPr>
        <p:spPr>
          <a:xfrm>
            <a:off x="261707" y="1166875"/>
            <a:ext cx="4520610" cy="6247864"/>
          </a:xfrm>
          <a:prstGeom prst="rect">
            <a:avLst/>
          </a:prstGeom>
        </p:spPr>
        <p:txBody>
          <a:bodyPr wrap="square">
            <a:spAutoFit/>
          </a:bodyPr>
          <a:lstStyle/>
          <a:p>
            <a:r>
              <a:rPr lang="en-AU" dirty="0">
                <a:solidFill>
                  <a:srgbClr val="1C2A38"/>
                </a:solidFill>
              </a:rPr>
              <a:t>Information security training helps you gain the knowledge necessary to </a:t>
            </a:r>
            <a:r>
              <a:rPr lang="en-AU" dirty="0">
                <a:solidFill>
                  <a:srgbClr val="1C2A38"/>
                </a:solidFill>
                <a:latin typeface="Public Sans SemiBold" pitchFamily="2" charset="0"/>
              </a:rPr>
              <a:t>perform your job in a safe and efficient manner</a:t>
            </a:r>
            <a:r>
              <a:rPr lang="en-AU" dirty="0">
                <a:solidFill>
                  <a:srgbClr val="1C2A38"/>
                </a:solidFill>
              </a:rPr>
              <a:t>, and ensures you </a:t>
            </a:r>
            <a:r>
              <a:rPr lang="en-AU" dirty="0">
                <a:solidFill>
                  <a:srgbClr val="1C2A38"/>
                </a:solidFill>
                <a:latin typeface="Public Sans SemiBold" pitchFamily="2" charset="0"/>
              </a:rPr>
              <a:t>uphold your responsibilities and obligations </a:t>
            </a:r>
            <a:r>
              <a:rPr lang="en-AU" dirty="0">
                <a:solidFill>
                  <a:srgbClr val="1C2A38"/>
                </a:solidFill>
              </a:rPr>
              <a:t>as a DCJ contracted service provider.</a:t>
            </a:r>
          </a:p>
          <a:p>
            <a:endParaRPr lang="en-AU" dirty="0">
              <a:solidFill>
                <a:srgbClr val="1C2A38"/>
              </a:solidFill>
            </a:endParaRPr>
          </a:p>
          <a:p>
            <a:r>
              <a:rPr lang="en-AU" dirty="0">
                <a:solidFill>
                  <a:srgbClr val="1C2A38"/>
                </a:solidFill>
              </a:rPr>
              <a:t>This helps you:</a:t>
            </a:r>
          </a:p>
          <a:p>
            <a:endParaRPr lang="en-AU" dirty="0">
              <a:solidFill>
                <a:srgbClr val="1C2A38"/>
              </a:solidFill>
            </a:endParaRPr>
          </a:p>
          <a:p>
            <a:pPr marL="285750" indent="-285750">
              <a:buFont typeface="Arial" panose="020B0604020202020204" pitchFamily="34" charset="0"/>
              <a:buChar char="•"/>
            </a:pPr>
            <a:r>
              <a:rPr lang="en-AU" dirty="0">
                <a:solidFill>
                  <a:srgbClr val="1C2A38"/>
                </a:solidFill>
              </a:rPr>
              <a:t>be more informed about security threats</a:t>
            </a:r>
          </a:p>
          <a:p>
            <a:pPr marL="285750" indent="-285750">
              <a:buFont typeface="Arial" panose="020B0604020202020204" pitchFamily="34" charset="0"/>
              <a:buChar char="•"/>
            </a:pPr>
            <a:r>
              <a:rPr lang="en-AU" dirty="0">
                <a:solidFill>
                  <a:srgbClr val="1C2A38"/>
                </a:solidFill>
              </a:rPr>
              <a:t>be more </a:t>
            </a:r>
            <a:r>
              <a:rPr lang="en-AU" sz="2000" dirty="0">
                <a:solidFill>
                  <a:srgbClr val="1C2A38"/>
                </a:solidFill>
              </a:rPr>
              <a:t>sceptical</a:t>
            </a:r>
            <a:r>
              <a:rPr lang="en-AU" dirty="0">
                <a:solidFill>
                  <a:srgbClr val="1C2A38"/>
                </a:solidFill>
              </a:rPr>
              <a:t> about what you receive in emails</a:t>
            </a:r>
          </a:p>
          <a:p>
            <a:pPr marL="285750" indent="-285750">
              <a:buFont typeface="Arial" panose="020B0604020202020204" pitchFamily="34" charset="0"/>
              <a:buChar char="•"/>
            </a:pPr>
            <a:r>
              <a:rPr lang="en-AU" dirty="0">
                <a:solidFill>
                  <a:srgbClr val="1C2A38"/>
                </a:solidFill>
              </a:rPr>
              <a:t>consider the risks before engaging with potential dangers. For example, clicking on an email with malicious links</a:t>
            </a:r>
          </a:p>
          <a:p>
            <a:endParaRPr lang="en-AU" dirty="0">
              <a:solidFill>
                <a:srgbClr val="1C2A38"/>
              </a:solidFill>
            </a:endParaRPr>
          </a:p>
          <a:p>
            <a:endParaRPr lang="en-AU" sz="2000" dirty="0">
              <a:solidFill>
                <a:srgbClr val="1C2A38"/>
              </a:solidFill>
            </a:endParaRPr>
          </a:p>
          <a:p>
            <a:endParaRPr lang="en-AU" dirty="0">
              <a:solidFill>
                <a:srgbClr val="1C2A38"/>
              </a:solidFill>
            </a:endParaRPr>
          </a:p>
          <a:p>
            <a:endParaRPr lang="en-AU" dirty="0">
              <a:solidFill>
                <a:srgbClr val="1C2A38"/>
              </a:solidFill>
            </a:endParaRPr>
          </a:p>
          <a:p>
            <a:endParaRPr lang="en-AU" dirty="0">
              <a:solidFill>
                <a:srgbClr val="1C2A38"/>
              </a:solidFill>
              <a:latin typeface="Open Sans"/>
            </a:endParaRPr>
          </a:p>
        </p:txBody>
      </p:sp>
    </p:spTree>
    <p:extLst>
      <p:ext uri="{BB962C8B-B14F-4D97-AF65-F5344CB8AC3E}">
        <p14:creationId xmlns:p14="http://schemas.microsoft.com/office/powerpoint/2010/main" val="37233441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2664"/>
                </a:solidFill>
                <a:effectLst/>
                <a:uLnTx/>
                <a:uFillTx/>
                <a:latin typeface="Public Sans" pitchFamily="2" charset="0"/>
                <a:ea typeface="+mn-ea"/>
                <a:cs typeface="+mn-cs"/>
              </a:rPr>
              <a:t>Communities and Justice</a:t>
            </a:r>
            <a:endParaRPr kumimoji="0" lang="en-AU" sz="1400" b="0" i="0" u="none" strike="noStrike" kern="1200" cap="none" spc="0" normalizeH="0" baseline="0" noProof="0" dirty="0">
              <a:ln>
                <a:noFill/>
              </a:ln>
              <a:solidFill>
                <a:srgbClr val="002664"/>
              </a:solidFill>
              <a:effectLst/>
              <a:uLnTx/>
              <a:uFillTx/>
              <a:latin typeface="Public Sans" pitchFamily="2" charset="0"/>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pic>
        <p:nvPicPr>
          <p:cNvPr id="5" name="Picture 4">
            <a:extLst>
              <a:ext uri="{FF2B5EF4-FFF2-40B4-BE49-F238E27FC236}">
                <a16:creationId xmlns:a16="http://schemas.microsoft.com/office/drawing/2014/main" id="{91ABE3CD-5716-0A48-9449-04A4521F8C31}"/>
              </a:ext>
            </a:extLst>
          </p:cNvPr>
          <p:cNvPicPr>
            <a:picLocks noChangeAspect="1"/>
          </p:cNvPicPr>
          <p:nvPr/>
        </p:nvPicPr>
        <p:blipFill>
          <a:blip r:embed="rId2"/>
          <a:stretch>
            <a:fillRect/>
          </a:stretch>
        </p:blipFill>
        <p:spPr>
          <a:xfrm>
            <a:off x="1299678" y="1524000"/>
            <a:ext cx="5184828" cy="4920000"/>
          </a:xfrm>
          <a:prstGeom prst="rect">
            <a:avLst/>
          </a:prstGeom>
        </p:spPr>
      </p:pic>
      <p:pic>
        <p:nvPicPr>
          <p:cNvPr id="6" name="Picture 5">
            <a:extLst>
              <a:ext uri="{FF2B5EF4-FFF2-40B4-BE49-F238E27FC236}">
                <a16:creationId xmlns:a16="http://schemas.microsoft.com/office/drawing/2014/main" id="{B00DDC30-4B1A-A547-882F-AACAF4542B67}"/>
              </a:ext>
            </a:extLst>
          </p:cNvPr>
          <p:cNvPicPr>
            <a:picLocks noChangeAspect="1"/>
          </p:cNvPicPr>
          <p:nvPr/>
        </p:nvPicPr>
        <p:blipFill>
          <a:blip r:embed="rId3"/>
          <a:stretch>
            <a:fillRect/>
          </a:stretch>
        </p:blipFill>
        <p:spPr>
          <a:xfrm>
            <a:off x="6023169" y="736532"/>
            <a:ext cx="4784119" cy="3523912"/>
          </a:xfrm>
          <a:prstGeom prst="rect">
            <a:avLst/>
          </a:prstGeom>
        </p:spPr>
      </p:pic>
      <p:sp>
        <p:nvSpPr>
          <p:cNvPr id="7" name="TextBox 6"/>
          <p:cNvSpPr txBox="1"/>
          <p:nvPr/>
        </p:nvSpPr>
        <p:spPr>
          <a:xfrm>
            <a:off x="6657328" y="1159660"/>
            <a:ext cx="3977138" cy="2677656"/>
          </a:xfrm>
          <a:prstGeom prst="rect">
            <a:avLst/>
          </a:prstGeom>
          <a:noFill/>
        </p:spPr>
        <p:txBody>
          <a:bodyPr wrap="square" rtlCol="0">
            <a:spAutoFit/>
          </a:bodyPr>
          <a:lstStyle/>
          <a:p>
            <a:r>
              <a:rPr lang="en-AU" sz="2400" dirty="0">
                <a:solidFill>
                  <a:schemeClr val="bg1"/>
                </a:solidFill>
              </a:rPr>
              <a:t>What you need to do, and the actions we take, will depend on the nature and seriousness of the incident, as well as any requirements specified in your contract with us.</a:t>
            </a:r>
          </a:p>
        </p:txBody>
      </p:sp>
      <p:sp>
        <p:nvSpPr>
          <p:cNvPr id="8" name="Title 5">
            <a:extLst>
              <a:ext uri="{FF2B5EF4-FFF2-40B4-BE49-F238E27FC236}">
                <a16:creationId xmlns:a16="http://schemas.microsoft.com/office/drawing/2014/main" id="{E666C0CE-5149-4272-B098-4336C71D7260}"/>
              </a:ext>
            </a:extLst>
          </p:cNvPr>
          <p:cNvSpPr txBox="1">
            <a:spLocks/>
          </p:cNvSpPr>
          <p:nvPr/>
        </p:nvSpPr>
        <p:spPr>
          <a:xfrm>
            <a:off x="208217" y="479169"/>
            <a:ext cx="6362700" cy="914994"/>
          </a:xfrm>
          <a:prstGeom prst="rect">
            <a:avLst/>
          </a:prstGeom>
        </p:spPr>
        <p:txBody>
          <a:bodyPr/>
          <a:lstStyle>
            <a:lvl1pPr algn="l" defTabSz="914377" rtl="0" eaLnBrk="1" latinLnBrk="0" hangingPunct="1">
              <a:lnSpc>
                <a:spcPct val="90000"/>
              </a:lnSpc>
              <a:spcBef>
                <a:spcPct val="0"/>
              </a:spcBef>
              <a:buNone/>
              <a:defRPr sz="3600" kern="1200">
                <a:solidFill>
                  <a:schemeClr val="tx1"/>
                </a:solidFill>
                <a:latin typeface="+mn-lt"/>
                <a:ea typeface="+mj-ea"/>
                <a:cs typeface="+mj-cs"/>
              </a:defRPr>
            </a:lvl1pPr>
          </a:lstStyle>
          <a:p>
            <a:pPr>
              <a:defRPr/>
            </a:pPr>
            <a:r>
              <a:rPr lang="en-AU" dirty="0">
                <a:solidFill>
                  <a:srgbClr val="22272B"/>
                </a:solidFill>
              </a:rPr>
              <a:t>What happens next</a:t>
            </a:r>
            <a:r>
              <a:rPr lang="en-AU" sz="3400" dirty="0">
                <a:solidFill>
                  <a:srgbClr val="22272B"/>
                </a:solidFill>
              </a:rPr>
              <a:t>?</a:t>
            </a:r>
          </a:p>
          <a:p>
            <a:pPr marL="0" marR="0" lvl="0" indent="0" algn="l" defTabSz="914377" rtl="0" eaLnBrk="1" fontAlgn="auto" latinLnBrk="0" hangingPunct="1">
              <a:lnSpc>
                <a:spcPct val="90000"/>
              </a:lnSpc>
              <a:spcBef>
                <a:spcPct val="0"/>
              </a:spcBef>
              <a:spcAft>
                <a:spcPts val="0"/>
              </a:spcAft>
              <a:buClrTx/>
              <a:buSzTx/>
              <a:buFontTx/>
              <a:buNone/>
              <a:tabLst/>
              <a:defRPr/>
            </a:pPr>
            <a:endParaRPr kumimoji="0" lang="en-AU" sz="3400" b="0" i="0" u="none" strike="noStrike" kern="1200" cap="none" spc="0" normalizeH="0" baseline="0" noProof="0" dirty="0">
              <a:ln>
                <a:noFill/>
              </a:ln>
              <a:solidFill>
                <a:srgbClr val="22272B"/>
              </a:solidFill>
              <a:effectLst/>
              <a:uLnTx/>
              <a:uFillTx/>
              <a:latin typeface="Public Sans Light"/>
              <a:ea typeface="+mj-ea"/>
              <a:cs typeface="+mj-cs"/>
            </a:endParaRPr>
          </a:p>
        </p:txBody>
      </p:sp>
    </p:spTree>
    <p:extLst>
      <p:ext uri="{BB962C8B-B14F-4D97-AF65-F5344CB8AC3E}">
        <p14:creationId xmlns:p14="http://schemas.microsoft.com/office/powerpoint/2010/main" val="134320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1+#ppt_w/2"/>
                                          </p:val>
                                        </p:tav>
                                        <p:tav tm="100000">
                                          <p:val>
                                            <p:strVal val="#ppt_x"/>
                                          </p:val>
                                        </p:tav>
                                      </p:tavLst>
                                    </p:anim>
                                    <p:anim calcmode="lin" valueType="num">
                                      <p:cBhvr additive="base">
                                        <p:cTn id="13" dur="10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1"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1">
            <a:lumMod val="10000"/>
            <a:lumOff val="90000"/>
          </a:schemeClr>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Communities and Justice</a:t>
            </a:r>
            <a:endParaRPr lang="en-AU" dirty="0"/>
          </a:p>
        </p:txBody>
      </p:sp>
      <p:sp>
        <p:nvSpPr>
          <p:cNvPr id="3" name="Slide Number Placeholder 2"/>
          <p:cNvSpPr>
            <a:spLocks noGrp="1"/>
          </p:cNvSpPr>
          <p:nvPr>
            <p:ph type="sldNum" sz="quarter" idx="12"/>
          </p:nvPr>
        </p:nvSpPr>
        <p:spPr/>
        <p:txBody>
          <a:bodyPr/>
          <a:lstStyle/>
          <a:p>
            <a:fld id="{10A01DC5-1685-4615-8240-15192985C6A2}" type="slidenum">
              <a:rPr lang="en-AU" smtClean="0"/>
              <a:t>41</a:t>
            </a:fld>
            <a:endParaRPr lang="en-AU"/>
          </a:p>
        </p:txBody>
      </p:sp>
      <p:sp>
        <p:nvSpPr>
          <p:cNvPr id="4" name="Title 5">
            <a:extLst>
              <a:ext uri="{FF2B5EF4-FFF2-40B4-BE49-F238E27FC236}">
                <a16:creationId xmlns:a16="http://schemas.microsoft.com/office/drawing/2014/main" id="{E666C0CE-5149-4272-B098-4336C71D7260}"/>
              </a:ext>
            </a:extLst>
          </p:cNvPr>
          <p:cNvSpPr txBox="1">
            <a:spLocks/>
          </p:cNvSpPr>
          <p:nvPr/>
        </p:nvSpPr>
        <p:spPr>
          <a:xfrm>
            <a:off x="166203" y="494706"/>
            <a:ext cx="6032891" cy="809659"/>
          </a:xfrm>
          <a:prstGeom prst="rect">
            <a:avLst/>
          </a:prstGeom>
        </p:spPr>
        <p:txBody>
          <a:bodyPr/>
          <a:lstStyle>
            <a:lvl1pPr algn="l" defTabSz="914377" rtl="0" eaLnBrk="1" latinLnBrk="0" hangingPunct="1">
              <a:lnSpc>
                <a:spcPct val="90000"/>
              </a:lnSpc>
              <a:spcBef>
                <a:spcPct val="0"/>
              </a:spcBef>
              <a:buNone/>
              <a:defRPr sz="3600" kern="1200">
                <a:solidFill>
                  <a:schemeClr val="tx1"/>
                </a:solidFill>
                <a:latin typeface="+mn-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endParaRPr kumimoji="0" lang="en-AU" sz="3400" b="0" i="0" u="none" strike="noStrike" kern="1200" cap="none" spc="0" normalizeH="0" baseline="0" noProof="0" dirty="0">
              <a:ln>
                <a:noFill/>
              </a:ln>
              <a:solidFill>
                <a:srgbClr val="22272B"/>
              </a:solidFill>
              <a:effectLst/>
              <a:uLnTx/>
              <a:uFillTx/>
              <a:latin typeface="Public Sans Light"/>
              <a:ea typeface="+mj-ea"/>
              <a:cs typeface="+mj-cs"/>
            </a:endParaRPr>
          </a:p>
        </p:txBody>
      </p:sp>
      <p:sp>
        <p:nvSpPr>
          <p:cNvPr id="5" name="Rectangle 4"/>
          <p:cNvSpPr/>
          <p:nvPr/>
        </p:nvSpPr>
        <p:spPr>
          <a:xfrm>
            <a:off x="249262" y="1409700"/>
            <a:ext cx="4749882" cy="4739759"/>
          </a:xfrm>
          <a:prstGeom prst="rect">
            <a:avLst/>
          </a:prstGeom>
        </p:spPr>
        <p:txBody>
          <a:bodyPr wrap="square">
            <a:spAutoFit/>
          </a:bodyPr>
          <a:lstStyle/>
          <a:p>
            <a:endParaRPr lang="en-AU" dirty="0">
              <a:solidFill>
                <a:srgbClr val="1C2A38"/>
              </a:solidFill>
            </a:endParaRPr>
          </a:p>
          <a:p>
            <a:endParaRPr lang="en-AU" dirty="0">
              <a:solidFill>
                <a:srgbClr val="1C2A38"/>
              </a:solidFill>
            </a:endParaRPr>
          </a:p>
          <a:p>
            <a:r>
              <a:rPr lang="en-AU" dirty="0">
                <a:solidFill>
                  <a:srgbClr val="1C2A38"/>
                </a:solidFill>
              </a:rPr>
              <a:t>DCJ may actively work with you to manage the incident, and if other DCJ stakeholders need to contact you to obtain further information and/or to provide assistance to you, it will be done in consultation with your lead DCJ contract manager.</a:t>
            </a:r>
          </a:p>
          <a:p>
            <a:endParaRPr lang="en-AU" b="1" dirty="0">
              <a:solidFill>
                <a:srgbClr val="1C2A38"/>
              </a:solidFill>
            </a:endParaRPr>
          </a:p>
          <a:p>
            <a:r>
              <a:rPr lang="en-AU" b="1" dirty="0">
                <a:solidFill>
                  <a:srgbClr val="1C2A38"/>
                </a:solidFill>
                <a:latin typeface="Public Sans SemiBold" pitchFamily="2" charset="0"/>
              </a:rPr>
              <a:t>If client data is involved</a:t>
            </a:r>
            <a:r>
              <a:rPr lang="en-AU" dirty="0">
                <a:solidFill>
                  <a:srgbClr val="1C2A38"/>
                </a:solidFill>
                <a:latin typeface="Public Sans SemiBold" pitchFamily="2" charset="0"/>
              </a:rPr>
              <a:t>, </a:t>
            </a:r>
            <a:r>
              <a:rPr lang="en-AU" dirty="0">
                <a:solidFill>
                  <a:srgbClr val="1C2A38"/>
                </a:solidFill>
              </a:rPr>
              <a:t>your lead DCJ contract manager will work with your organisation to decide on the appropriate action to be taken to inform the clients affected, and inform you of what other responses we’ve commenced. </a:t>
            </a:r>
          </a:p>
          <a:p>
            <a:endParaRPr lang="en-AU" sz="1600" dirty="0">
              <a:solidFill>
                <a:srgbClr val="1C2A38"/>
              </a:solidFill>
              <a:latin typeface="Open Sans"/>
            </a:endParaRPr>
          </a:p>
          <a:p>
            <a:endParaRPr lang="en-AU" sz="1600" dirty="0">
              <a:solidFill>
                <a:srgbClr val="1C2A38"/>
              </a:solidFill>
              <a:latin typeface="Open Sans"/>
            </a:endParaRPr>
          </a:p>
        </p:txBody>
      </p:sp>
      <p:sp>
        <p:nvSpPr>
          <p:cNvPr id="8" name="Title 5">
            <a:extLst>
              <a:ext uri="{FF2B5EF4-FFF2-40B4-BE49-F238E27FC236}">
                <a16:creationId xmlns:a16="http://schemas.microsoft.com/office/drawing/2014/main" id="{E666C0CE-5149-4272-B098-4336C71D7260}"/>
              </a:ext>
            </a:extLst>
          </p:cNvPr>
          <p:cNvSpPr txBox="1">
            <a:spLocks/>
          </p:cNvSpPr>
          <p:nvPr/>
        </p:nvSpPr>
        <p:spPr>
          <a:xfrm>
            <a:off x="249262" y="442038"/>
            <a:ext cx="10556390" cy="914994"/>
          </a:xfrm>
          <a:prstGeom prst="rect">
            <a:avLst/>
          </a:prstGeom>
        </p:spPr>
        <p:txBody>
          <a:bodyPr/>
          <a:lstStyle>
            <a:lvl1pPr algn="l" defTabSz="914377" rtl="0" eaLnBrk="1" latinLnBrk="0" hangingPunct="1">
              <a:lnSpc>
                <a:spcPct val="90000"/>
              </a:lnSpc>
              <a:spcBef>
                <a:spcPct val="0"/>
              </a:spcBef>
              <a:buNone/>
              <a:defRPr sz="3600" kern="1200">
                <a:solidFill>
                  <a:schemeClr val="tx1"/>
                </a:solidFill>
                <a:latin typeface="+mn-lt"/>
                <a:ea typeface="+mj-ea"/>
                <a:cs typeface="+mj-cs"/>
              </a:defRPr>
            </a:lvl1pPr>
          </a:lstStyle>
          <a:p>
            <a:pPr>
              <a:defRPr/>
            </a:pPr>
            <a:r>
              <a:rPr lang="en-AU" dirty="0">
                <a:solidFill>
                  <a:srgbClr val="22272B"/>
                </a:solidFill>
              </a:rPr>
              <a:t>What DCJ does after you notify us of an incident</a:t>
            </a:r>
          </a:p>
          <a:p>
            <a:pPr marL="0" marR="0" lvl="0" indent="0" algn="l" defTabSz="914377" rtl="0" eaLnBrk="1" fontAlgn="auto" latinLnBrk="0" hangingPunct="1">
              <a:lnSpc>
                <a:spcPct val="90000"/>
              </a:lnSpc>
              <a:spcBef>
                <a:spcPct val="0"/>
              </a:spcBef>
              <a:spcAft>
                <a:spcPts val="0"/>
              </a:spcAft>
              <a:buClrTx/>
              <a:buSzTx/>
              <a:buFontTx/>
              <a:buNone/>
              <a:tabLst/>
              <a:defRPr/>
            </a:pPr>
            <a:endParaRPr kumimoji="0" lang="en-AU" sz="3400" b="0" i="0" u="none" strike="noStrike" kern="1200" cap="none" spc="0" normalizeH="0" baseline="0" noProof="0" dirty="0">
              <a:ln>
                <a:noFill/>
              </a:ln>
              <a:solidFill>
                <a:srgbClr val="22272B"/>
              </a:solidFill>
              <a:effectLst/>
              <a:uLnTx/>
              <a:uFillTx/>
              <a:latin typeface="Public Sans Light"/>
              <a:ea typeface="+mj-ea"/>
              <a:cs typeface="+mj-cs"/>
            </a:endParaRPr>
          </a:p>
        </p:txBody>
      </p:sp>
      <p:pic>
        <p:nvPicPr>
          <p:cNvPr id="9" name="Picture 8">
            <a:extLst>
              <a:ext uri="{FF2B5EF4-FFF2-40B4-BE49-F238E27FC236}">
                <a16:creationId xmlns:a16="http://schemas.microsoft.com/office/drawing/2014/main" id="{8018BE8A-0B4E-814E-9EF4-392225C11AA2}"/>
              </a:ext>
            </a:extLst>
          </p:cNvPr>
          <p:cNvPicPr>
            <a:picLocks noChangeAspect="1"/>
          </p:cNvPicPr>
          <p:nvPr/>
        </p:nvPicPr>
        <p:blipFill>
          <a:blip r:embed="rId2"/>
          <a:stretch>
            <a:fillRect/>
          </a:stretch>
        </p:blipFill>
        <p:spPr>
          <a:xfrm>
            <a:off x="5205419" y="2109023"/>
            <a:ext cx="6753438" cy="4334977"/>
          </a:xfrm>
          <a:prstGeom prst="rect">
            <a:avLst/>
          </a:prstGeom>
        </p:spPr>
      </p:pic>
      <p:sp>
        <p:nvSpPr>
          <p:cNvPr id="10" name="Rectangle 9"/>
          <p:cNvSpPr/>
          <p:nvPr/>
        </p:nvSpPr>
        <p:spPr>
          <a:xfrm>
            <a:off x="249262" y="1207470"/>
            <a:ext cx="10722248" cy="646331"/>
          </a:xfrm>
          <a:prstGeom prst="rect">
            <a:avLst/>
          </a:prstGeom>
        </p:spPr>
        <p:txBody>
          <a:bodyPr wrap="square">
            <a:spAutoFit/>
          </a:bodyPr>
          <a:lstStyle/>
          <a:p>
            <a:r>
              <a:rPr lang="en-AU" dirty="0">
                <a:solidFill>
                  <a:srgbClr val="1C2A38"/>
                </a:solidFill>
                <a:latin typeface="Public Sans SemiBold" pitchFamily="2" charset="0"/>
              </a:rPr>
              <a:t>If the incident is serious </a:t>
            </a:r>
            <a:r>
              <a:rPr lang="en-AU" dirty="0">
                <a:solidFill>
                  <a:srgbClr val="1C2A38"/>
                </a:solidFill>
              </a:rPr>
              <a:t>and involves a cyber-attack or breach of your organisation’s ICT systems, we may have to temporarily restrict your organisation’s access to DCJ’s electronic systems.  </a:t>
            </a:r>
          </a:p>
        </p:txBody>
      </p:sp>
    </p:spTree>
    <p:extLst>
      <p:ext uri="{BB962C8B-B14F-4D97-AF65-F5344CB8AC3E}">
        <p14:creationId xmlns:p14="http://schemas.microsoft.com/office/powerpoint/2010/main" val="25574071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1">
            <a:lumMod val="10000"/>
            <a:lumOff val="90000"/>
          </a:schemeClr>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Communities and Justice</a:t>
            </a:r>
            <a:endParaRPr lang="en-AU" dirty="0"/>
          </a:p>
        </p:txBody>
      </p:sp>
      <p:sp>
        <p:nvSpPr>
          <p:cNvPr id="3" name="Slide Number Placeholder 2"/>
          <p:cNvSpPr>
            <a:spLocks noGrp="1"/>
          </p:cNvSpPr>
          <p:nvPr>
            <p:ph type="sldNum" sz="quarter" idx="12"/>
          </p:nvPr>
        </p:nvSpPr>
        <p:spPr/>
        <p:txBody>
          <a:bodyPr/>
          <a:lstStyle/>
          <a:p>
            <a:fld id="{10A01DC5-1685-4615-8240-15192985C6A2}" type="slidenum">
              <a:rPr lang="en-AU" smtClean="0"/>
              <a:t>42</a:t>
            </a:fld>
            <a:endParaRPr lang="en-AU"/>
          </a:p>
        </p:txBody>
      </p:sp>
      <p:sp>
        <p:nvSpPr>
          <p:cNvPr id="4" name="Title 5">
            <a:extLst>
              <a:ext uri="{FF2B5EF4-FFF2-40B4-BE49-F238E27FC236}">
                <a16:creationId xmlns:a16="http://schemas.microsoft.com/office/drawing/2014/main" id="{E666C0CE-5149-4272-B098-4336C71D7260}"/>
              </a:ext>
            </a:extLst>
          </p:cNvPr>
          <p:cNvSpPr txBox="1">
            <a:spLocks/>
          </p:cNvSpPr>
          <p:nvPr/>
        </p:nvSpPr>
        <p:spPr>
          <a:xfrm>
            <a:off x="166203" y="494706"/>
            <a:ext cx="6032891" cy="809659"/>
          </a:xfrm>
          <a:prstGeom prst="rect">
            <a:avLst/>
          </a:prstGeom>
        </p:spPr>
        <p:txBody>
          <a:bodyPr/>
          <a:lstStyle>
            <a:lvl1pPr algn="l" defTabSz="914377" rtl="0" eaLnBrk="1" latinLnBrk="0" hangingPunct="1">
              <a:lnSpc>
                <a:spcPct val="90000"/>
              </a:lnSpc>
              <a:spcBef>
                <a:spcPct val="0"/>
              </a:spcBef>
              <a:buNone/>
              <a:defRPr sz="3600" kern="1200">
                <a:solidFill>
                  <a:schemeClr val="tx1"/>
                </a:solidFill>
                <a:latin typeface="+mn-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endParaRPr kumimoji="0" lang="en-AU" sz="3400" b="0" i="0" u="none" strike="noStrike" kern="1200" cap="none" spc="0" normalizeH="0" baseline="0" noProof="0" dirty="0">
              <a:ln>
                <a:noFill/>
              </a:ln>
              <a:solidFill>
                <a:srgbClr val="22272B"/>
              </a:solidFill>
              <a:effectLst/>
              <a:uLnTx/>
              <a:uFillTx/>
              <a:latin typeface="Public Sans Light"/>
              <a:ea typeface="+mj-ea"/>
              <a:cs typeface="+mj-cs"/>
            </a:endParaRPr>
          </a:p>
        </p:txBody>
      </p:sp>
      <p:sp>
        <p:nvSpPr>
          <p:cNvPr id="7" name="Rectangle 6"/>
          <p:cNvSpPr/>
          <p:nvPr/>
        </p:nvSpPr>
        <p:spPr>
          <a:xfrm>
            <a:off x="268560" y="907018"/>
            <a:ext cx="11255886" cy="1446550"/>
          </a:xfrm>
          <a:prstGeom prst="rect">
            <a:avLst/>
          </a:prstGeom>
        </p:spPr>
        <p:txBody>
          <a:bodyPr wrap="square">
            <a:spAutoFit/>
          </a:bodyPr>
          <a:lstStyle/>
          <a:p>
            <a:endParaRPr lang="en-AU" dirty="0">
              <a:solidFill>
                <a:srgbClr val="1C2A38"/>
              </a:solidFill>
            </a:endParaRPr>
          </a:p>
          <a:p>
            <a:r>
              <a:rPr lang="en-AU" dirty="0">
                <a:solidFill>
                  <a:srgbClr val="1C2A38"/>
                </a:solidFill>
              </a:rPr>
              <a:t>Depending on the nature of the incident, we may ask you to undertake an information security assessment. If necessary, we’ll work with you to determine the most appropriate steps to take to ensure program data and client information are protected.</a:t>
            </a:r>
          </a:p>
          <a:p>
            <a:endParaRPr lang="en-AU" sz="1600" dirty="0">
              <a:solidFill>
                <a:srgbClr val="1C2A38"/>
              </a:solidFill>
              <a:latin typeface="Open Sans"/>
            </a:endParaRPr>
          </a:p>
        </p:txBody>
      </p:sp>
      <p:sp>
        <p:nvSpPr>
          <p:cNvPr id="8" name="Title 5">
            <a:extLst>
              <a:ext uri="{FF2B5EF4-FFF2-40B4-BE49-F238E27FC236}">
                <a16:creationId xmlns:a16="http://schemas.microsoft.com/office/drawing/2014/main" id="{E666C0CE-5149-4272-B098-4336C71D7260}"/>
              </a:ext>
            </a:extLst>
          </p:cNvPr>
          <p:cNvSpPr txBox="1">
            <a:spLocks/>
          </p:cNvSpPr>
          <p:nvPr/>
        </p:nvSpPr>
        <p:spPr>
          <a:xfrm>
            <a:off x="268559" y="466417"/>
            <a:ext cx="10753401" cy="914994"/>
          </a:xfrm>
          <a:prstGeom prst="rect">
            <a:avLst/>
          </a:prstGeom>
        </p:spPr>
        <p:txBody>
          <a:bodyPr/>
          <a:lstStyle>
            <a:lvl1pPr algn="l" defTabSz="914377" rtl="0" eaLnBrk="1" latinLnBrk="0" hangingPunct="1">
              <a:lnSpc>
                <a:spcPct val="90000"/>
              </a:lnSpc>
              <a:spcBef>
                <a:spcPct val="0"/>
              </a:spcBef>
              <a:buNone/>
              <a:defRPr sz="3600" kern="1200">
                <a:solidFill>
                  <a:schemeClr val="tx1"/>
                </a:solidFill>
                <a:latin typeface="+mn-lt"/>
                <a:ea typeface="+mj-ea"/>
                <a:cs typeface="+mj-cs"/>
              </a:defRPr>
            </a:lvl1pPr>
          </a:lstStyle>
          <a:p>
            <a:pPr>
              <a:defRPr/>
            </a:pPr>
            <a:r>
              <a:rPr lang="en-AU" dirty="0">
                <a:solidFill>
                  <a:srgbClr val="22272B"/>
                </a:solidFill>
              </a:rPr>
              <a:t>Additional actions may be required</a:t>
            </a:r>
          </a:p>
          <a:p>
            <a:pPr marL="0" marR="0" lvl="0" indent="0" algn="l" defTabSz="914377" rtl="0" eaLnBrk="1" fontAlgn="auto" latinLnBrk="0" hangingPunct="1">
              <a:lnSpc>
                <a:spcPct val="90000"/>
              </a:lnSpc>
              <a:spcBef>
                <a:spcPct val="0"/>
              </a:spcBef>
              <a:spcAft>
                <a:spcPts val="0"/>
              </a:spcAft>
              <a:buClrTx/>
              <a:buSzTx/>
              <a:buFontTx/>
              <a:buNone/>
              <a:tabLst/>
              <a:defRPr/>
            </a:pPr>
            <a:endParaRPr kumimoji="0" lang="en-AU" sz="3400" b="0" i="0" u="none" strike="noStrike" kern="1200" cap="none" spc="0" normalizeH="0" baseline="0" noProof="0" dirty="0">
              <a:ln>
                <a:noFill/>
              </a:ln>
              <a:solidFill>
                <a:srgbClr val="22272B"/>
              </a:solidFill>
              <a:effectLst/>
              <a:uLnTx/>
              <a:uFillTx/>
              <a:latin typeface="Public Sans Light"/>
              <a:ea typeface="+mj-ea"/>
              <a:cs typeface="+mj-cs"/>
            </a:endParaRPr>
          </a:p>
        </p:txBody>
      </p:sp>
      <p:sp>
        <p:nvSpPr>
          <p:cNvPr id="10" name="Rectangle 9"/>
          <p:cNvSpPr/>
          <p:nvPr/>
        </p:nvSpPr>
        <p:spPr>
          <a:xfrm>
            <a:off x="268560" y="2162547"/>
            <a:ext cx="4813141" cy="2585323"/>
          </a:xfrm>
          <a:prstGeom prst="rect">
            <a:avLst/>
          </a:prstGeom>
        </p:spPr>
        <p:txBody>
          <a:bodyPr wrap="square">
            <a:spAutoFit/>
          </a:bodyPr>
          <a:lstStyle/>
          <a:p>
            <a:r>
              <a:rPr lang="en-AU" b="1" dirty="0">
                <a:solidFill>
                  <a:srgbClr val="1C2A38"/>
                </a:solidFill>
                <a:latin typeface="Public Sans SemiBold" pitchFamily="2" charset="0"/>
              </a:rPr>
              <a:t>For serious incidents</a:t>
            </a:r>
            <a:r>
              <a:rPr lang="en-AU" dirty="0">
                <a:solidFill>
                  <a:srgbClr val="1C2A38"/>
                </a:solidFill>
                <a:latin typeface="Public Sans SemiBold" pitchFamily="2" charset="0"/>
              </a:rPr>
              <a:t>, </a:t>
            </a:r>
            <a:r>
              <a:rPr lang="en-AU" dirty="0">
                <a:solidFill>
                  <a:srgbClr val="1C2A38"/>
                </a:solidFill>
              </a:rPr>
              <a:t>we may document the remedial actions required in a formal improvement plan, which we’d work with you to develop. </a:t>
            </a:r>
          </a:p>
          <a:p>
            <a:endParaRPr lang="en-AU" dirty="0">
              <a:solidFill>
                <a:srgbClr val="1C2A38"/>
              </a:solidFill>
            </a:endParaRPr>
          </a:p>
          <a:p>
            <a:r>
              <a:rPr lang="en-AU" b="1" dirty="0">
                <a:solidFill>
                  <a:srgbClr val="1C2A38"/>
                </a:solidFill>
                <a:latin typeface="Public Sans SemiBold" pitchFamily="2" charset="0"/>
              </a:rPr>
              <a:t>In less serious cases</a:t>
            </a:r>
            <a:r>
              <a:rPr lang="en-AU" dirty="0">
                <a:solidFill>
                  <a:srgbClr val="1C2A38"/>
                </a:solidFill>
                <a:latin typeface="Public Sans SemiBold" pitchFamily="2" charset="0"/>
              </a:rPr>
              <a:t>, </a:t>
            </a:r>
            <a:r>
              <a:rPr lang="en-AU" dirty="0">
                <a:solidFill>
                  <a:srgbClr val="1C2A38"/>
                </a:solidFill>
              </a:rPr>
              <a:t>we may agree to an informal plan of improvements to your information security, and monitor your progress at regular contract meetings.</a:t>
            </a:r>
          </a:p>
        </p:txBody>
      </p:sp>
      <p:pic>
        <p:nvPicPr>
          <p:cNvPr id="11" name="Picture 10">
            <a:extLst>
              <a:ext uri="{FF2B5EF4-FFF2-40B4-BE49-F238E27FC236}">
                <a16:creationId xmlns:a16="http://schemas.microsoft.com/office/drawing/2014/main" id="{3554DA39-14A2-4C4D-B094-126942009D0F}"/>
              </a:ext>
            </a:extLst>
          </p:cNvPr>
          <p:cNvPicPr>
            <a:picLocks noChangeAspect="1"/>
          </p:cNvPicPr>
          <p:nvPr/>
        </p:nvPicPr>
        <p:blipFill>
          <a:blip r:embed="rId2"/>
          <a:stretch>
            <a:fillRect/>
          </a:stretch>
        </p:blipFill>
        <p:spPr>
          <a:xfrm>
            <a:off x="4935071" y="2151836"/>
            <a:ext cx="6752027" cy="4706164"/>
          </a:xfrm>
          <a:prstGeom prst="rect">
            <a:avLst/>
          </a:prstGeom>
        </p:spPr>
      </p:pic>
    </p:spTree>
    <p:extLst>
      <p:ext uri="{BB962C8B-B14F-4D97-AF65-F5344CB8AC3E}">
        <p14:creationId xmlns:p14="http://schemas.microsoft.com/office/powerpoint/2010/main" val="12463953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1">
            <a:lumMod val="10000"/>
            <a:lumOff val="90000"/>
          </a:schemeClr>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Communities and Justice</a:t>
            </a:r>
            <a:endParaRPr lang="en-AU" dirty="0"/>
          </a:p>
        </p:txBody>
      </p:sp>
      <p:sp>
        <p:nvSpPr>
          <p:cNvPr id="3" name="Slide Number Placeholder 2"/>
          <p:cNvSpPr>
            <a:spLocks noGrp="1"/>
          </p:cNvSpPr>
          <p:nvPr>
            <p:ph type="sldNum" sz="quarter" idx="12"/>
          </p:nvPr>
        </p:nvSpPr>
        <p:spPr/>
        <p:txBody>
          <a:bodyPr/>
          <a:lstStyle/>
          <a:p>
            <a:fld id="{10A01DC5-1685-4615-8240-15192985C6A2}" type="slidenum">
              <a:rPr lang="en-AU" smtClean="0"/>
              <a:t>43</a:t>
            </a:fld>
            <a:endParaRPr lang="en-AU"/>
          </a:p>
        </p:txBody>
      </p:sp>
      <p:pic>
        <p:nvPicPr>
          <p:cNvPr id="4" name="Picture 3">
            <a:extLst>
              <a:ext uri="{FF2B5EF4-FFF2-40B4-BE49-F238E27FC236}">
                <a16:creationId xmlns:a16="http://schemas.microsoft.com/office/drawing/2014/main" id="{D9B1B50F-4AEE-8747-B9D0-4E3B834F0566}"/>
              </a:ext>
            </a:extLst>
          </p:cNvPr>
          <p:cNvPicPr>
            <a:picLocks noChangeAspect="1"/>
          </p:cNvPicPr>
          <p:nvPr/>
        </p:nvPicPr>
        <p:blipFill>
          <a:blip r:embed="rId2"/>
          <a:stretch>
            <a:fillRect/>
          </a:stretch>
        </p:blipFill>
        <p:spPr>
          <a:xfrm>
            <a:off x="4258101" y="2106226"/>
            <a:ext cx="7554002" cy="4589774"/>
          </a:xfrm>
          <a:prstGeom prst="rect">
            <a:avLst/>
          </a:prstGeom>
        </p:spPr>
      </p:pic>
      <p:sp>
        <p:nvSpPr>
          <p:cNvPr id="5" name="Title 5">
            <a:extLst>
              <a:ext uri="{FF2B5EF4-FFF2-40B4-BE49-F238E27FC236}">
                <a16:creationId xmlns:a16="http://schemas.microsoft.com/office/drawing/2014/main" id="{E666C0CE-5149-4272-B098-4336C71D7260}"/>
              </a:ext>
            </a:extLst>
          </p:cNvPr>
          <p:cNvSpPr txBox="1">
            <a:spLocks/>
          </p:cNvSpPr>
          <p:nvPr/>
        </p:nvSpPr>
        <p:spPr>
          <a:xfrm>
            <a:off x="360000" y="496800"/>
            <a:ext cx="10090606" cy="1009650"/>
          </a:xfrm>
          <a:prstGeom prst="rect">
            <a:avLst/>
          </a:prstGeom>
        </p:spPr>
        <p:txBody>
          <a:bodyPr vert="horz" lIns="0" tIns="0" rIns="0" bIns="0" rtlCol="0" anchor="t">
            <a:normAutofit/>
          </a:bodyPr>
          <a:lstStyle>
            <a:lvl1pPr algn="l" defTabSz="914377" rtl="0" eaLnBrk="1" latinLnBrk="0" hangingPunct="1">
              <a:lnSpc>
                <a:spcPct val="90000"/>
              </a:lnSpc>
              <a:spcBef>
                <a:spcPct val="0"/>
              </a:spcBef>
              <a:buNone/>
              <a:defRPr sz="3600" kern="1200">
                <a:solidFill>
                  <a:schemeClr val="tx1"/>
                </a:solidFill>
                <a:latin typeface="+mn-lt"/>
                <a:ea typeface="+mj-ea"/>
                <a:cs typeface="+mj-cs"/>
              </a:defRPr>
            </a:lvl1pPr>
          </a:lstStyle>
          <a:p>
            <a:r>
              <a:rPr lang="en-AU" dirty="0"/>
              <a:t>Thank you</a:t>
            </a:r>
          </a:p>
        </p:txBody>
      </p:sp>
      <p:sp>
        <p:nvSpPr>
          <p:cNvPr id="6" name="Rectangle 5"/>
          <p:cNvSpPr/>
          <p:nvPr/>
        </p:nvSpPr>
        <p:spPr>
          <a:xfrm>
            <a:off x="268561" y="1135792"/>
            <a:ext cx="4269150" cy="3139321"/>
          </a:xfrm>
          <a:prstGeom prst="rect">
            <a:avLst/>
          </a:prstGeom>
        </p:spPr>
        <p:txBody>
          <a:bodyPr wrap="square">
            <a:spAutoFit/>
          </a:bodyPr>
          <a:lstStyle/>
          <a:p>
            <a:r>
              <a:rPr lang="en-AU" dirty="0">
                <a:latin typeface="Public Sans SemiBold" pitchFamily="2" charset="0"/>
              </a:rPr>
              <a:t>Congratulations. </a:t>
            </a:r>
            <a:r>
              <a:rPr lang="en-AU" dirty="0"/>
              <a:t>You have completed DCJ’s information security training for contracted service providers.</a:t>
            </a:r>
          </a:p>
          <a:p>
            <a:endParaRPr lang="en-AU" dirty="0"/>
          </a:p>
          <a:p>
            <a:r>
              <a:rPr lang="en-AU" dirty="0"/>
              <a:t>Make sure to download and print our </a:t>
            </a:r>
            <a:r>
              <a:rPr lang="en-AU" dirty="0">
                <a:hlinkClick r:id="rId3"/>
              </a:rPr>
              <a:t>top 10 take-</a:t>
            </a:r>
            <a:r>
              <a:rPr lang="en-AU" dirty="0" err="1">
                <a:hlinkClick r:id="rId3"/>
              </a:rPr>
              <a:t>aways</a:t>
            </a:r>
            <a:r>
              <a:rPr lang="en-AU" dirty="0">
                <a:hlinkClick r:id="rId3"/>
              </a:rPr>
              <a:t> for Information Security here.</a:t>
            </a:r>
            <a:endParaRPr lang="en-AU" dirty="0"/>
          </a:p>
          <a:p>
            <a:endParaRPr lang="en-AU" dirty="0"/>
          </a:p>
          <a:p>
            <a:endParaRPr lang="en-AU" dirty="0"/>
          </a:p>
          <a:p>
            <a:endParaRPr lang="en-AU" dirty="0"/>
          </a:p>
          <a:p>
            <a:endParaRPr lang="en-AU" dirty="0"/>
          </a:p>
        </p:txBody>
      </p:sp>
    </p:spTree>
    <p:extLst>
      <p:ext uri="{BB962C8B-B14F-4D97-AF65-F5344CB8AC3E}">
        <p14:creationId xmlns:p14="http://schemas.microsoft.com/office/powerpoint/2010/main" val="17617432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1">
            <a:lumMod val="10000"/>
            <a:lumOff val="90000"/>
          </a:schemeClr>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1ABE3CD-5716-0A48-9449-04A4521F8C31}"/>
              </a:ext>
            </a:extLst>
          </p:cNvPr>
          <p:cNvPicPr>
            <a:picLocks noChangeAspect="1"/>
          </p:cNvPicPr>
          <p:nvPr/>
        </p:nvPicPr>
        <p:blipFill>
          <a:blip r:embed="rId3"/>
          <a:stretch>
            <a:fillRect/>
          </a:stretch>
        </p:blipFill>
        <p:spPr>
          <a:xfrm>
            <a:off x="6792533" y="4196063"/>
            <a:ext cx="2733757" cy="2594124"/>
          </a:xfrm>
          <a:prstGeom prst="rect">
            <a:avLst/>
          </a:prstGeom>
        </p:spPr>
      </p:pic>
      <p:sp>
        <p:nvSpPr>
          <p:cNvPr id="2" name="Footer Placeholder 1"/>
          <p:cNvSpPr>
            <a:spLocks noGrp="1"/>
          </p:cNvSpPr>
          <p:nvPr>
            <p:ph type="ftr" sz="quarter" idx="11"/>
          </p:nvPr>
        </p:nvSpPr>
        <p:spPr/>
        <p:txBody>
          <a:bodyPr/>
          <a:lstStyle/>
          <a:p>
            <a:r>
              <a:rPr lang="en-US" dirty="0"/>
              <a:t>Communities and Justice</a:t>
            </a:r>
            <a:endParaRPr lang="en-AU" dirty="0"/>
          </a:p>
        </p:txBody>
      </p:sp>
      <p:sp>
        <p:nvSpPr>
          <p:cNvPr id="3" name="Slide Number Placeholder 2"/>
          <p:cNvSpPr>
            <a:spLocks noGrp="1"/>
          </p:cNvSpPr>
          <p:nvPr>
            <p:ph type="sldNum" sz="quarter" idx="12"/>
          </p:nvPr>
        </p:nvSpPr>
        <p:spPr/>
        <p:txBody>
          <a:bodyPr/>
          <a:lstStyle/>
          <a:p>
            <a:fld id="{10A01DC5-1685-4615-8240-15192985C6A2}" type="slidenum">
              <a:rPr lang="en-AU" smtClean="0"/>
              <a:t>44</a:t>
            </a:fld>
            <a:endParaRPr lang="en-AU"/>
          </a:p>
        </p:txBody>
      </p:sp>
      <p:sp>
        <p:nvSpPr>
          <p:cNvPr id="4" name="Title 5">
            <a:extLst>
              <a:ext uri="{FF2B5EF4-FFF2-40B4-BE49-F238E27FC236}">
                <a16:creationId xmlns:a16="http://schemas.microsoft.com/office/drawing/2014/main" id="{E666C0CE-5149-4272-B098-4336C71D7260}"/>
              </a:ext>
            </a:extLst>
          </p:cNvPr>
          <p:cNvSpPr txBox="1">
            <a:spLocks/>
          </p:cNvSpPr>
          <p:nvPr/>
        </p:nvSpPr>
        <p:spPr>
          <a:xfrm>
            <a:off x="249262" y="368721"/>
            <a:ext cx="6459900" cy="914994"/>
          </a:xfrm>
          <a:prstGeom prst="rect">
            <a:avLst/>
          </a:prstGeom>
        </p:spPr>
        <p:txBody>
          <a:bodyPr/>
          <a:lstStyle>
            <a:lvl1pPr algn="l" defTabSz="914377" rtl="0" eaLnBrk="1" latinLnBrk="0" hangingPunct="1">
              <a:lnSpc>
                <a:spcPct val="90000"/>
              </a:lnSpc>
              <a:spcBef>
                <a:spcPct val="0"/>
              </a:spcBef>
              <a:buNone/>
              <a:defRPr sz="3600" kern="1200">
                <a:solidFill>
                  <a:schemeClr val="tx1"/>
                </a:solidFill>
                <a:latin typeface="+mn-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AU" b="0" i="0" u="none" strike="noStrike" kern="1200" cap="none" spc="0" normalizeH="0" baseline="0" noProof="0" dirty="0">
                <a:ln>
                  <a:noFill/>
                </a:ln>
                <a:solidFill>
                  <a:srgbClr val="22272B"/>
                </a:solidFill>
                <a:effectLst/>
                <a:uLnTx/>
                <a:uFillTx/>
                <a:latin typeface="Public Sans Light"/>
                <a:ea typeface="+mj-ea"/>
                <a:cs typeface="+mj-cs"/>
              </a:rPr>
              <a:t>Resources to</a:t>
            </a:r>
            <a:r>
              <a:rPr kumimoji="0" lang="en-AU" b="0" i="0" u="none" strike="noStrike" kern="1200" cap="none" spc="0" normalizeH="0" noProof="0" dirty="0">
                <a:ln>
                  <a:noFill/>
                </a:ln>
                <a:solidFill>
                  <a:srgbClr val="22272B"/>
                </a:solidFill>
                <a:effectLst/>
                <a:uLnTx/>
                <a:uFillTx/>
                <a:latin typeface="Public Sans Light"/>
                <a:ea typeface="+mj-ea"/>
                <a:cs typeface="+mj-cs"/>
              </a:rPr>
              <a:t> assist you</a:t>
            </a:r>
            <a:endParaRPr kumimoji="0" lang="en-AU" b="0" i="0" u="none" strike="noStrike" kern="1200" cap="none" spc="0" normalizeH="0" baseline="0" noProof="0" dirty="0">
              <a:ln>
                <a:noFill/>
              </a:ln>
              <a:solidFill>
                <a:srgbClr val="22272B"/>
              </a:solidFill>
              <a:effectLst/>
              <a:uLnTx/>
              <a:uFillTx/>
              <a:latin typeface="Public Sans Light"/>
              <a:ea typeface="+mj-ea"/>
              <a:cs typeface="+mj-cs"/>
            </a:endParaRPr>
          </a:p>
        </p:txBody>
      </p:sp>
      <p:sp>
        <p:nvSpPr>
          <p:cNvPr id="5" name="Rectangle 4"/>
          <p:cNvSpPr/>
          <p:nvPr/>
        </p:nvSpPr>
        <p:spPr>
          <a:xfrm>
            <a:off x="249262" y="4350573"/>
            <a:ext cx="6830738" cy="830997"/>
          </a:xfrm>
          <a:prstGeom prst="rect">
            <a:avLst/>
          </a:prstGeom>
        </p:spPr>
        <p:txBody>
          <a:bodyPr wrap="square">
            <a:spAutoFit/>
          </a:bodyPr>
          <a:lstStyle/>
          <a:p>
            <a:r>
              <a:rPr lang="en-AU" sz="1600" dirty="0">
                <a:latin typeface="Public Sans SemiBold" pitchFamily="2" charset="0"/>
              </a:rPr>
              <a:t>Australian Government Australian Cyber Security Centre (ACSC)</a:t>
            </a:r>
            <a:r>
              <a:rPr lang="en-AU" sz="1600" dirty="0"/>
              <a:t> </a:t>
            </a:r>
          </a:p>
          <a:p>
            <a:r>
              <a:rPr lang="en-AU" sz="1600" dirty="0">
                <a:hlinkClick r:id="rId4"/>
              </a:rPr>
              <a:t>Small Business Cyber Security Guide</a:t>
            </a:r>
            <a:endParaRPr lang="en-AU" sz="1600" dirty="0"/>
          </a:p>
          <a:p>
            <a:r>
              <a:rPr lang="en-AU" sz="1600" dirty="0">
                <a:hlinkClick r:id="rId5"/>
              </a:rPr>
              <a:t>First Nations Resources</a:t>
            </a:r>
            <a:endParaRPr lang="en-AU" sz="1600" dirty="0"/>
          </a:p>
        </p:txBody>
      </p:sp>
      <p:sp>
        <p:nvSpPr>
          <p:cNvPr id="7" name="Rectangle 6"/>
          <p:cNvSpPr/>
          <p:nvPr/>
        </p:nvSpPr>
        <p:spPr>
          <a:xfrm>
            <a:off x="249262" y="2103182"/>
            <a:ext cx="7871156" cy="2092881"/>
          </a:xfrm>
          <a:prstGeom prst="rect">
            <a:avLst/>
          </a:prstGeom>
        </p:spPr>
        <p:txBody>
          <a:bodyPr wrap="square">
            <a:spAutoFit/>
          </a:bodyPr>
          <a:lstStyle/>
          <a:p>
            <a:r>
              <a:rPr lang="en-AU" sz="1600" dirty="0">
                <a:latin typeface="Public Sans SemiBold" pitchFamily="2" charset="0"/>
              </a:rPr>
              <a:t>Legislation</a:t>
            </a:r>
          </a:p>
          <a:p>
            <a:r>
              <a:rPr lang="en-AU" sz="1600" i="1" dirty="0">
                <a:hlinkClick r:id="rId6"/>
              </a:rPr>
              <a:t>NSW Privacy and Personal Information Protection Act 1998</a:t>
            </a:r>
            <a:endParaRPr lang="en-AU" sz="1600" i="1" dirty="0"/>
          </a:p>
          <a:p>
            <a:r>
              <a:rPr lang="en-AU" sz="1600" i="1" dirty="0">
                <a:hlinkClick r:id="rId7"/>
              </a:rPr>
              <a:t>NSW Government Information (Public Access) Act 2009</a:t>
            </a:r>
            <a:endParaRPr lang="en-AU" sz="1600" i="1" dirty="0"/>
          </a:p>
          <a:p>
            <a:r>
              <a:rPr lang="en-AU" sz="1600" i="1" dirty="0">
                <a:hlinkClick r:id="rId8"/>
              </a:rPr>
              <a:t>NSW Health Records and Information Privacy Act 2002</a:t>
            </a:r>
            <a:endParaRPr lang="en-AU" sz="1600" i="1" dirty="0"/>
          </a:p>
          <a:p>
            <a:r>
              <a:rPr lang="en-AU" sz="1600" i="1" dirty="0">
                <a:hlinkClick r:id="rId9"/>
              </a:rPr>
              <a:t>Privacy Act 1988 (</a:t>
            </a:r>
            <a:r>
              <a:rPr lang="en-AU" sz="1600" i="1" dirty="0" err="1">
                <a:hlinkClick r:id="rId9"/>
              </a:rPr>
              <a:t>Cth</a:t>
            </a:r>
            <a:r>
              <a:rPr lang="en-AU" sz="1600" i="1" dirty="0">
                <a:hlinkClick r:id="rId9"/>
              </a:rPr>
              <a:t>) </a:t>
            </a:r>
            <a:endParaRPr lang="en-AU" sz="1600" dirty="0"/>
          </a:p>
          <a:p>
            <a:endParaRPr lang="en-AU" dirty="0"/>
          </a:p>
          <a:p>
            <a:r>
              <a:rPr lang="en-AU" sz="1600" dirty="0">
                <a:latin typeface="Public Sans SemiBold" pitchFamily="2" charset="0"/>
              </a:rPr>
              <a:t>Our website</a:t>
            </a:r>
          </a:p>
          <a:p>
            <a:r>
              <a:rPr lang="en-AU" sz="1600" dirty="0">
                <a:hlinkClick r:id="rId10"/>
              </a:rPr>
              <a:t>Maintaining secure information and notifying us of information security incidents</a:t>
            </a:r>
            <a:endParaRPr lang="en-AU" sz="1600" dirty="0"/>
          </a:p>
        </p:txBody>
      </p:sp>
      <p:sp>
        <p:nvSpPr>
          <p:cNvPr id="11" name="Rectangle 10"/>
          <p:cNvSpPr/>
          <p:nvPr/>
        </p:nvSpPr>
        <p:spPr>
          <a:xfrm>
            <a:off x="249262" y="1025342"/>
            <a:ext cx="11068196" cy="923330"/>
          </a:xfrm>
          <a:prstGeom prst="rect">
            <a:avLst/>
          </a:prstGeom>
        </p:spPr>
        <p:txBody>
          <a:bodyPr wrap="square">
            <a:spAutoFit/>
          </a:bodyPr>
          <a:lstStyle/>
          <a:p>
            <a:pPr lvl="0">
              <a:defRPr/>
            </a:pPr>
            <a:r>
              <a:rPr lang="en-AU" dirty="0"/>
              <a:t>These resources will assist you to understand NSW and Commonwealth privacy laws, your obligations and responsibilities as a DCJ contracted service provider, and give you more information security tactics to protect your organisation.</a:t>
            </a:r>
          </a:p>
        </p:txBody>
      </p:sp>
      <p:pic>
        <p:nvPicPr>
          <p:cNvPr id="12" name="Picture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570441" y="3169794"/>
            <a:ext cx="3266279" cy="2437235"/>
          </a:xfrm>
          <a:prstGeom prst="rect">
            <a:avLst/>
          </a:prstGeom>
        </p:spPr>
      </p:pic>
      <p:sp>
        <p:nvSpPr>
          <p:cNvPr id="8" name="Rectangle 7"/>
          <p:cNvSpPr/>
          <p:nvPr/>
        </p:nvSpPr>
        <p:spPr>
          <a:xfrm>
            <a:off x="9118010" y="3465081"/>
            <a:ext cx="2607728" cy="1846659"/>
          </a:xfrm>
          <a:prstGeom prst="rect">
            <a:avLst/>
          </a:prstGeom>
        </p:spPr>
        <p:txBody>
          <a:bodyPr wrap="square">
            <a:spAutoFit/>
          </a:bodyPr>
          <a:lstStyle/>
          <a:p>
            <a:r>
              <a:rPr lang="en-AU" sz="2400" dirty="0">
                <a:latin typeface="Public Sans SemiBold" pitchFamily="2" charset="0"/>
              </a:rPr>
              <a:t>Think you can catch a phish?</a:t>
            </a:r>
          </a:p>
          <a:p>
            <a:endParaRPr lang="en-AU" dirty="0"/>
          </a:p>
          <a:p>
            <a:r>
              <a:rPr lang="en-AU" sz="1600" dirty="0"/>
              <a:t>Put your knowledge to the test by taking </a:t>
            </a:r>
            <a:r>
              <a:rPr lang="en-AU" sz="1600" dirty="0">
                <a:hlinkClick r:id="rId12"/>
              </a:rPr>
              <a:t>the ACSC quiz.</a:t>
            </a:r>
            <a:endParaRPr lang="en-AU" sz="1600" dirty="0"/>
          </a:p>
        </p:txBody>
      </p:sp>
    </p:spTree>
    <p:extLst>
      <p:ext uri="{BB962C8B-B14F-4D97-AF65-F5344CB8AC3E}">
        <p14:creationId xmlns:p14="http://schemas.microsoft.com/office/powerpoint/2010/main" val="2163947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1+#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1+#ppt_w/2"/>
                                          </p:val>
                                        </p:tav>
                                        <p:tav tm="100000">
                                          <p:val>
                                            <p:strVal val="#ppt_x"/>
                                          </p:val>
                                        </p:tav>
                                      </p:tavLst>
                                    </p:anim>
                                    <p:anim calcmode="lin" valueType="num">
                                      <p:cBhvr additive="base">
                                        <p:cTn id="17"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10000"/>
            <a:lumOff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0000" y="496800"/>
            <a:ext cx="10052730" cy="1009652"/>
          </a:xfrm>
        </p:spPr>
        <p:txBody>
          <a:bodyPr/>
          <a:lstStyle/>
          <a:p>
            <a:r>
              <a:rPr lang="en-AU" dirty="0"/>
              <a:t>Your obligations for maintaining secure information</a:t>
            </a:r>
          </a:p>
        </p:txBody>
      </p:sp>
      <p:sp>
        <p:nvSpPr>
          <p:cNvPr id="3" name="Footer Placeholder 2"/>
          <p:cNvSpPr>
            <a:spLocks noGrp="1"/>
          </p:cNvSpPr>
          <p:nvPr>
            <p:ph type="ftr" sz="quarter" idx="11"/>
          </p:nvPr>
        </p:nvSpPr>
        <p:spPr/>
        <p:txBody>
          <a:bodyPr/>
          <a:lstStyle/>
          <a:p>
            <a:r>
              <a:rPr lang="en-US"/>
              <a:t>Communities and Justice</a:t>
            </a:r>
            <a:endParaRPr lang="en-AU" dirty="0"/>
          </a:p>
        </p:txBody>
      </p:sp>
      <p:sp>
        <p:nvSpPr>
          <p:cNvPr id="4" name="Slide Number Placeholder 3"/>
          <p:cNvSpPr>
            <a:spLocks noGrp="1"/>
          </p:cNvSpPr>
          <p:nvPr>
            <p:ph type="sldNum" sz="quarter" idx="12"/>
          </p:nvPr>
        </p:nvSpPr>
        <p:spPr/>
        <p:txBody>
          <a:bodyPr/>
          <a:lstStyle/>
          <a:p>
            <a:fld id="{10A01DC5-1685-4615-8240-15192985C6A2}" type="slidenum">
              <a:rPr lang="en-AU" smtClean="0"/>
              <a:t>5</a:t>
            </a:fld>
            <a:endParaRPr lang="en-AU"/>
          </a:p>
        </p:txBody>
      </p:sp>
      <p:sp>
        <p:nvSpPr>
          <p:cNvPr id="6" name="Rectangle 5"/>
          <p:cNvSpPr/>
          <p:nvPr/>
        </p:nvSpPr>
        <p:spPr>
          <a:xfrm>
            <a:off x="297059" y="1716039"/>
            <a:ext cx="11009523" cy="1446550"/>
          </a:xfrm>
          <a:prstGeom prst="rect">
            <a:avLst/>
          </a:prstGeom>
        </p:spPr>
        <p:txBody>
          <a:bodyPr wrap="square">
            <a:spAutoFit/>
          </a:bodyPr>
          <a:lstStyle/>
          <a:p>
            <a:r>
              <a:rPr lang="en-AU" dirty="0">
                <a:solidFill>
                  <a:srgbClr val="1C2A38"/>
                </a:solidFill>
              </a:rPr>
              <a:t>DCJ’s contracted service providers have responsibilities and obligations to </a:t>
            </a:r>
            <a:r>
              <a:rPr lang="en-AU" dirty="0">
                <a:solidFill>
                  <a:srgbClr val="1C2A38"/>
                </a:solidFill>
                <a:latin typeface="Public Sans SemiBold" pitchFamily="2" charset="0"/>
              </a:rPr>
              <a:t>maintain secure information, and notify us when an actual or suspected information security incident is detected. </a:t>
            </a:r>
            <a:r>
              <a:rPr lang="en-AU" dirty="0">
                <a:solidFill>
                  <a:srgbClr val="1C2A38"/>
                </a:solidFill>
              </a:rPr>
              <a:t>This policy applies to all electronic and physical data storage.</a:t>
            </a:r>
          </a:p>
          <a:p>
            <a:endParaRPr lang="en-AU" sz="1600" dirty="0">
              <a:solidFill>
                <a:srgbClr val="1C2A38"/>
              </a:solidFill>
            </a:endParaRPr>
          </a:p>
          <a:p>
            <a:endParaRPr lang="en-AU" dirty="0">
              <a:solidFill>
                <a:srgbClr val="1C2A38"/>
              </a:solidFill>
              <a:latin typeface="Open Sans"/>
            </a:endParaRPr>
          </a:p>
        </p:txBody>
      </p:sp>
      <p:sp>
        <p:nvSpPr>
          <p:cNvPr id="7" name="Rectangle 6"/>
          <p:cNvSpPr/>
          <p:nvPr/>
        </p:nvSpPr>
        <p:spPr>
          <a:xfrm>
            <a:off x="297059" y="2775637"/>
            <a:ext cx="4527293" cy="3693319"/>
          </a:xfrm>
          <a:prstGeom prst="rect">
            <a:avLst/>
          </a:prstGeom>
        </p:spPr>
        <p:txBody>
          <a:bodyPr wrap="square">
            <a:spAutoFit/>
          </a:bodyPr>
          <a:lstStyle/>
          <a:p>
            <a:r>
              <a:rPr lang="en-AU" dirty="0">
                <a:solidFill>
                  <a:srgbClr val="1C2A38"/>
                </a:solidFill>
              </a:rPr>
              <a:t>Your organisation holds private information about DCJ, and clients and families who access the services you deliver on our behalf.  </a:t>
            </a:r>
          </a:p>
          <a:p>
            <a:endParaRPr lang="en-AU" dirty="0">
              <a:solidFill>
                <a:srgbClr val="1C2A38"/>
              </a:solidFill>
            </a:endParaRPr>
          </a:p>
          <a:p>
            <a:r>
              <a:rPr lang="en-AU" dirty="0">
                <a:solidFill>
                  <a:srgbClr val="1C2A38"/>
                </a:solidFill>
                <a:latin typeface="Public Sans SemiBold" pitchFamily="2" charset="0"/>
              </a:rPr>
              <a:t>You’re required to comply with the requirements of relevant legislation and policy, as well as the provisions of your contract with us,</a:t>
            </a:r>
            <a:r>
              <a:rPr lang="en-AU" b="1" dirty="0">
                <a:solidFill>
                  <a:srgbClr val="1C2A38"/>
                </a:solidFill>
                <a:latin typeface="Public Sans SemiBold" pitchFamily="2" charset="0"/>
              </a:rPr>
              <a:t> </a:t>
            </a:r>
            <a:r>
              <a:rPr lang="en-AU" dirty="0">
                <a:solidFill>
                  <a:srgbClr val="1C2A38"/>
                </a:solidFill>
              </a:rPr>
              <a:t>in relation to privacy, information management and your information and communications technology (ICT) systems.</a:t>
            </a:r>
          </a:p>
          <a:p>
            <a:endParaRPr lang="en-AU" dirty="0"/>
          </a:p>
        </p:txBody>
      </p:sp>
      <p:pic>
        <p:nvPicPr>
          <p:cNvPr id="8" name="Picture 7">
            <a:extLst>
              <a:ext uri="{FF2B5EF4-FFF2-40B4-BE49-F238E27FC236}">
                <a16:creationId xmlns:a16="http://schemas.microsoft.com/office/drawing/2014/main" id="{1073C4BC-3F46-0C41-93D7-3B7E298B262E}"/>
              </a:ext>
            </a:extLst>
          </p:cNvPr>
          <p:cNvPicPr>
            <a:picLocks noChangeAspect="1"/>
          </p:cNvPicPr>
          <p:nvPr/>
        </p:nvPicPr>
        <p:blipFill>
          <a:blip r:embed="rId2"/>
          <a:stretch>
            <a:fillRect/>
          </a:stretch>
        </p:blipFill>
        <p:spPr>
          <a:xfrm>
            <a:off x="4954864" y="2775637"/>
            <a:ext cx="6493105" cy="3920364"/>
          </a:xfrm>
          <a:prstGeom prst="rect">
            <a:avLst/>
          </a:prstGeom>
        </p:spPr>
      </p:pic>
    </p:spTree>
    <p:extLst>
      <p:ext uri="{BB962C8B-B14F-4D97-AF65-F5344CB8AC3E}">
        <p14:creationId xmlns:p14="http://schemas.microsoft.com/office/powerpoint/2010/main" val="2669264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10000"/>
            <a:lumOff val="90000"/>
          </a:schemeClr>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Communities and Justice</a:t>
            </a:r>
            <a:endParaRPr lang="en-AU" dirty="0"/>
          </a:p>
        </p:txBody>
      </p:sp>
      <p:sp>
        <p:nvSpPr>
          <p:cNvPr id="4" name="Slide Number Placeholder 3"/>
          <p:cNvSpPr>
            <a:spLocks noGrp="1"/>
          </p:cNvSpPr>
          <p:nvPr>
            <p:ph type="sldNum" sz="quarter" idx="12"/>
          </p:nvPr>
        </p:nvSpPr>
        <p:spPr/>
        <p:txBody>
          <a:bodyPr/>
          <a:lstStyle/>
          <a:p>
            <a:fld id="{10A01DC5-1685-4615-8240-15192985C6A2}" type="slidenum">
              <a:rPr lang="en-AU" smtClean="0"/>
              <a:pPr/>
              <a:t>6</a:t>
            </a:fld>
            <a:endParaRPr lang="en-AU"/>
          </a:p>
        </p:txBody>
      </p:sp>
      <p:sp>
        <p:nvSpPr>
          <p:cNvPr id="7" name="Title 1"/>
          <p:cNvSpPr txBox="1">
            <a:spLocks/>
          </p:cNvSpPr>
          <p:nvPr/>
        </p:nvSpPr>
        <p:spPr>
          <a:xfrm>
            <a:off x="245700" y="496800"/>
            <a:ext cx="9576157" cy="1009652"/>
          </a:xfrm>
          <a:prstGeom prst="rect">
            <a:avLst/>
          </a:prstGeom>
        </p:spPr>
        <p:txBody>
          <a:bodyPr/>
          <a:lstStyle>
            <a:lvl1pPr algn="l" defTabSz="914377" rtl="0" eaLnBrk="1" latinLnBrk="0" hangingPunct="1">
              <a:lnSpc>
                <a:spcPct val="90000"/>
              </a:lnSpc>
              <a:spcBef>
                <a:spcPct val="0"/>
              </a:spcBef>
              <a:buNone/>
              <a:defRPr sz="3600" kern="1200">
                <a:solidFill>
                  <a:schemeClr val="tx1"/>
                </a:solidFill>
                <a:latin typeface="+mn-lt"/>
                <a:ea typeface="+mj-ea"/>
                <a:cs typeface="+mj-cs"/>
              </a:defRPr>
            </a:lvl1pPr>
          </a:lstStyle>
          <a:p>
            <a:r>
              <a:rPr lang="en-AU" dirty="0"/>
              <a:t>What do we expect from you?</a:t>
            </a:r>
          </a:p>
        </p:txBody>
      </p:sp>
      <p:pic>
        <p:nvPicPr>
          <p:cNvPr id="9" name="Picture 8">
            <a:extLst>
              <a:ext uri="{FF2B5EF4-FFF2-40B4-BE49-F238E27FC236}">
                <a16:creationId xmlns:a16="http://schemas.microsoft.com/office/drawing/2014/main" id="{C7ED430E-0AC6-834C-86E2-3CC88281DA36}"/>
              </a:ext>
            </a:extLst>
          </p:cNvPr>
          <p:cNvPicPr>
            <a:picLocks noChangeAspect="1"/>
          </p:cNvPicPr>
          <p:nvPr/>
        </p:nvPicPr>
        <p:blipFill>
          <a:blip r:embed="rId3"/>
          <a:stretch>
            <a:fillRect/>
          </a:stretch>
        </p:blipFill>
        <p:spPr>
          <a:xfrm>
            <a:off x="5473336" y="2487448"/>
            <a:ext cx="6622047" cy="4370552"/>
          </a:xfrm>
          <a:prstGeom prst="rect">
            <a:avLst/>
          </a:prstGeom>
        </p:spPr>
      </p:pic>
      <p:sp>
        <p:nvSpPr>
          <p:cNvPr id="10" name="Rectangle 9"/>
          <p:cNvSpPr/>
          <p:nvPr/>
        </p:nvSpPr>
        <p:spPr>
          <a:xfrm>
            <a:off x="245700" y="926688"/>
            <a:ext cx="5449706" cy="5355312"/>
          </a:xfrm>
          <a:prstGeom prst="rect">
            <a:avLst/>
          </a:prstGeom>
        </p:spPr>
        <p:txBody>
          <a:bodyPr wrap="square">
            <a:spAutoFit/>
          </a:bodyPr>
          <a:lstStyle/>
          <a:p>
            <a:endParaRPr lang="en-AU" dirty="0">
              <a:solidFill>
                <a:srgbClr val="1C2A38"/>
              </a:solidFill>
              <a:latin typeface="Open Sans"/>
            </a:endParaRPr>
          </a:p>
          <a:p>
            <a:r>
              <a:rPr lang="en-AU" dirty="0">
                <a:solidFill>
                  <a:srgbClr val="1C2A38"/>
                </a:solidFill>
              </a:rPr>
              <a:t>We expect your organisation to </a:t>
            </a:r>
            <a:r>
              <a:rPr lang="en-AU" b="1" dirty="0">
                <a:solidFill>
                  <a:srgbClr val="1C2A38"/>
                </a:solidFill>
                <a:latin typeface="Public Sans SemiBold" pitchFamily="2" charset="0"/>
              </a:rPr>
              <a:t>establish, maintain, enforce and continually improve</a:t>
            </a:r>
            <a:r>
              <a:rPr lang="en-AU" dirty="0">
                <a:solidFill>
                  <a:srgbClr val="1C2A38"/>
                </a:solidFill>
                <a:latin typeface="Public Sans SemiBold" pitchFamily="2" charset="0"/>
              </a:rPr>
              <a:t> </a:t>
            </a:r>
            <a:r>
              <a:rPr lang="en-AU" dirty="0">
                <a:solidFill>
                  <a:srgbClr val="1C2A38"/>
                </a:solidFill>
              </a:rPr>
              <a:t>policies, procedures and safeguards to protect the personal and confidential data held in your electronic and physical files against unauthorised access, use, disclosure, destruction, loss and alteration. </a:t>
            </a:r>
          </a:p>
          <a:p>
            <a:endParaRPr lang="en-AU" dirty="0">
              <a:solidFill>
                <a:srgbClr val="1C2A38"/>
              </a:solidFill>
            </a:endParaRPr>
          </a:p>
          <a:p>
            <a:endParaRPr lang="en-AU" dirty="0">
              <a:solidFill>
                <a:srgbClr val="1C2A38"/>
              </a:solidFill>
            </a:endParaRPr>
          </a:p>
          <a:p>
            <a:r>
              <a:rPr lang="en-AU" dirty="0">
                <a:solidFill>
                  <a:srgbClr val="1C2A38"/>
                </a:solidFill>
              </a:rPr>
              <a:t>If your organisation detects an actual or suspected information security incident, you’re required to </a:t>
            </a:r>
            <a:r>
              <a:rPr lang="en-AU" dirty="0">
                <a:solidFill>
                  <a:srgbClr val="1C2A38"/>
                </a:solidFill>
                <a:latin typeface="Public Sans SemiBold" pitchFamily="2" charset="0"/>
              </a:rPr>
              <a:t>notify DCJ and keep us informed of progress until its resolution.</a:t>
            </a:r>
          </a:p>
          <a:p>
            <a:endParaRPr lang="en-AU" i="0" dirty="0">
              <a:solidFill>
                <a:srgbClr val="1C2A38"/>
              </a:solidFill>
              <a:effectLst/>
              <a:latin typeface="Public Sans SemiBold" pitchFamily="2" charset="0"/>
            </a:endParaRPr>
          </a:p>
          <a:p>
            <a:endParaRPr lang="en-AU" i="0" dirty="0">
              <a:solidFill>
                <a:srgbClr val="1C2A38"/>
              </a:solidFill>
              <a:effectLst/>
              <a:latin typeface="Public Sans SemiBold" pitchFamily="2" charset="0"/>
            </a:endParaRPr>
          </a:p>
          <a:p>
            <a:r>
              <a:rPr lang="en-AU" dirty="0">
                <a:solidFill>
                  <a:srgbClr val="1C2A38"/>
                </a:solidFill>
              </a:rPr>
              <a:t>You can find out more about </a:t>
            </a:r>
            <a:r>
              <a:rPr lang="en-AU" dirty="0">
                <a:solidFill>
                  <a:srgbClr val="1C2A38"/>
                </a:solidFill>
                <a:hlinkClick r:id="rId4"/>
              </a:rPr>
              <a:t>the information security obligations and responsibilities of DCJ contracted service providers on the DCJ website.</a:t>
            </a:r>
            <a:endParaRPr lang="en-AU" i="0" dirty="0">
              <a:solidFill>
                <a:srgbClr val="1C2A38"/>
              </a:solidFill>
              <a:effectLst/>
            </a:endParaRPr>
          </a:p>
        </p:txBody>
      </p:sp>
    </p:spTree>
    <p:extLst>
      <p:ext uri="{BB962C8B-B14F-4D97-AF65-F5344CB8AC3E}">
        <p14:creationId xmlns:p14="http://schemas.microsoft.com/office/powerpoint/2010/main" val="1602518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ABE3CD-5716-0A48-9449-04A4521F8C31}"/>
              </a:ext>
            </a:extLst>
          </p:cNvPr>
          <p:cNvPicPr>
            <a:picLocks noChangeAspect="1"/>
          </p:cNvPicPr>
          <p:nvPr/>
        </p:nvPicPr>
        <p:blipFill>
          <a:blip r:embed="rId2"/>
          <a:stretch>
            <a:fillRect/>
          </a:stretch>
        </p:blipFill>
        <p:spPr>
          <a:xfrm>
            <a:off x="746726" y="1243374"/>
            <a:ext cx="5480559" cy="5200626"/>
          </a:xfrm>
          <a:prstGeom prst="rect">
            <a:avLst/>
          </a:prstGeom>
        </p:spPr>
      </p:pic>
      <p:pic>
        <p:nvPicPr>
          <p:cNvPr id="7" name="Picture 6">
            <a:extLst>
              <a:ext uri="{FF2B5EF4-FFF2-40B4-BE49-F238E27FC236}">
                <a16:creationId xmlns:a16="http://schemas.microsoft.com/office/drawing/2014/main" id="{B00DDC30-4B1A-A547-882F-AACAF4542B67}"/>
              </a:ext>
            </a:extLst>
          </p:cNvPr>
          <p:cNvPicPr>
            <a:picLocks noChangeAspect="1"/>
          </p:cNvPicPr>
          <p:nvPr/>
        </p:nvPicPr>
        <p:blipFill>
          <a:blip r:embed="rId3"/>
          <a:stretch>
            <a:fillRect/>
          </a:stretch>
        </p:blipFill>
        <p:spPr>
          <a:xfrm>
            <a:off x="5714285" y="542940"/>
            <a:ext cx="4709876" cy="3532672"/>
          </a:xfrm>
          <a:prstGeom prst="rect">
            <a:avLst/>
          </a:prstGeom>
        </p:spPr>
      </p:pic>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2664"/>
                </a:solidFill>
                <a:effectLst/>
                <a:uLnTx/>
                <a:uFillTx/>
                <a:latin typeface="Public Sans" pitchFamily="2" charset="0"/>
                <a:ea typeface="+mn-ea"/>
                <a:cs typeface="+mn-cs"/>
              </a:rPr>
              <a:t>Communities and Justice</a:t>
            </a:r>
            <a:endParaRPr kumimoji="0" lang="en-AU" sz="1400" b="0" i="0" u="none" strike="noStrike" kern="1200" cap="none" spc="0" normalizeH="0" baseline="0" noProof="0" dirty="0">
              <a:ln>
                <a:noFill/>
              </a:ln>
              <a:solidFill>
                <a:srgbClr val="002664"/>
              </a:solidFill>
              <a:effectLst/>
              <a:uLnTx/>
              <a:uFillTx/>
              <a:latin typeface="Public Sans" pitchFamily="2" charset="0"/>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6" name="TextBox 5"/>
          <p:cNvSpPr txBox="1"/>
          <p:nvPr/>
        </p:nvSpPr>
        <p:spPr>
          <a:xfrm>
            <a:off x="6227285" y="1294762"/>
            <a:ext cx="3975463"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400" i="0" u="none" strike="noStrike" kern="1200" cap="none" spc="0" normalizeH="0" baseline="0" noProof="0" dirty="0">
                <a:ln>
                  <a:noFill/>
                </a:ln>
                <a:solidFill>
                  <a:srgbClr val="FFFFFF"/>
                </a:solidFill>
                <a:effectLst/>
                <a:uLnTx/>
                <a:uFillTx/>
              </a:rPr>
              <a:t>Now that you</a:t>
            </a:r>
            <a:r>
              <a:rPr kumimoji="0" lang="en-AU" sz="2400" i="0" u="none" strike="noStrike" kern="1200" cap="none" spc="0" normalizeH="0" noProof="0" dirty="0">
                <a:ln>
                  <a:noFill/>
                </a:ln>
                <a:solidFill>
                  <a:srgbClr val="FFFFFF"/>
                </a:solidFill>
                <a:effectLst/>
                <a:uLnTx/>
                <a:uFillTx/>
              </a:rPr>
              <a:t> know your responsibilities and obligations, let’s take a moment to talk about password management.</a:t>
            </a:r>
            <a:endParaRPr kumimoji="0" lang="en-AU" sz="2400" i="1" u="none" strike="noStrike" kern="1200" cap="none" spc="0" normalizeH="0" baseline="0" noProof="0" dirty="0">
              <a:ln>
                <a:noFill/>
              </a:ln>
              <a:solidFill>
                <a:srgbClr val="FFFFFF"/>
              </a:solidFill>
              <a:effectLst/>
              <a:uLnTx/>
              <a:uFillTx/>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Public Sans Light"/>
            </a:endParaRPr>
          </a:p>
        </p:txBody>
      </p:sp>
    </p:spTree>
    <p:extLst>
      <p:ext uri="{BB962C8B-B14F-4D97-AF65-F5344CB8AC3E}">
        <p14:creationId xmlns:p14="http://schemas.microsoft.com/office/powerpoint/2010/main" val="2579360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1+#ppt_w/2"/>
                                          </p:val>
                                        </p:tav>
                                        <p:tav tm="100000">
                                          <p:val>
                                            <p:strVal val="#ppt_x"/>
                                          </p:val>
                                        </p:tav>
                                      </p:tavLst>
                                    </p:anim>
                                    <p:anim calcmode="lin" valueType="num">
                                      <p:cBhvr additive="base">
                                        <p:cTn id="13" dur="10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1"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10000"/>
            <a:lumOff val="90000"/>
          </a:schemeClr>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2664"/>
                </a:solidFill>
                <a:effectLst/>
                <a:uLnTx/>
                <a:uFillTx/>
                <a:latin typeface="Public Sans" pitchFamily="2" charset="0"/>
                <a:ea typeface="+mn-ea"/>
                <a:cs typeface="+mn-cs"/>
              </a:rPr>
              <a:t>Communities and Justice</a:t>
            </a:r>
            <a:endParaRPr kumimoji="0" lang="en-AU" sz="1400" b="0" i="0" u="none" strike="noStrike" kern="1200" cap="none" spc="0" normalizeH="0" baseline="0" noProof="0" dirty="0">
              <a:ln>
                <a:noFill/>
              </a:ln>
              <a:solidFill>
                <a:srgbClr val="002664"/>
              </a:solidFill>
              <a:effectLst/>
              <a:uLnTx/>
              <a:uFillTx/>
              <a:latin typeface="Public Sans" pitchFamily="2" charset="0"/>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5" name="Title 5">
            <a:extLst>
              <a:ext uri="{FF2B5EF4-FFF2-40B4-BE49-F238E27FC236}">
                <a16:creationId xmlns:a16="http://schemas.microsoft.com/office/drawing/2014/main" id="{E666C0CE-5149-4272-B098-4336C71D7260}"/>
              </a:ext>
            </a:extLst>
          </p:cNvPr>
          <p:cNvSpPr txBox="1">
            <a:spLocks/>
          </p:cNvSpPr>
          <p:nvPr/>
        </p:nvSpPr>
        <p:spPr>
          <a:xfrm>
            <a:off x="211410" y="473940"/>
            <a:ext cx="9720000" cy="1009652"/>
          </a:xfrm>
          <a:prstGeom prst="rect">
            <a:avLst/>
          </a:prstGeom>
        </p:spPr>
        <p:txBody>
          <a:bodyPr/>
          <a:lstStyle>
            <a:lvl1pPr algn="l" defTabSz="914377" rtl="0" eaLnBrk="1" latinLnBrk="0" hangingPunct="1">
              <a:lnSpc>
                <a:spcPct val="90000"/>
              </a:lnSpc>
              <a:spcBef>
                <a:spcPct val="0"/>
              </a:spcBef>
              <a:buNone/>
              <a:defRPr sz="3600" kern="1200">
                <a:solidFill>
                  <a:schemeClr val="tx1"/>
                </a:solidFill>
                <a:latin typeface="+mn-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AU" sz="3600" b="0" i="0" u="none" strike="noStrike" kern="1200" cap="none" spc="0" normalizeH="0" baseline="0" noProof="0" dirty="0">
                <a:ln>
                  <a:noFill/>
                </a:ln>
                <a:solidFill>
                  <a:srgbClr val="22272B"/>
                </a:solidFill>
                <a:effectLst/>
                <a:uLnTx/>
                <a:uFillTx/>
                <a:latin typeface="Public Sans Light"/>
                <a:ea typeface="+mj-ea"/>
                <a:cs typeface="+mj-cs"/>
              </a:rPr>
              <a:t>Password </a:t>
            </a:r>
            <a:r>
              <a:rPr lang="en-AU" noProof="0" dirty="0">
                <a:solidFill>
                  <a:srgbClr val="22272B"/>
                </a:solidFill>
                <a:latin typeface="Public Sans Light"/>
              </a:rPr>
              <a:t>m</a:t>
            </a:r>
            <a:r>
              <a:rPr kumimoji="0" lang="en-AU" sz="3600" b="0" i="0" u="none" strike="noStrike" kern="1200" cap="none" spc="0" normalizeH="0" baseline="0" noProof="0" dirty="0">
                <a:ln>
                  <a:noFill/>
                </a:ln>
                <a:solidFill>
                  <a:srgbClr val="22272B"/>
                </a:solidFill>
                <a:effectLst/>
                <a:uLnTx/>
                <a:uFillTx/>
                <a:latin typeface="Public Sans Light"/>
                <a:ea typeface="+mj-ea"/>
                <a:cs typeface="+mj-cs"/>
              </a:rPr>
              <a:t>anagement</a:t>
            </a:r>
          </a:p>
        </p:txBody>
      </p:sp>
      <p:sp>
        <p:nvSpPr>
          <p:cNvPr id="6" name="Rectangle 5"/>
          <p:cNvSpPr/>
          <p:nvPr/>
        </p:nvSpPr>
        <p:spPr>
          <a:xfrm>
            <a:off x="211410" y="1243810"/>
            <a:ext cx="4486320" cy="14773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srgbClr val="22272B"/>
                </a:solidFill>
                <a:effectLst/>
                <a:uLnTx/>
                <a:uFillTx/>
                <a:latin typeface="Public Sans Light"/>
                <a:ea typeface="+mn-ea"/>
                <a:cs typeface="+mn-cs"/>
              </a:rPr>
              <a:t>This section </a:t>
            </a:r>
            <a:r>
              <a:rPr lang="en-AU" dirty="0">
                <a:solidFill>
                  <a:srgbClr val="22272B"/>
                </a:solidFill>
                <a:latin typeface="Public Sans Light"/>
              </a:rPr>
              <a:t>provides information on the importance of passwords, creating secure passwords, and common mistakes to avoid when creating passwords.</a:t>
            </a:r>
            <a:endParaRPr kumimoji="0" lang="en-AU" sz="1800" b="0" i="0" u="none" strike="noStrike" kern="1200" cap="none" spc="0" normalizeH="0" baseline="0" noProof="0" dirty="0">
              <a:ln>
                <a:noFill/>
              </a:ln>
              <a:solidFill>
                <a:srgbClr val="22272B"/>
              </a:solidFill>
              <a:effectLst/>
              <a:uLnTx/>
              <a:uFillTx/>
              <a:latin typeface="Public Sans Light"/>
              <a:ea typeface="+mn-ea"/>
              <a:cs typeface="+mn-cs"/>
            </a:endParaRPr>
          </a:p>
        </p:txBody>
      </p:sp>
      <p:pic>
        <p:nvPicPr>
          <p:cNvPr id="9" name="Picture 8">
            <a:extLst>
              <a:ext uri="{FF2B5EF4-FFF2-40B4-BE49-F238E27FC236}">
                <a16:creationId xmlns:a16="http://schemas.microsoft.com/office/drawing/2014/main" id="{D9B1B50F-4AEE-8747-B9D0-4E3B834F0566}"/>
              </a:ext>
            </a:extLst>
          </p:cNvPr>
          <p:cNvPicPr>
            <a:picLocks noChangeAspect="1"/>
          </p:cNvPicPr>
          <p:nvPr/>
        </p:nvPicPr>
        <p:blipFill>
          <a:blip r:embed="rId2"/>
          <a:stretch>
            <a:fillRect/>
          </a:stretch>
        </p:blipFill>
        <p:spPr>
          <a:xfrm>
            <a:off x="3989070" y="1945257"/>
            <a:ext cx="7818931" cy="4750743"/>
          </a:xfrm>
          <a:prstGeom prst="rect">
            <a:avLst/>
          </a:prstGeom>
        </p:spPr>
      </p:pic>
    </p:spTree>
    <p:extLst>
      <p:ext uri="{BB962C8B-B14F-4D97-AF65-F5344CB8AC3E}">
        <p14:creationId xmlns:p14="http://schemas.microsoft.com/office/powerpoint/2010/main" val="3435893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10000"/>
            <a:lumOff val="90000"/>
          </a:schemeClr>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Communities and Justice</a:t>
            </a:r>
            <a:endParaRPr lang="en-AU" dirty="0"/>
          </a:p>
        </p:txBody>
      </p:sp>
      <p:sp>
        <p:nvSpPr>
          <p:cNvPr id="3" name="Slide Number Placeholder 2"/>
          <p:cNvSpPr>
            <a:spLocks noGrp="1"/>
          </p:cNvSpPr>
          <p:nvPr>
            <p:ph type="sldNum" sz="quarter" idx="12"/>
          </p:nvPr>
        </p:nvSpPr>
        <p:spPr/>
        <p:txBody>
          <a:bodyPr/>
          <a:lstStyle/>
          <a:p>
            <a:fld id="{10A01DC5-1685-4615-8240-15192985C6A2}" type="slidenum">
              <a:rPr lang="en-AU" smtClean="0"/>
              <a:pPr/>
              <a:t>9</a:t>
            </a:fld>
            <a:endParaRPr lang="en-AU"/>
          </a:p>
        </p:txBody>
      </p:sp>
      <p:pic>
        <p:nvPicPr>
          <p:cNvPr id="4" name="Picture 3">
            <a:extLst>
              <a:ext uri="{FF2B5EF4-FFF2-40B4-BE49-F238E27FC236}">
                <a16:creationId xmlns:a16="http://schemas.microsoft.com/office/drawing/2014/main" id="{96578AF6-2AF9-4441-87F6-9052D9511518}"/>
              </a:ext>
            </a:extLst>
          </p:cNvPr>
          <p:cNvPicPr>
            <a:picLocks noChangeAspect="1"/>
          </p:cNvPicPr>
          <p:nvPr/>
        </p:nvPicPr>
        <p:blipFill>
          <a:blip r:embed="rId2"/>
          <a:stretch>
            <a:fillRect/>
          </a:stretch>
        </p:blipFill>
        <p:spPr>
          <a:xfrm flipH="1">
            <a:off x="5711189" y="3108960"/>
            <a:ext cx="5968201" cy="3749040"/>
          </a:xfrm>
          <a:prstGeom prst="rect">
            <a:avLst/>
          </a:prstGeom>
          <a:effectLst>
            <a:softEdge rad="12700"/>
          </a:effectLst>
        </p:spPr>
      </p:pic>
      <p:sp>
        <p:nvSpPr>
          <p:cNvPr id="7" name="Title 5">
            <a:extLst>
              <a:ext uri="{FF2B5EF4-FFF2-40B4-BE49-F238E27FC236}">
                <a16:creationId xmlns:a16="http://schemas.microsoft.com/office/drawing/2014/main" id="{E666C0CE-5149-4272-B098-4336C71D7260}"/>
              </a:ext>
            </a:extLst>
          </p:cNvPr>
          <p:cNvSpPr txBox="1">
            <a:spLocks/>
          </p:cNvSpPr>
          <p:nvPr/>
        </p:nvSpPr>
        <p:spPr>
          <a:xfrm>
            <a:off x="257130" y="431788"/>
            <a:ext cx="9977130" cy="1009652"/>
          </a:xfrm>
          <a:prstGeom prst="rect">
            <a:avLst/>
          </a:prstGeom>
        </p:spPr>
        <p:txBody>
          <a:bodyPr/>
          <a:lstStyle>
            <a:lvl1pPr algn="l" defTabSz="914377" rtl="0" eaLnBrk="1" latinLnBrk="0" hangingPunct="1">
              <a:lnSpc>
                <a:spcPct val="90000"/>
              </a:lnSpc>
              <a:spcBef>
                <a:spcPct val="0"/>
              </a:spcBef>
              <a:buNone/>
              <a:defRPr sz="3600" kern="1200">
                <a:solidFill>
                  <a:schemeClr val="tx1"/>
                </a:solidFill>
                <a:latin typeface="+mn-lt"/>
                <a:ea typeface="+mj-ea"/>
                <a:cs typeface="+mj-cs"/>
              </a:defRPr>
            </a:lvl1pPr>
          </a:lstStyle>
          <a:p>
            <a:r>
              <a:rPr lang="en-AU" dirty="0"/>
              <a:t>Why are your passwords important?</a:t>
            </a:r>
          </a:p>
        </p:txBody>
      </p:sp>
      <p:sp>
        <p:nvSpPr>
          <p:cNvPr id="8" name="Rectangle 7"/>
          <p:cNvSpPr/>
          <p:nvPr/>
        </p:nvSpPr>
        <p:spPr>
          <a:xfrm>
            <a:off x="257130" y="1178298"/>
            <a:ext cx="5838870" cy="3970318"/>
          </a:xfrm>
          <a:prstGeom prst="rect">
            <a:avLst/>
          </a:prstGeom>
        </p:spPr>
        <p:txBody>
          <a:bodyPr wrap="square">
            <a:spAutoFit/>
          </a:bodyPr>
          <a:lstStyle/>
          <a:p>
            <a:r>
              <a:rPr lang="en-AU" dirty="0"/>
              <a:t>Your security card at work doesn’t allow you access to your home or gym, only your work. So, if someone were to have access to your card, they would only be able to get into one place, unless your card was reported lost or stolen beforehand.</a:t>
            </a:r>
          </a:p>
          <a:p>
            <a:endParaRPr lang="en-AU" dirty="0"/>
          </a:p>
          <a:p>
            <a:r>
              <a:rPr lang="en-AU" dirty="0"/>
              <a:t>Your online account password is like an access card. </a:t>
            </a:r>
            <a:r>
              <a:rPr lang="en-AU" dirty="0">
                <a:latin typeface="Public Sans SemiBold" pitchFamily="2" charset="0"/>
              </a:rPr>
              <a:t>You have to take all measures to prevent your account from being misused by someone else for malicious activities.</a:t>
            </a:r>
          </a:p>
          <a:p>
            <a:endParaRPr lang="en-AU" b="1" dirty="0">
              <a:latin typeface="Public Sans SemiBold" pitchFamily="2" charset="0"/>
            </a:endParaRPr>
          </a:p>
          <a:p>
            <a:endParaRPr lang="en-AU" dirty="0"/>
          </a:p>
          <a:p>
            <a:endParaRPr lang="en-AU" dirty="0"/>
          </a:p>
          <a:p>
            <a:endParaRPr lang="en-AU" dirty="0"/>
          </a:p>
        </p:txBody>
      </p:sp>
    </p:spTree>
    <p:extLst>
      <p:ext uri="{BB962C8B-B14F-4D97-AF65-F5344CB8AC3E}">
        <p14:creationId xmlns:p14="http://schemas.microsoft.com/office/powerpoint/2010/main" val="4036417665"/>
      </p:ext>
    </p:extLst>
  </p:cSld>
  <p:clrMapOvr>
    <a:masterClrMapping/>
  </p:clrMapOvr>
</p:sld>
</file>

<file path=ppt/theme/theme1.xml><?xml version="1.0" encoding="utf-8"?>
<a:theme xmlns:a="http://schemas.openxmlformats.org/drawingml/2006/main" name="NSWG Corporate">
  <a:themeElements>
    <a:clrScheme name="NSWG Corporate">
      <a:dk1>
        <a:srgbClr val="22272B"/>
      </a:dk1>
      <a:lt1>
        <a:srgbClr val="FFFFFF"/>
      </a:lt1>
      <a:dk2>
        <a:srgbClr val="D7153A"/>
      </a:dk2>
      <a:lt2>
        <a:srgbClr val="002664"/>
      </a:lt2>
      <a:accent1>
        <a:srgbClr val="002664"/>
      </a:accent1>
      <a:accent2>
        <a:srgbClr val="CBEDFD"/>
      </a:accent2>
      <a:accent3>
        <a:srgbClr val="146CFD"/>
      </a:accent3>
      <a:accent4>
        <a:srgbClr val="8CE0FF"/>
      </a:accent4>
      <a:accent5>
        <a:srgbClr val="495054"/>
      </a:accent5>
      <a:accent6>
        <a:srgbClr val="FFB8C1"/>
      </a:accent6>
      <a:hlink>
        <a:srgbClr val="22272B"/>
      </a:hlink>
      <a:folHlink>
        <a:srgbClr val="22272B"/>
      </a:folHlink>
    </a:clrScheme>
    <a:fontScheme name="NSW Governmen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a:defPPr>
      </a:lstStyle>
    </a:txDef>
  </a:objectDefaults>
  <a:extraClrSchemeLst/>
  <a:extLst>
    <a:ext uri="{05A4C25C-085E-4340-85A3-A5531E510DB2}">
      <thm15:themeFamily xmlns:thm15="http://schemas.microsoft.com/office/thememl/2012/main" name="Presentation1" id="{3CEC67D3-2CC6-814A-A976-E97C9E62670B}" vid="{37D210AF-1ACA-EE4C-8670-E45313F6F1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6123</TotalTime>
  <Words>3246</Words>
  <Application>Microsoft Office PowerPoint</Application>
  <PresentationFormat>Widescreen</PresentationFormat>
  <Paragraphs>366</Paragraphs>
  <Slides>44</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Calibri</vt:lpstr>
      <vt:lpstr>Open Sans</vt:lpstr>
      <vt:lpstr>Public Sans</vt:lpstr>
      <vt:lpstr>Public Sans Light</vt:lpstr>
      <vt:lpstr>Public Sans SemiBold</vt:lpstr>
      <vt:lpstr>Times New Roman</vt:lpstr>
      <vt:lpstr>NSWG Corporate</vt:lpstr>
      <vt:lpstr>Information security is everyone’s responsibility</vt:lpstr>
      <vt:lpstr>Welcome</vt:lpstr>
      <vt:lpstr>This information security training outlines the following topics: </vt:lpstr>
      <vt:lpstr>What is information security training?</vt:lpstr>
      <vt:lpstr>Your obligations for maintaining secure information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Department of Family &amp; Community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Security</dc:title>
  <dc:creator>Laura Bowron</dc:creator>
  <cp:lastModifiedBy>Laura Zanatta</cp:lastModifiedBy>
  <cp:revision>472</cp:revision>
  <dcterms:created xsi:type="dcterms:W3CDTF">2022-05-01T23:40:42Z</dcterms:created>
  <dcterms:modified xsi:type="dcterms:W3CDTF">2024-04-09T04:33:58Z</dcterms:modified>
</cp:coreProperties>
</file>