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1001" r:id="rId6"/>
    <p:sldId id="1009" r:id="rId7"/>
    <p:sldId id="1067" r:id="rId8"/>
    <p:sldId id="1003" r:id="rId9"/>
    <p:sldId id="273" r:id="rId10"/>
    <p:sldId id="1008" r:id="rId11"/>
    <p:sldId id="1070" r:id="rId12"/>
    <p:sldId id="281" r:id="rId13"/>
    <p:sldId id="1068" r:id="rId14"/>
    <p:sldId id="990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7A0C28-B8AF-9C5C-94AA-98E3C1ED37F6}" name="Dee Lu" initials="DL" userId="S::dee@powerfulpoints.com.au::b2fefcf7-0f5c-4c77-b1a3-87f42ac9ce54" providerId="AD"/>
  <p188:author id="{67CDD1BF-3803-347F-BDF0-FFA82BB3E4A4}" name="James Broughton" initials="JB" userId="James Broughton" providerId="None"/>
  <p188:author id="{B059A3CB-8599-ED8B-C130-AF42F2616257}" name="Stefanie Williams (Ministry of Health)" initials="SW" userId="S::Stefanie.Williams@health.nsw.gov.au::d319c1b6-ea38-4c6f-9328-65d87a6e55cb" providerId="AD"/>
  <p188:author id="{2CAFB8E5-C4C8-DAD2-0B5F-6BFAB6298AC8}" name="Chloe Woodland (Ministry of Health)" initials="CW(oH" userId="S::Chloe.Woodland1@health.nsw.gov.au::becc3827-e594-4ca0-a8c4-53801e5a7f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FFFFFF"/>
    <a:srgbClr val="D7153A"/>
    <a:srgbClr val="F3E2E6"/>
    <a:srgbClr val="630019"/>
    <a:srgbClr val="F6ACB6"/>
    <a:srgbClr val="CB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76028" autoAdjust="0"/>
  </p:normalViewPr>
  <p:slideViewPr>
    <p:cSldViewPr snapToGrid="0">
      <p:cViewPr varScale="1">
        <p:scale>
          <a:sx n="107" d="100"/>
          <a:sy n="107" d="100"/>
        </p:scale>
        <p:origin x="132" y="1332"/>
      </p:cViewPr>
      <p:guideLst/>
    </p:cSldViewPr>
  </p:slideViewPr>
  <p:outlineViewPr>
    <p:cViewPr>
      <p:scale>
        <a:sx n="33" d="100"/>
        <a:sy n="33" d="100"/>
      </p:scale>
      <p:origin x="0" y="-52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1773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F29A4-F6B4-427D-B54E-2F3126E7910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831C632-2F3F-469D-92BF-63E68CFB61A6}">
      <dgm:prSet phldrT="[Text]"/>
      <dgm:spPr/>
      <dgm:t>
        <a:bodyPr/>
        <a:lstStyle/>
        <a:p>
          <a:r>
            <a:rPr lang="en-AU" dirty="0">
              <a:latin typeface="Public Sans" pitchFamily="2" charset="0"/>
            </a:rPr>
            <a:t>Commonwealth Home Support Programme (CHSP)</a:t>
          </a:r>
          <a:endParaRPr lang="en-AU" dirty="0"/>
        </a:p>
      </dgm:t>
    </dgm:pt>
    <dgm:pt modelId="{C52DA52D-9AFB-43E9-88DC-8350A40BBE69}" type="parTrans" cxnId="{F09C3AF4-F8EF-4EAD-BCF5-4143684F9DE1}">
      <dgm:prSet/>
      <dgm:spPr/>
      <dgm:t>
        <a:bodyPr/>
        <a:lstStyle/>
        <a:p>
          <a:endParaRPr lang="en-AU"/>
        </a:p>
      </dgm:t>
    </dgm:pt>
    <dgm:pt modelId="{5D9F6C78-28B3-4DCE-A3B3-94A0EB93D9D7}" type="sibTrans" cxnId="{F09C3AF4-F8EF-4EAD-BCF5-4143684F9DE1}">
      <dgm:prSet/>
      <dgm:spPr/>
      <dgm:t>
        <a:bodyPr/>
        <a:lstStyle/>
        <a:p>
          <a:endParaRPr lang="en-AU"/>
        </a:p>
      </dgm:t>
    </dgm:pt>
    <dgm:pt modelId="{00407464-B97D-410C-A87A-555A57E7E734}">
      <dgm:prSet phldrT="[Text]"/>
      <dgm:spPr/>
      <dgm:t>
        <a:bodyPr/>
        <a:lstStyle/>
        <a:p>
          <a:r>
            <a:rPr lang="en-AU" dirty="0">
              <a:latin typeface="Public Sans" pitchFamily="2" charset="0"/>
            </a:rPr>
            <a:t>Transitional Aged Care Program (TACP)</a:t>
          </a:r>
          <a:endParaRPr lang="en-AU" dirty="0"/>
        </a:p>
      </dgm:t>
    </dgm:pt>
    <dgm:pt modelId="{223414D3-60BC-47EB-AA14-F2651800A9C6}" type="parTrans" cxnId="{6F137444-E15A-4B78-975D-628880C0F031}">
      <dgm:prSet/>
      <dgm:spPr/>
      <dgm:t>
        <a:bodyPr/>
        <a:lstStyle/>
        <a:p>
          <a:endParaRPr lang="en-AU"/>
        </a:p>
      </dgm:t>
    </dgm:pt>
    <dgm:pt modelId="{5BE6944F-8B66-4426-9A42-5060B4488777}" type="sibTrans" cxnId="{6F137444-E15A-4B78-975D-628880C0F031}">
      <dgm:prSet/>
      <dgm:spPr/>
      <dgm:t>
        <a:bodyPr/>
        <a:lstStyle/>
        <a:p>
          <a:endParaRPr lang="en-AU"/>
        </a:p>
      </dgm:t>
    </dgm:pt>
    <dgm:pt modelId="{5D2A1621-EAE9-4955-982B-9956F4173FD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AU" sz="1400" dirty="0">
              <a:latin typeface="Public Sans" pitchFamily="2" charset="0"/>
            </a:rPr>
            <a:t>Support at Home (</a:t>
          </a:r>
          <a:r>
            <a:rPr lang="en-AU" sz="1400" dirty="0" err="1">
              <a:latin typeface="Public Sans" pitchFamily="2" charset="0"/>
            </a:rPr>
            <a:t>SaH</a:t>
          </a:r>
          <a:r>
            <a:rPr lang="en-AU" sz="1400" dirty="0">
              <a:latin typeface="Public Sans" pitchFamily="2" charset="0"/>
            </a:rPr>
            <a:t>) </a:t>
          </a:r>
          <a:endParaRPr lang="en-AU" sz="1400" dirty="0"/>
        </a:p>
      </dgm:t>
    </dgm:pt>
    <dgm:pt modelId="{2C0D0239-1D89-4609-8B39-DDA72B3FE795}" type="parTrans" cxnId="{571D9BFE-4AAF-454F-A835-05E3F739ADD8}">
      <dgm:prSet/>
      <dgm:spPr/>
      <dgm:t>
        <a:bodyPr/>
        <a:lstStyle/>
        <a:p>
          <a:endParaRPr lang="en-AU"/>
        </a:p>
      </dgm:t>
    </dgm:pt>
    <dgm:pt modelId="{43955A7D-75EE-4D81-B556-47E531EB8309}" type="sibTrans" cxnId="{571D9BFE-4AAF-454F-A835-05E3F739ADD8}">
      <dgm:prSet/>
      <dgm:spPr/>
      <dgm:t>
        <a:bodyPr/>
        <a:lstStyle/>
        <a:p>
          <a:endParaRPr lang="en-AU"/>
        </a:p>
      </dgm:t>
    </dgm:pt>
    <dgm:pt modelId="{B6096FCE-11A0-4AAA-8B4A-93DAEE92F819}">
      <dgm:prSet/>
      <dgm:spPr/>
      <dgm:t>
        <a:bodyPr/>
        <a:lstStyle/>
        <a:p>
          <a:r>
            <a:rPr lang="en-AU" dirty="0">
              <a:latin typeface="Public Sans" pitchFamily="2" charset="0"/>
            </a:rPr>
            <a:t>Residential Aged Care (RAC)</a:t>
          </a:r>
        </a:p>
      </dgm:t>
    </dgm:pt>
    <dgm:pt modelId="{7C4BC715-E0FC-44CA-A891-A038BA0F4E19}" type="parTrans" cxnId="{A6858338-D010-4594-B90D-7FC32A657D8C}">
      <dgm:prSet/>
      <dgm:spPr/>
      <dgm:t>
        <a:bodyPr/>
        <a:lstStyle/>
        <a:p>
          <a:endParaRPr lang="en-AU"/>
        </a:p>
      </dgm:t>
    </dgm:pt>
    <dgm:pt modelId="{8670BBA0-4006-493A-A03C-10E6598228F1}" type="sibTrans" cxnId="{A6858338-D010-4594-B90D-7FC32A657D8C}">
      <dgm:prSet/>
      <dgm:spPr/>
      <dgm:t>
        <a:bodyPr/>
        <a:lstStyle/>
        <a:p>
          <a:endParaRPr lang="en-AU"/>
        </a:p>
      </dgm:t>
    </dgm:pt>
    <dgm:pt modelId="{7F410795-817D-4024-AB17-D4D8CBB8B3FE}">
      <dgm:prSet custT="1"/>
      <dgm:spPr/>
      <dgm:t>
        <a:bodyPr/>
        <a:lstStyle/>
        <a:p>
          <a:r>
            <a:rPr lang="en-AU" sz="1400" dirty="0">
              <a:latin typeface="Public Sans" pitchFamily="2" charset="0"/>
            </a:rPr>
            <a:t>State Government Residential Aged Care Facilities (SGRACF)</a:t>
          </a:r>
          <a:endParaRPr lang="en-AU" sz="1400" dirty="0"/>
        </a:p>
      </dgm:t>
    </dgm:pt>
    <dgm:pt modelId="{1D0A73D9-9743-422C-A2C9-B90218CCA996}" type="parTrans" cxnId="{F2DC8B5C-1D2E-4697-AE96-C5EAF83DBF58}">
      <dgm:prSet/>
      <dgm:spPr/>
      <dgm:t>
        <a:bodyPr/>
        <a:lstStyle/>
        <a:p>
          <a:endParaRPr lang="en-AU"/>
        </a:p>
      </dgm:t>
    </dgm:pt>
    <dgm:pt modelId="{D5D90B11-3C6D-4DC4-BE24-C4470DC26947}" type="sibTrans" cxnId="{F2DC8B5C-1D2E-4697-AE96-C5EAF83DBF58}">
      <dgm:prSet/>
      <dgm:spPr/>
      <dgm:t>
        <a:bodyPr/>
        <a:lstStyle/>
        <a:p>
          <a:endParaRPr lang="en-AU"/>
        </a:p>
      </dgm:t>
    </dgm:pt>
    <dgm:pt modelId="{1BE0E1CB-87B8-44E8-A34F-68649E2E26C1}">
      <dgm:prSet custT="1"/>
      <dgm:spPr/>
      <dgm:t>
        <a:bodyPr/>
        <a:lstStyle/>
        <a:p>
          <a:r>
            <a:rPr lang="en-AU" sz="1400" dirty="0">
              <a:latin typeface="Public Sans" pitchFamily="2" charset="0"/>
            </a:rPr>
            <a:t>Multi-Purpose Services (MPS)</a:t>
          </a:r>
        </a:p>
      </dgm:t>
    </dgm:pt>
    <dgm:pt modelId="{CBCDA726-4FC9-4CA5-85EA-58E7C294A1EE}" type="parTrans" cxnId="{3A34CE98-9639-48E3-BE07-84487F2D5E87}">
      <dgm:prSet/>
      <dgm:spPr/>
      <dgm:t>
        <a:bodyPr/>
        <a:lstStyle/>
        <a:p>
          <a:endParaRPr lang="en-AU"/>
        </a:p>
      </dgm:t>
    </dgm:pt>
    <dgm:pt modelId="{59317D06-2583-4DAA-83B3-E550E9CA73AE}" type="sibTrans" cxnId="{3A34CE98-9639-48E3-BE07-84487F2D5E87}">
      <dgm:prSet/>
      <dgm:spPr/>
      <dgm:t>
        <a:bodyPr/>
        <a:lstStyle/>
        <a:p>
          <a:endParaRPr lang="en-AU"/>
        </a:p>
      </dgm:t>
    </dgm:pt>
    <dgm:pt modelId="{BD57728E-D088-4EB0-AED4-383E2E428FEE}">
      <dgm:prSet/>
      <dgm:spPr/>
      <dgm:t>
        <a:bodyPr/>
        <a:lstStyle/>
        <a:p>
          <a:r>
            <a:rPr lang="en-AU" dirty="0">
              <a:latin typeface="Public Sans" pitchFamily="2" charset="0"/>
            </a:rPr>
            <a:t>Aged Care Assessment services </a:t>
          </a:r>
          <a:endParaRPr lang="en-AU" dirty="0"/>
        </a:p>
      </dgm:t>
    </dgm:pt>
    <dgm:pt modelId="{EB32EC1C-18A9-490B-9D98-F18D5D290CFE}" type="parTrans" cxnId="{12EFCA5D-3E65-425B-B081-80D251E4C899}">
      <dgm:prSet/>
      <dgm:spPr/>
      <dgm:t>
        <a:bodyPr/>
        <a:lstStyle/>
        <a:p>
          <a:endParaRPr lang="en-AU"/>
        </a:p>
      </dgm:t>
    </dgm:pt>
    <dgm:pt modelId="{EFFB04E2-BC87-4EAE-9874-90EFBEE17DC5}" type="sibTrans" cxnId="{12EFCA5D-3E65-425B-B081-80D251E4C899}">
      <dgm:prSet/>
      <dgm:spPr/>
      <dgm:t>
        <a:bodyPr/>
        <a:lstStyle/>
        <a:p>
          <a:endParaRPr lang="en-AU"/>
        </a:p>
      </dgm:t>
    </dgm:pt>
    <dgm:pt modelId="{2E9F98E1-B472-4C91-AB1B-5B0E4C017C24}">
      <dgm:prSet custT="1"/>
      <dgm:spPr/>
      <dgm:t>
        <a:bodyPr/>
        <a:lstStyle/>
        <a:p>
          <a:r>
            <a:rPr lang="en-AU" sz="1400" dirty="0">
              <a:latin typeface="Public Sans" pitchFamily="2" charset="0"/>
            </a:rPr>
            <a:t>Aged Care Assessment Program (ACAP)</a:t>
          </a:r>
          <a:endParaRPr lang="en-AU" sz="1400" dirty="0"/>
        </a:p>
      </dgm:t>
    </dgm:pt>
    <dgm:pt modelId="{E6A22F80-5E6E-4667-B0A0-925E03AC8E71}" type="parTrans" cxnId="{3ACBE47A-6C84-4902-B64D-B102CBE794A9}">
      <dgm:prSet/>
      <dgm:spPr/>
      <dgm:t>
        <a:bodyPr/>
        <a:lstStyle/>
        <a:p>
          <a:endParaRPr lang="en-AU"/>
        </a:p>
      </dgm:t>
    </dgm:pt>
    <dgm:pt modelId="{99AD8283-E1CA-444E-927B-16DA06369654}" type="sibTrans" cxnId="{3ACBE47A-6C84-4902-B64D-B102CBE794A9}">
      <dgm:prSet/>
      <dgm:spPr/>
      <dgm:t>
        <a:bodyPr/>
        <a:lstStyle/>
        <a:p>
          <a:endParaRPr lang="en-AU"/>
        </a:p>
      </dgm:t>
    </dgm:pt>
    <dgm:pt modelId="{D192A55B-2BF7-4842-9FC9-0B5C518DE223}">
      <dgm:prSet custT="1"/>
      <dgm:spPr/>
      <dgm:t>
        <a:bodyPr/>
        <a:lstStyle/>
        <a:p>
          <a:r>
            <a:rPr lang="en-AU" sz="1400" dirty="0">
              <a:latin typeface="Public Sans" pitchFamily="2" charset="0"/>
            </a:rPr>
            <a:t>Regional Assessment Services (RAS)</a:t>
          </a:r>
        </a:p>
      </dgm:t>
    </dgm:pt>
    <dgm:pt modelId="{A347A2B5-9157-4CDC-8AEA-D11A023FC80A}" type="parTrans" cxnId="{A3E488E7-2E59-4AEA-A370-84B77474CCF5}">
      <dgm:prSet/>
      <dgm:spPr/>
      <dgm:t>
        <a:bodyPr/>
        <a:lstStyle/>
        <a:p>
          <a:endParaRPr lang="en-AU"/>
        </a:p>
      </dgm:t>
    </dgm:pt>
    <dgm:pt modelId="{D7A8BD06-864F-4141-88AB-A3733C88C08F}" type="sibTrans" cxnId="{A3E488E7-2E59-4AEA-A370-84B77474CCF5}">
      <dgm:prSet/>
      <dgm:spPr/>
      <dgm:t>
        <a:bodyPr/>
        <a:lstStyle/>
        <a:p>
          <a:endParaRPr lang="en-AU"/>
        </a:p>
      </dgm:t>
    </dgm:pt>
    <dgm:pt modelId="{DC958FA8-FDFF-437B-8DF1-91302AB8C9EF}">
      <dgm:prSet custT="1"/>
      <dgm:spPr/>
      <dgm:t>
        <a:bodyPr/>
        <a:lstStyle/>
        <a:p>
          <a:r>
            <a:rPr lang="en-AU" sz="1400" dirty="0">
              <a:latin typeface="Public Sans" pitchFamily="2" charset="0"/>
            </a:rPr>
            <a:t>Australian National Aged Care Classification (AN-ACC</a:t>
          </a:r>
          <a:r>
            <a:rPr lang="en-AU" sz="1600" dirty="0">
              <a:latin typeface="Public Sans" pitchFamily="2" charset="0"/>
            </a:rPr>
            <a:t>)</a:t>
          </a:r>
          <a:endParaRPr lang="en-AU" sz="1600" dirty="0"/>
        </a:p>
      </dgm:t>
    </dgm:pt>
    <dgm:pt modelId="{505EC4DD-492A-4A37-849E-B6E1E1F3FC00}" type="parTrans" cxnId="{33895A23-79E7-46D4-8E72-8A52091A04BE}">
      <dgm:prSet/>
      <dgm:spPr/>
      <dgm:t>
        <a:bodyPr/>
        <a:lstStyle/>
        <a:p>
          <a:endParaRPr lang="en-AU"/>
        </a:p>
      </dgm:t>
    </dgm:pt>
    <dgm:pt modelId="{2F27F3A8-0626-4F2D-92EC-3CB9CF31F979}" type="sibTrans" cxnId="{33895A23-79E7-46D4-8E72-8A52091A04BE}">
      <dgm:prSet/>
      <dgm:spPr/>
      <dgm:t>
        <a:bodyPr/>
        <a:lstStyle/>
        <a:p>
          <a:endParaRPr lang="en-AU"/>
        </a:p>
      </dgm:t>
    </dgm:pt>
    <dgm:pt modelId="{A3F6B217-AF75-4E37-97D0-DF52EF2DB7CA}">
      <dgm:prSet custT="1"/>
      <dgm:spPr/>
      <dgm:t>
        <a:bodyPr/>
        <a:lstStyle/>
        <a:p>
          <a:r>
            <a:rPr lang="en-AU" sz="1400" dirty="0">
              <a:latin typeface="Public Sans" pitchFamily="2" charset="0"/>
            </a:rPr>
            <a:t>Post discharge therapy-based program following an acute incident to restore capacity and support living independently in the community</a:t>
          </a:r>
        </a:p>
      </dgm:t>
    </dgm:pt>
    <dgm:pt modelId="{9F10B71D-4BE1-44A6-9B4D-46030D2A8925}" type="parTrans" cxnId="{A54BD288-7A5D-4A97-94B6-87D9051F7306}">
      <dgm:prSet/>
      <dgm:spPr/>
      <dgm:t>
        <a:bodyPr/>
        <a:lstStyle/>
        <a:p>
          <a:endParaRPr lang="en-AU"/>
        </a:p>
      </dgm:t>
    </dgm:pt>
    <dgm:pt modelId="{E4CBDF09-B99E-47B2-957B-F559078B3935}" type="sibTrans" cxnId="{A54BD288-7A5D-4A97-94B6-87D9051F7306}">
      <dgm:prSet/>
      <dgm:spPr/>
      <dgm:t>
        <a:bodyPr/>
        <a:lstStyle/>
        <a:p>
          <a:endParaRPr lang="en-AU"/>
        </a:p>
      </dgm:t>
    </dgm:pt>
    <dgm:pt modelId="{4D3DEC9F-E70C-4364-86AB-B9B3C7E0FAA8}">
      <dgm:prSet custT="1"/>
      <dgm:spPr/>
      <dgm:t>
        <a:bodyPr/>
        <a:lstStyle/>
        <a:p>
          <a:r>
            <a:rPr lang="en-AU" sz="1400" dirty="0">
              <a:latin typeface="Public Sans" pitchFamily="2" charset="0"/>
            </a:rPr>
            <a:t>Joint funding between Commonwealth and State</a:t>
          </a:r>
        </a:p>
      </dgm:t>
    </dgm:pt>
    <dgm:pt modelId="{257CDF9D-3C1C-4C49-B4B4-E76792F21801}" type="parTrans" cxnId="{646C139F-5AA7-4B92-BB10-EDF8C26EF1A1}">
      <dgm:prSet/>
      <dgm:spPr/>
      <dgm:t>
        <a:bodyPr/>
        <a:lstStyle/>
        <a:p>
          <a:endParaRPr lang="en-AU"/>
        </a:p>
      </dgm:t>
    </dgm:pt>
    <dgm:pt modelId="{8691F66C-A20A-495E-81E8-11B753B6BFB1}" type="sibTrans" cxnId="{646C139F-5AA7-4B92-BB10-EDF8C26EF1A1}">
      <dgm:prSet/>
      <dgm:spPr/>
      <dgm:t>
        <a:bodyPr/>
        <a:lstStyle/>
        <a:p>
          <a:endParaRPr lang="en-AU"/>
        </a:p>
      </dgm:t>
    </dgm:pt>
    <dgm:pt modelId="{091EECC7-812B-4BBF-B039-E0182D1365DA}" type="pres">
      <dgm:prSet presAssocID="{71DF29A4-F6B4-427D-B54E-2F3126E7910D}" presName="Name0" presStyleCnt="0">
        <dgm:presLayoutVars>
          <dgm:dir/>
          <dgm:animLvl val="lvl"/>
          <dgm:resizeHandles val="exact"/>
        </dgm:presLayoutVars>
      </dgm:prSet>
      <dgm:spPr/>
    </dgm:pt>
    <dgm:pt modelId="{BF710F5D-7F8A-4175-8BB0-F43D6F7DF199}" type="pres">
      <dgm:prSet presAssocID="{BD57728E-D088-4EB0-AED4-383E2E428FEE}" presName="linNode" presStyleCnt="0"/>
      <dgm:spPr/>
    </dgm:pt>
    <dgm:pt modelId="{9216B3CB-C277-4EF5-B57E-F135C3AC509E}" type="pres">
      <dgm:prSet presAssocID="{BD57728E-D088-4EB0-AED4-383E2E428FEE}" presName="parentText" presStyleLbl="node1" presStyleIdx="0" presStyleCnt="4" custScaleX="87881">
        <dgm:presLayoutVars>
          <dgm:chMax val="1"/>
          <dgm:bulletEnabled val="1"/>
        </dgm:presLayoutVars>
      </dgm:prSet>
      <dgm:spPr/>
    </dgm:pt>
    <dgm:pt modelId="{4CD3CB76-A22A-42B5-87B2-9C9878B2945E}" type="pres">
      <dgm:prSet presAssocID="{BD57728E-D088-4EB0-AED4-383E2E428FEE}" presName="descendantText" presStyleLbl="alignAccFollowNode1" presStyleIdx="0" presStyleCnt="4" custScaleX="103033">
        <dgm:presLayoutVars>
          <dgm:bulletEnabled val="1"/>
        </dgm:presLayoutVars>
      </dgm:prSet>
      <dgm:spPr/>
    </dgm:pt>
    <dgm:pt modelId="{1B1FDEE2-C79F-4BB6-852A-DF17112E6904}" type="pres">
      <dgm:prSet presAssocID="{EFFB04E2-BC87-4EAE-9874-90EFBEE17DC5}" presName="sp" presStyleCnt="0"/>
      <dgm:spPr/>
    </dgm:pt>
    <dgm:pt modelId="{E12FB16C-E96F-4C31-9669-7ED96AA2C51D}" type="pres">
      <dgm:prSet presAssocID="{1831C632-2F3F-469D-92BF-63E68CFB61A6}" presName="linNode" presStyleCnt="0"/>
      <dgm:spPr/>
    </dgm:pt>
    <dgm:pt modelId="{7069D819-07D7-473C-8D6F-4CFB15FB3845}" type="pres">
      <dgm:prSet presAssocID="{1831C632-2F3F-469D-92BF-63E68CFB61A6}" presName="parentText" presStyleLbl="node1" presStyleIdx="1" presStyleCnt="4" custScaleX="87881">
        <dgm:presLayoutVars>
          <dgm:chMax val="1"/>
          <dgm:bulletEnabled val="1"/>
        </dgm:presLayoutVars>
      </dgm:prSet>
      <dgm:spPr/>
    </dgm:pt>
    <dgm:pt modelId="{55CACC16-E62B-472B-BFFE-49A0AD933F24}" type="pres">
      <dgm:prSet presAssocID="{1831C632-2F3F-469D-92BF-63E68CFB61A6}" presName="descendantText" presStyleLbl="alignAccFollowNode1" presStyleIdx="1" presStyleCnt="4" custScaleX="103033">
        <dgm:presLayoutVars>
          <dgm:bulletEnabled val="1"/>
        </dgm:presLayoutVars>
      </dgm:prSet>
      <dgm:spPr/>
    </dgm:pt>
    <dgm:pt modelId="{8981D7C4-297F-4C59-A997-1C70258A3EFB}" type="pres">
      <dgm:prSet presAssocID="{5D9F6C78-28B3-4DCE-A3B3-94A0EB93D9D7}" presName="sp" presStyleCnt="0"/>
      <dgm:spPr/>
    </dgm:pt>
    <dgm:pt modelId="{DF31CAC2-6A7D-42EF-A401-A9831D8B622A}" type="pres">
      <dgm:prSet presAssocID="{00407464-B97D-410C-A87A-555A57E7E734}" presName="linNode" presStyleCnt="0"/>
      <dgm:spPr/>
    </dgm:pt>
    <dgm:pt modelId="{02B87995-54D1-4FD1-89F4-1C7B619C52D6}" type="pres">
      <dgm:prSet presAssocID="{00407464-B97D-410C-A87A-555A57E7E734}" presName="parentText" presStyleLbl="node1" presStyleIdx="2" presStyleCnt="4" custScaleX="87881">
        <dgm:presLayoutVars>
          <dgm:chMax val="1"/>
          <dgm:bulletEnabled val="1"/>
        </dgm:presLayoutVars>
      </dgm:prSet>
      <dgm:spPr/>
    </dgm:pt>
    <dgm:pt modelId="{1B745654-F5F3-4F30-86E6-38BF9050E3CB}" type="pres">
      <dgm:prSet presAssocID="{00407464-B97D-410C-A87A-555A57E7E734}" presName="descendantText" presStyleLbl="alignAccFollowNode1" presStyleIdx="2" presStyleCnt="4" custScaleX="103033">
        <dgm:presLayoutVars>
          <dgm:bulletEnabled val="1"/>
        </dgm:presLayoutVars>
      </dgm:prSet>
      <dgm:spPr/>
    </dgm:pt>
    <dgm:pt modelId="{B9A90A4B-7C6F-40EB-94C8-D3F42FE6F192}" type="pres">
      <dgm:prSet presAssocID="{5BE6944F-8B66-4426-9A42-5060B4488777}" presName="sp" presStyleCnt="0"/>
      <dgm:spPr/>
    </dgm:pt>
    <dgm:pt modelId="{D3AD1442-23EA-49EA-98F4-FA48FB77719E}" type="pres">
      <dgm:prSet presAssocID="{B6096FCE-11A0-4AAA-8B4A-93DAEE92F819}" presName="linNode" presStyleCnt="0"/>
      <dgm:spPr/>
    </dgm:pt>
    <dgm:pt modelId="{85E26DFE-F6BC-4067-8B87-7B0DFEBC94AE}" type="pres">
      <dgm:prSet presAssocID="{B6096FCE-11A0-4AAA-8B4A-93DAEE92F819}" presName="parentText" presStyleLbl="node1" presStyleIdx="3" presStyleCnt="4" custScaleX="87881">
        <dgm:presLayoutVars>
          <dgm:chMax val="1"/>
          <dgm:bulletEnabled val="1"/>
        </dgm:presLayoutVars>
      </dgm:prSet>
      <dgm:spPr/>
    </dgm:pt>
    <dgm:pt modelId="{08882B0D-EB36-4D6F-8633-70C4EE142644}" type="pres">
      <dgm:prSet presAssocID="{B6096FCE-11A0-4AAA-8B4A-93DAEE92F819}" presName="descendantText" presStyleLbl="alignAccFollowNode1" presStyleIdx="3" presStyleCnt="4" custScaleX="103033">
        <dgm:presLayoutVars>
          <dgm:bulletEnabled val="1"/>
        </dgm:presLayoutVars>
      </dgm:prSet>
      <dgm:spPr/>
    </dgm:pt>
  </dgm:ptLst>
  <dgm:cxnLst>
    <dgm:cxn modelId="{42EB5D0C-8ABA-45BE-B96F-27675173FAF9}" type="presOf" srcId="{7F410795-817D-4024-AB17-D4D8CBB8B3FE}" destId="{08882B0D-EB36-4D6F-8633-70C4EE142644}" srcOrd="0" destOrd="0" presId="urn:microsoft.com/office/officeart/2005/8/layout/vList5"/>
    <dgm:cxn modelId="{F81F460F-7FCB-49CE-A237-D69C8F53755E}" type="presOf" srcId="{4D3DEC9F-E70C-4364-86AB-B9B3C7E0FAA8}" destId="{1B745654-F5F3-4F30-86E6-38BF9050E3CB}" srcOrd="0" destOrd="1" presId="urn:microsoft.com/office/officeart/2005/8/layout/vList5"/>
    <dgm:cxn modelId="{BD30AC10-C5E0-46F6-9373-0A3DAE9A0B73}" type="presOf" srcId="{D192A55B-2BF7-4842-9FC9-0B5C518DE223}" destId="{4CD3CB76-A22A-42B5-87B2-9C9878B2945E}" srcOrd="0" destOrd="1" presId="urn:microsoft.com/office/officeart/2005/8/layout/vList5"/>
    <dgm:cxn modelId="{83B70420-490D-4F21-BAA2-AEA22441B835}" type="presOf" srcId="{5D2A1621-EAE9-4955-982B-9956F4173FDC}" destId="{55CACC16-E62B-472B-BFFE-49A0AD933F24}" srcOrd="0" destOrd="0" presId="urn:microsoft.com/office/officeart/2005/8/layout/vList5"/>
    <dgm:cxn modelId="{33895A23-79E7-46D4-8E72-8A52091A04BE}" srcId="{BD57728E-D088-4EB0-AED4-383E2E428FEE}" destId="{DC958FA8-FDFF-437B-8DF1-91302AB8C9EF}" srcOrd="2" destOrd="0" parTransId="{505EC4DD-492A-4A37-849E-B6E1E1F3FC00}" sibTransId="{2F27F3A8-0626-4F2D-92EC-3CB9CF31F979}"/>
    <dgm:cxn modelId="{F6DBDC24-6664-4D79-B4E8-4B8E8C7CA978}" type="presOf" srcId="{1831C632-2F3F-469D-92BF-63E68CFB61A6}" destId="{7069D819-07D7-473C-8D6F-4CFB15FB3845}" srcOrd="0" destOrd="0" presId="urn:microsoft.com/office/officeart/2005/8/layout/vList5"/>
    <dgm:cxn modelId="{EE2D112F-6C09-4EB3-B33D-89DEEAF4ABE9}" type="presOf" srcId="{A3F6B217-AF75-4E37-97D0-DF52EF2DB7CA}" destId="{1B745654-F5F3-4F30-86E6-38BF9050E3CB}" srcOrd="0" destOrd="0" presId="urn:microsoft.com/office/officeart/2005/8/layout/vList5"/>
    <dgm:cxn modelId="{A6858338-D010-4594-B90D-7FC32A657D8C}" srcId="{71DF29A4-F6B4-427D-B54E-2F3126E7910D}" destId="{B6096FCE-11A0-4AAA-8B4A-93DAEE92F819}" srcOrd="3" destOrd="0" parTransId="{7C4BC715-E0FC-44CA-A891-A038BA0F4E19}" sibTransId="{8670BBA0-4006-493A-A03C-10E6598228F1}"/>
    <dgm:cxn modelId="{F2DC8B5C-1D2E-4697-AE96-C5EAF83DBF58}" srcId="{B6096FCE-11A0-4AAA-8B4A-93DAEE92F819}" destId="{7F410795-817D-4024-AB17-D4D8CBB8B3FE}" srcOrd="0" destOrd="0" parTransId="{1D0A73D9-9743-422C-A2C9-B90218CCA996}" sibTransId="{D5D90B11-3C6D-4DC4-BE24-C4470DC26947}"/>
    <dgm:cxn modelId="{12EFCA5D-3E65-425B-B081-80D251E4C899}" srcId="{71DF29A4-F6B4-427D-B54E-2F3126E7910D}" destId="{BD57728E-D088-4EB0-AED4-383E2E428FEE}" srcOrd="0" destOrd="0" parTransId="{EB32EC1C-18A9-490B-9D98-F18D5D290CFE}" sibTransId="{EFFB04E2-BC87-4EAE-9874-90EFBEE17DC5}"/>
    <dgm:cxn modelId="{6F137444-E15A-4B78-975D-628880C0F031}" srcId="{71DF29A4-F6B4-427D-B54E-2F3126E7910D}" destId="{00407464-B97D-410C-A87A-555A57E7E734}" srcOrd="2" destOrd="0" parTransId="{223414D3-60BC-47EB-AA14-F2651800A9C6}" sibTransId="{5BE6944F-8B66-4426-9A42-5060B4488777}"/>
    <dgm:cxn modelId="{88EC3A6B-1516-425F-AE39-E9688196C16B}" type="presOf" srcId="{00407464-B97D-410C-A87A-555A57E7E734}" destId="{02B87995-54D1-4FD1-89F4-1C7B619C52D6}" srcOrd="0" destOrd="0" presId="urn:microsoft.com/office/officeart/2005/8/layout/vList5"/>
    <dgm:cxn modelId="{3CF0B174-DE67-4875-83CA-853DB5E2C51A}" type="presOf" srcId="{B6096FCE-11A0-4AAA-8B4A-93DAEE92F819}" destId="{85E26DFE-F6BC-4067-8B87-7B0DFEBC94AE}" srcOrd="0" destOrd="0" presId="urn:microsoft.com/office/officeart/2005/8/layout/vList5"/>
    <dgm:cxn modelId="{61341779-4042-449C-B3D9-7A1F782B4E92}" type="presOf" srcId="{71DF29A4-F6B4-427D-B54E-2F3126E7910D}" destId="{091EECC7-812B-4BBF-B039-E0182D1365DA}" srcOrd="0" destOrd="0" presId="urn:microsoft.com/office/officeart/2005/8/layout/vList5"/>
    <dgm:cxn modelId="{3ACBE47A-6C84-4902-B64D-B102CBE794A9}" srcId="{BD57728E-D088-4EB0-AED4-383E2E428FEE}" destId="{2E9F98E1-B472-4C91-AB1B-5B0E4C017C24}" srcOrd="0" destOrd="0" parTransId="{E6A22F80-5E6E-4667-B0A0-925E03AC8E71}" sibTransId="{99AD8283-E1CA-444E-927B-16DA06369654}"/>
    <dgm:cxn modelId="{A54BD288-7A5D-4A97-94B6-87D9051F7306}" srcId="{00407464-B97D-410C-A87A-555A57E7E734}" destId="{A3F6B217-AF75-4E37-97D0-DF52EF2DB7CA}" srcOrd="0" destOrd="0" parTransId="{9F10B71D-4BE1-44A6-9B4D-46030D2A8925}" sibTransId="{E4CBDF09-B99E-47B2-957B-F559078B3935}"/>
    <dgm:cxn modelId="{3A34CE98-9639-48E3-BE07-84487F2D5E87}" srcId="{B6096FCE-11A0-4AAA-8B4A-93DAEE92F819}" destId="{1BE0E1CB-87B8-44E8-A34F-68649E2E26C1}" srcOrd="1" destOrd="0" parTransId="{CBCDA726-4FC9-4CA5-85EA-58E7C294A1EE}" sibTransId="{59317D06-2583-4DAA-83B3-E550E9CA73AE}"/>
    <dgm:cxn modelId="{646C139F-5AA7-4B92-BB10-EDF8C26EF1A1}" srcId="{00407464-B97D-410C-A87A-555A57E7E734}" destId="{4D3DEC9F-E70C-4364-86AB-B9B3C7E0FAA8}" srcOrd="1" destOrd="0" parTransId="{257CDF9D-3C1C-4C49-B4B4-E76792F21801}" sibTransId="{8691F66C-A20A-495E-81E8-11B753B6BFB1}"/>
    <dgm:cxn modelId="{FA48D9A7-59A9-4866-9AF5-024F10E01A4F}" type="presOf" srcId="{1BE0E1CB-87B8-44E8-A34F-68649E2E26C1}" destId="{08882B0D-EB36-4D6F-8633-70C4EE142644}" srcOrd="0" destOrd="1" presId="urn:microsoft.com/office/officeart/2005/8/layout/vList5"/>
    <dgm:cxn modelId="{0D4D8AB8-E5A6-48A2-ADF5-F92A0B0C6BA0}" type="presOf" srcId="{BD57728E-D088-4EB0-AED4-383E2E428FEE}" destId="{9216B3CB-C277-4EF5-B57E-F135C3AC509E}" srcOrd="0" destOrd="0" presId="urn:microsoft.com/office/officeart/2005/8/layout/vList5"/>
    <dgm:cxn modelId="{A3E488E7-2E59-4AEA-A370-84B77474CCF5}" srcId="{BD57728E-D088-4EB0-AED4-383E2E428FEE}" destId="{D192A55B-2BF7-4842-9FC9-0B5C518DE223}" srcOrd="1" destOrd="0" parTransId="{A347A2B5-9157-4CDC-8AEA-D11A023FC80A}" sibTransId="{D7A8BD06-864F-4141-88AB-A3733C88C08F}"/>
    <dgm:cxn modelId="{F9B43DF3-3B24-482D-A8EF-C284B79F647B}" type="presOf" srcId="{DC958FA8-FDFF-437B-8DF1-91302AB8C9EF}" destId="{4CD3CB76-A22A-42B5-87B2-9C9878B2945E}" srcOrd="0" destOrd="2" presId="urn:microsoft.com/office/officeart/2005/8/layout/vList5"/>
    <dgm:cxn modelId="{F09C3AF4-F8EF-4EAD-BCF5-4143684F9DE1}" srcId="{71DF29A4-F6B4-427D-B54E-2F3126E7910D}" destId="{1831C632-2F3F-469D-92BF-63E68CFB61A6}" srcOrd="1" destOrd="0" parTransId="{C52DA52D-9AFB-43E9-88DC-8350A40BBE69}" sibTransId="{5D9F6C78-28B3-4DCE-A3B3-94A0EB93D9D7}"/>
    <dgm:cxn modelId="{2A9EDCFD-C8F5-42CE-8888-8D1045879136}" type="presOf" srcId="{2E9F98E1-B472-4C91-AB1B-5B0E4C017C24}" destId="{4CD3CB76-A22A-42B5-87B2-9C9878B2945E}" srcOrd="0" destOrd="0" presId="urn:microsoft.com/office/officeart/2005/8/layout/vList5"/>
    <dgm:cxn modelId="{571D9BFE-4AAF-454F-A835-05E3F739ADD8}" srcId="{1831C632-2F3F-469D-92BF-63E68CFB61A6}" destId="{5D2A1621-EAE9-4955-982B-9956F4173FDC}" srcOrd="0" destOrd="0" parTransId="{2C0D0239-1D89-4609-8B39-DDA72B3FE795}" sibTransId="{43955A7D-75EE-4D81-B556-47E531EB8309}"/>
    <dgm:cxn modelId="{403A407A-692D-4F56-900E-686D1F023B72}" type="presParOf" srcId="{091EECC7-812B-4BBF-B039-E0182D1365DA}" destId="{BF710F5D-7F8A-4175-8BB0-F43D6F7DF199}" srcOrd="0" destOrd="0" presId="urn:microsoft.com/office/officeart/2005/8/layout/vList5"/>
    <dgm:cxn modelId="{9E935D24-508B-407F-9643-DC55DFDC0E58}" type="presParOf" srcId="{BF710F5D-7F8A-4175-8BB0-F43D6F7DF199}" destId="{9216B3CB-C277-4EF5-B57E-F135C3AC509E}" srcOrd="0" destOrd="0" presId="urn:microsoft.com/office/officeart/2005/8/layout/vList5"/>
    <dgm:cxn modelId="{E4B77662-90CE-4D19-8597-B458AC472650}" type="presParOf" srcId="{BF710F5D-7F8A-4175-8BB0-F43D6F7DF199}" destId="{4CD3CB76-A22A-42B5-87B2-9C9878B2945E}" srcOrd="1" destOrd="0" presId="urn:microsoft.com/office/officeart/2005/8/layout/vList5"/>
    <dgm:cxn modelId="{1D279847-BBF8-4F8D-BB17-DE472B0D929E}" type="presParOf" srcId="{091EECC7-812B-4BBF-B039-E0182D1365DA}" destId="{1B1FDEE2-C79F-4BB6-852A-DF17112E6904}" srcOrd="1" destOrd="0" presId="urn:microsoft.com/office/officeart/2005/8/layout/vList5"/>
    <dgm:cxn modelId="{640D6D08-431D-485D-8DDE-DE307D25A60D}" type="presParOf" srcId="{091EECC7-812B-4BBF-B039-E0182D1365DA}" destId="{E12FB16C-E96F-4C31-9669-7ED96AA2C51D}" srcOrd="2" destOrd="0" presId="urn:microsoft.com/office/officeart/2005/8/layout/vList5"/>
    <dgm:cxn modelId="{33DBE415-6C95-47E7-B4D3-EF815DC93DD6}" type="presParOf" srcId="{E12FB16C-E96F-4C31-9669-7ED96AA2C51D}" destId="{7069D819-07D7-473C-8D6F-4CFB15FB3845}" srcOrd="0" destOrd="0" presId="urn:microsoft.com/office/officeart/2005/8/layout/vList5"/>
    <dgm:cxn modelId="{011FE5A7-40C3-4E47-8AA7-978B4E0DD780}" type="presParOf" srcId="{E12FB16C-E96F-4C31-9669-7ED96AA2C51D}" destId="{55CACC16-E62B-472B-BFFE-49A0AD933F24}" srcOrd="1" destOrd="0" presId="urn:microsoft.com/office/officeart/2005/8/layout/vList5"/>
    <dgm:cxn modelId="{A701E232-D724-44DF-84A6-5A9DF0010687}" type="presParOf" srcId="{091EECC7-812B-4BBF-B039-E0182D1365DA}" destId="{8981D7C4-297F-4C59-A997-1C70258A3EFB}" srcOrd="3" destOrd="0" presId="urn:microsoft.com/office/officeart/2005/8/layout/vList5"/>
    <dgm:cxn modelId="{16B6ADB6-EB13-45D9-A797-26555B794B8B}" type="presParOf" srcId="{091EECC7-812B-4BBF-B039-E0182D1365DA}" destId="{DF31CAC2-6A7D-42EF-A401-A9831D8B622A}" srcOrd="4" destOrd="0" presId="urn:microsoft.com/office/officeart/2005/8/layout/vList5"/>
    <dgm:cxn modelId="{C78CB541-A381-4ED2-9E43-290DD98D5A6B}" type="presParOf" srcId="{DF31CAC2-6A7D-42EF-A401-A9831D8B622A}" destId="{02B87995-54D1-4FD1-89F4-1C7B619C52D6}" srcOrd="0" destOrd="0" presId="urn:microsoft.com/office/officeart/2005/8/layout/vList5"/>
    <dgm:cxn modelId="{BE204455-E9C0-4CBF-9A6D-B1FE3438170E}" type="presParOf" srcId="{DF31CAC2-6A7D-42EF-A401-A9831D8B622A}" destId="{1B745654-F5F3-4F30-86E6-38BF9050E3CB}" srcOrd="1" destOrd="0" presId="urn:microsoft.com/office/officeart/2005/8/layout/vList5"/>
    <dgm:cxn modelId="{AE74654F-E2C6-4A54-AFFE-FF8236B21083}" type="presParOf" srcId="{091EECC7-812B-4BBF-B039-E0182D1365DA}" destId="{B9A90A4B-7C6F-40EB-94C8-D3F42FE6F192}" srcOrd="5" destOrd="0" presId="urn:microsoft.com/office/officeart/2005/8/layout/vList5"/>
    <dgm:cxn modelId="{454AF9DC-569B-47FD-A3A0-7BAE0B994838}" type="presParOf" srcId="{091EECC7-812B-4BBF-B039-E0182D1365DA}" destId="{D3AD1442-23EA-49EA-98F4-FA48FB77719E}" srcOrd="6" destOrd="0" presId="urn:microsoft.com/office/officeart/2005/8/layout/vList5"/>
    <dgm:cxn modelId="{B1572F3A-F375-4CD4-AC5A-2E6C69D73B4F}" type="presParOf" srcId="{D3AD1442-23EA-49EA-98F4-FA48FB77719E}" destId="{85E26DFE-F6BC-4067-8B87-7B0DFEBC94AE}" srcOrd="0" destOrd="0" presId="urn:microsoft.com/office/officeart/2005/8/layout/vList5"/>
    <dgm:cxn modelId="{4AD3460D-09D8-48BE-8C02-4C3565C63EDC}" type="presParOf" srcId="{D3AD1442-23EA-49EA-98F4-FA48FB77719E}" destId="{08882B0D-EB36-4D6F-8633-70C4EE1426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3CB76-A22A-42B5-87B2-9C9878B2945E}">
      <dsp:nvSpPr>
        <dsp:cNvPr id="0" name=""/>
        <dsp:cNvSpPr/>
      </dsp:nvSpPr>
      <dsp:spPr>
        <a:xfrm rot="5400000">
          <a:off x="5359315" y="-2359054"/>
          <a:ext cx="863332" cy="58017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>
              <a:latin typeface="Public Sans" pitchFamily="2" charset="0"/>
            </a:rPr>
            <a:t>Aged Care Assessment Program (ACAP)</a:t>
          </a: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>
              <a:latin typeface="Public Sans" pitchFamily="2" charset="0"/>
            </a:rPr>
            <a:t>Regional Assessment Services (RAS)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>
              <a:latin typeface="Public Sans" pitchFamily="2" charset="0"/>
            </a:rPr>
            <a:t>Australian National Aged Care Classification (AN-ACC</a:t>
          </a:r>
          <a:r>
            <a:rPr lang="en-AU" sz="1600" kern="1200" dirty="0">
              <a:latin typeface="Public Sans" pitchFamily="2" charset="0"/>
            </a:rPr>
            <a:t>)</a:t>
          </a:r>
          <a:endParaRPr lang="en-AU" sz="1600" kern="1200" dirty="0"/>
        </a:p>
      </dsp:txBody>
      <dsp:txXfrm rot="-5400000">
        <a:off x="2890100" y="152305"/>
        <a:ext cx="5759619" cy="779044"/>
      </dsp:txXfrm>
    </dsp:sp>
    <dsp:sp modelId="{9216B3CB-C277-4EF5-B57E-F135C3AC509E}">
      <dsp:nvSpPr>
        <dsp:cNvPr id="0" name=""/>
        <dsp:cNvSpPr/>
      </dsp:nvSpPr>
      <dsp:spPr>
        <a:xfrm>
          <a:off x="106536" y="2243"/>
          <a:ext cx="2783563" cy="1079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>
              <a:latin typeface="Public Sans" pitchFamily="2" charset="0"/>
            </a:rPr>
            <a:t>Aged Care Assessment services </a:t>
          </a:r>
          <a:endParaRPr lang="en-AU" sz="2100" kern="1200" dirty="0"/>
        </a:p>
      </dsp:txBody>
      <dsp:txXfrm>
        <a:off x="159217" y="54924"/>
        <a:ext cx="2678201" cy="973804"/>
      </dsp:txXfrm>
    </dsp:sp>
    <dsp:sp modelId="{55CACC16-E62B-472B-BFFE-49A0AD933F24}">
      <dsp:nvSpPr>
        <dsp:cNvPr id="0" name=""/>
        <dsp:cNvSpPr/>
      </dsp:nvSpPr>
      <dsp:spPr>
        <a:xfrm rot="5400000">
          <a:off x="5359315" y="-1225930"/>
          <a:ext cx="863332" cy="58017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AU" sz="1400" kern="1200" dirty="0">
              <a:latin typeface="Public Sans" pitchFamily="2" charset="0"/>
            </a:rPr>
            <a:t>Support at Home (</a:t>
          </a:r>
          <a:r>
            <a:rPr lang="en-AU" sz="1400" kern="1200" dirty="0" err="1">
              <a:latin typeface="Public Sans" pitchFamily="2" charset="0"/>
            </a:rPr>
            <a:t>SaH</a:t>
          </a:r>
          <a:r>
            <a:rPr lang="en-AU" sz="1400" kern="1200" dirty="0">
              <a:latin typeface="Public Sans" pitchFamily="2" charset="0"/>
            </a:rPr>
            <a:t>) </a:t>
          </a:r>
          <a:endParaRPr lang="en-AU" sz="1400" kern="1200" dirty="0"/>
        </a:p>
      </dsp:txBody>
      <dsp:txXfrm rot="-5400000">
        <a:off x="2890100" y="1285429"/>
        <a:ext cx="5759619" cy="779044"/>
      </dsp:txXfrm>
    </dsp:sp>
    <dsp:sp modelId="{7069D819-07D7-473C-8D6F-4CFB15FB3845}">
      <dsp:nvSpPr>
        <dsp:cNvPr id="0" name=""/>
        <dsp:cNvSpPr/>
      </dsp:nvSpPr>
      <dsp:spPr>
        <a:xfrm>
          <a:off x="106536" y="1135368"/>
          <a:ext cx="2783563" cy="1079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>
              <a:latin typeface="Public Sans" pitchFamily="2" charset="0"/>
            </a:rPr>
            <a:t>Commonwealth Home Support Programme (CHSP)</a:t>
          </a:r>
          <a:endParaRPr lang="en-AU" sz="2100" kern="1200" dirty="0"/>
        </a:p>
      </dsp:txBody>
      <dsp:txXfrm>
        <a:off x="159217" y="1188049"/>
        <a:ext cx="2678201" cy="973804"/>
      </dsp:txXfrm>
    </dsp:sp>
    <dsp:sp modelId="{1B745654-F5F3-4F30-86E6-38BF9050E3CB}">
      <dsp:nvSpPr>
        <dsp:cNvPr id="0" name=""/>
        <dsp:cNvSpPr/>
      </dsp:nvSpPr>
      <dsp:spPr>
        <a:xfrm rot="5400000">
          <a:off x="5359315" y="-92806"/>
          <a:ext cx="863332" cy="58017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>
              <a:latin typeface="Public Sans" pitchFamily="2" charset="0"/>
            </a:rPr>
            <a:t>Post discharge therapy-based program following an acute incident to restore capacity and support living independently in the community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>
              <a:latin typeface="Public Sans" pitchFamily="2" charset="0"/>
            </a:rPr>
            <a:t>Joint funding between Commonwealth and State</a:t>
          </a:r>
        </a:p>
      </dsp:txBody>
      <dsp:txXfrm rot="-5400000">
        <a:off x="2890100" y="2418553"/>
        <a:ext cx="5759619" cy="779044"/>
      </dsp:txXfrm>
    </dsp:sp>
    <dsp:sp modelId="{02B87995-54D1-4FD1-89F4-1C7B619C52D6}">
      <dsp:nvSpPr>
        <dsp:cNvPr id="0" name=""/>
        <dsp:cNvSpPr/>
      </dsp:nvSpPr>
      <dsp:spPr>
        <a:xfrm>
          <a:off x="106536" y="2268492"/>
          <a:ext cx="2783563" cy="1079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>
              <a:latin typeface="Public Sans" pitchFamily="2" charset="0"/>
            </a:rPr>
            <a:t>Transitional Aged Care Program (TACP)</a:t>
          </a:r>
          <a:endParaRPr lang="en-AU" sz="2100" kern="1200" dirty="0"/>
        </a:p>
      </dsp:txBody>
      <dsp:txXfrm>
        <a:off x="159217" y="2321173"/>
        <a:ext cx="2678201" cy="973804"/>
      </dsp:txXfrm>
    </dsp:sp>
    <dsp:sp modelId="{08882B0D-EB36-4D6F-8633-70C4EE142644}">
      <dsp:nvSpPr>
        <dsp:cNvPr id="0" name=""/>
        <dsp:cNvSpPr/>
      </dsp:nvSpPr>
      <dsp:spPr>
        <a:xfrm rot="5400000">
          <a:off x="5359315" y="1040318"/>
          <a:ext cx="863332" cy="58017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>
              <a:latin typeface="Public Sans" pitchFamily="2" charset="0"/>
            </a:rPr>
            <a:t>State Government Residential Aged Care Facilities (SGRACF)</a:t>
          </a: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>
              <a:latin typeface="Public Sans" pitchFamily="2" charset="0"/>
            </a:rPr>
            <a:t>Multi-Purpose Services (MPS)</a:t>
          </a:r>
        </a:p>
      </dsp:txBody>
      <dsp:txXfrm rot="-5400000">
        <a:off x="2890100" y="3551677"/>
        <a:ext cx="5759619" cy="779044"/>
      </dsp:txXfrm>
    </dsp:sp>
    <dsp:sp modelId="{85E26DFE-F6BC-4067-8B87-7B0DFEBC94AE}">
      <dsp:nvSpPr>
        <dsp:cNvPr id="0" name=""/>
        <dsp:cNvSpPr/>
      </dsp:nvSpPr>
      <dsp:spPr>
        <a:xfrm>
          <a:off x="106536" y="3401617"/>
          <a:ext cx="2783563" cy="1079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>
              <a:latin typeface="Public Sans" pitchFamily="2" charset="0"/>
            </a:rPr>
            <a:t>Residential Aged Care (RAC)</a:t>
          </a:r>
        </a:p>
      </dsp:txBody>
      <dsp:txXfrm>
        <a:off x="159217" y="3454298"/>
        <a:ext cx="2678201" cy="973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825C-382E-4C1A-82AB-BCE4AFD21ABE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158C4-A119-4B78-9DE8-A50001BC31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gov.au/sites/default/files/2024-02/joint-statement-to-clarify-the-roles-and-responsibilities-for-the-delivery-of-health-care-for-people-receiving-aged-care-services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28600"/>
            <a:endParaRPr lang="en-AU" sz="1800" dirty="0">
              <a:solidFill>
                <a:srgbClr val="00206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228600"/>
            <a:r>
              <a:rPr lang="en-AU" sz="2000" dirty="0">
                <a:hlinkClick r:id="rId3"/>
              </a:rPr>
              <a:t>Joint statement to clarify the roles and responsibilities for the delivery of health care for people receiving aged care services</a:t>
            </a:r>
            <a:endParaRPr lang="en-A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7584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2312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683895" lvl="0" indent="-342900">
              <a:spcBef>
                <a:spcPts val="600"/>
              </a:spcBef>
              <a:spcAft>
                <a:spcPts val="600"/>
              </a:spcAft>
              <a:buClr>
                <a:srgbClr val="22272B"/>
              </a:buClr>
              <a:buSzPts val="1100"/>
              <a:buFont typeface="Public Sans Light" pitchFamily="2" charset="0"/>
              <a:buChar char="—"/>
              <a:tabLst>
                <a:tab pos="453390" algn="l"/>
              </a:tabLs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263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60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683895" lvl="0" indent="-342900">
              <a:spcBef>
                <a:spcPts val="600"/>
              </a:spcBef>
              <a:spcAft>
                <a:spcPts val="600"/>
              </a:spcAft>
              <a:buClr>
                <a:srgbClr val="22272B"/>
              </a:buClr>
              <a:buSzPts val="1100"/>
              <a:buFont typeface="Public Sans Light" pitchFamily="2" charset="0"/>
              <a:buChar char="—"/>
              <a:tabLst>
                <a:tab pos="453390" algn="l"/>
              </a:tabLst>
            </a:pPr>
            <a:endParaRPr lang="en-AU" sz="1600" dirty="0">
              <a:latin typeface="Public Sans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711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kern="100" dirty="0">
                <a:effectLst/>
                <a:latin typeface="Public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5802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683895" lvl="0" indent="-342900">
              <a:spcBef>
                <a:spcPts val="600"/>
              </a:spcBef>
              <a:spcAft>
                <a:spcPts val="600"/>
              </a:spcAft>
              <a:buClr>
                <a:srgbClr val="22272B"/>
              </a:buClr>
              <a:buSzPts val="1100"/>
              <a:buFont typeface="Public Sans Light" pitchFamily="2" charset="0"/>
              <a:buChar char="—"/>
              <a:tabLst>
                <a:tab pos="453390" algn="l"/>
              </a:tabLs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099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683895" lvl="0" indent="-342900">
              <a:spcBef>
                <a:spcPts val="600"/>
              </a:spcBef>
              <a:spcAft>
                <a:spcPts val="600"/>
              </a:spcAft>
              <a:buClr>
                <a:srgbClr val="22272B"/>
              </a:buClr>
              <a:buSzPts val="1100"/>
              <a:buFont typeface="Public Sans Light" pitchFamily="2" charset="0"/>
              <a:buChar char="—"/>
              <a:tabLst>
                <a:tab pos="453390" algn="l"/>
              </a:tabLs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5713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3946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683895" lvl="0" indent="0">
              <a:spcBef>
                <a:spcPts val="600"/>
              </a:spcBef>
              <a:spcAft>
                <a:spcPts val="600"/>
              </a:spcAft>
              <a:buClr>
                <a:srgbClr val="22272B"/>
              </a:buClr>
              <a:buSzPts val="1100"/>
              <a:buFont typeface="Public Sans Light" pitchFamily="2" charset="0"/>
              <a:buNone/>
              <a:tabLst>
                <a:tab pos="453390" algn="l"/>
              </a:tabLs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310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4" y="4284000"/>
            <a:ext cx="2700000" cy="10895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364" y="4284000"/>
            <a:ext cx="3600000" cy="108985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51200" y="4284000"/>
            <a:ext cx="2700000" cy="108985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</a:extLst>
          </p:cNvPr>
          <p:cNvCxnSpPr/>
          <p:nvPr userDrawn="1"/>
        </p:nvCxnSpPr>
        <p:spPr>
          <a:xfrm>
            <a:off x="334964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</a:extLst>
          </p:cNvPr>
          <p:cNvCxnSpPr>
            <a:cxnSpLocks/>
          </p:cNvCxnSpPr>
          <p:nvPr userDrawn="1"/>
        </p:nvCxnSpPr>
        <p:spPr>
          <a:xfrm>
            <a:off x="9151200" y="4104000"/>
            <a:ext cx="2700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038" y="5804175"/>
            <a:ext cx="630000" cy="68552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5FBC4B-4447-434A-9D01-619A6DE455F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NSW Health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38181F-C49B-4EA1-A9A5-8457140DE1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4" y="286755"/>
            <a:ext cx="10766934" cy="23793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SW Government logo">
            <a:extLst>
              <a:ext uri="{FF2B5EF4-FFF2-40B4-BE49-F238E27FC236}">
                <a16:creationId xmlns:a16="http://schemas.microsoft.com/office/drawing/2014/main" id="{0FABAEDF-98EC-45EA-B2E1-76F397C66B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038" y="360000"/>
            <a:ext cx="630000" cy="68552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BE76B0-F78C-49E4-8D5B-0D8090DCF52C}"/>
              </a:ext>
            </a:extLst>
          </p:cNvPr>
          <p:cNvCxnSpPr>
            <a:cxnSpLocks/>
          </p:cNvCxnSpPr>
          <p:nvPr userDrawn="1"/>
        </p:nvCxnSpPr>
        <p:spPr>
          <a:xfrm>
            <a:off x="334962" y="1628775"/>
            <a:ext cx="115220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2D1A2A7-9792-4E45-B725-23E733D71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810937"/>
            <a:ext cx="5653088" cy="41390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ACE422E-83E9-492A-B75C-C93EBF36518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3953" y="1810937"/>
            <a:ext cx="5653088" cy="41390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B91BB3-BF45-44AD-AC88-D8EA48A1A1AE}"/>
              </a:ext>
            </a:extLst>
          </p:cNvPr>
          <p:cNvCxnSpPr>
            <a:cxnSpLocks/>
          </p:cNvCxnSpPr>
          <p:nvPr userDrawn="1"/>
        </p:nvCxnSpPr>
        <p:spPr>
          <a:xfrm>
            <a:off x="334962" y="6129338"/>
            <a:ext cx="115220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18BB9F-E491-4675-8497-9CC68C9FEE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NSW Health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B9FF9-87F7-4175-A62D-F0EF98635E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E2B0B64-92FD-45DB-ADA6-95AED958A0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4" y="374374"/>
            <a:ext cx="10547998" cy="1009652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3772" userDrawn="1">
          <p15:clr>
            <a:srgbClr val="FBAE40"/>
          </p15:clr>
        </p15:guide>
        <p15:guide id="8" pos="3908" userDrawn="1">
          <p15:clr>
            <a:srgbClr val="FBAE40"/>
          </p15:clr>
        </p15:guide>
        <p15:guide id="10" orient="horz" pos="1139" userDrawn="1">
          <p15:clr>
            <a:srgbClr val="FBAE40"/>
          </p15:clr>
        </p15:guide>
        <p15:guide id="11" orient="horz" pos="374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ile &amp;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2" y="2349500"/>
            <a:ext cx="5653088" cy="360045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NSW Government logo">
            <a:extLst>
              <a:ext uri="{FF2B5EF4-FFF2-40B4-BE49-F238E27FC236}">
                <a16:creationId xmlns:a16="http://schemas.microsoft.com/office/drawing/2014/main" id="{0FABAEDF-98EC-45EA-B2E1-76F397C66B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038" y="360000"/>
            <a:ext cx="630000" cy="68552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6D5A339-4C3A-4FB9-BFEB-4A8668EBB61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3950" y="2349500"/>
            <a:ext cx="5653087" cy="360045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4E4033-8BF9-4C85-8631-D0E5E2329928}"/>
              </a:ext>
            </a:extLst>
          </p:cNvPr>
          <p:cNvCxnSpPr>
            <a:cxnSpLocks/>
          </p:cNvCxnSpPr>
          <p:nvPr userDrawn="1"/>
        </p:nvCxnSpPr>
        <p:spPr>
          <a:xfrm>
            <a:off x="334962" y="2175875"/>
            <a:ext cx="115220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FA2D66-3599-42E2-A778-D9F0186524C6}"/>
              </a:ext>
            </a:extLst>
          </p:cNvPr>
          <p:cNvCxnSpPr>
            <a:cxnSpLocks/>
          </p:cNvCxnSpPr>
          <p:nvPr userDrawn="1"/>
        </p:nvCxnSpPr>
        <p:spPr>
          <a:xfrm>
            <a:off x="334962" y="6129338"/>
            <a:ext cx="115220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9A5A3-EB78-4422-AFE9-4C5810BE01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NSW Health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A6E79-FF1A-4E16-AFEB-AE84514D70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72E4C02-1455-4DFA-88B9-C8898C0DD2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4" y="374374"/>
            <a:ext cx="10547998" cy="1009652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349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7" pos="3772" userDrawn="1">
          <p15:clr>
            <a:srgbClr val="FBAE40"/>
          </p15:clr>
        </p15:guide>
        <p15:guide id="8" pos="3908" userDrawn="1">
          <p15:clr>
            <a:srgbClr val="FBAE40"/>
          </p15:clr>
        </p15:guide>
        <p15:guide id="10" orient="horz" pos="1480" userDrawn="1">
          <p15:clr>
            <a:srgbClr val="FBAE40"/>
          </p15:clr>
        </p15:guide>
        <p15:guide id="11" orient="horz" pos="3748" userDrawn="1">
          <p15:clr>
            <a:srgbClr val="FBAE40"/>
          </p15:clr>
        </p15:guide>
        <p15:guide id="1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, Text box &amp;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A96419C4-E5C3-47F5-B720-81B4B22E0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1200" y="360000"/>
            <a:ext cx="630000" cy="685525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02DE190-D3FE-4AAB-A5F1-85F8459FBD5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4963" y="2349500"/>
            <a:ext cx="5653087" cy="3779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Content Placeholder 19">
            <a:extLst>
              <a:ext uri="{FF2B5EF4-FFF2-40B4-BE49-F238E27FC236}">
                <a16:creationId xmlns:a16="http://schemas.microsoft.com/office/drawing/2014/main" id="{70DD431A-EA21-4DD2-B5B6-1DFF1018076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03953" y="2349500"/>
            <a:ext cx="2700335" cy="3779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5" name="Content Placeholder 19">
            <a:extLst>
              <a:ext uri="{FF2B5EF4-FFF2-40B4-BE49-F238E27FC236}">
                <a16:creationId xmlns:a16="http://schemas.microsoft.com/office/drawing/2014/main" id="{3D920F70-DC97-4F0D-AFBD-11999188442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20189" y="2349500"/>
            <a:ext cx="2736850" cy="3779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848055-175B-4705-A99E-24EB535D2E05}"/>
              </a:ext>
            </a:extLst>
          </p:cNvPr>
          <p:cNvCxnSpPr>
            <a:cxnSpLocks/>
          </p:cNvCxnSpPr>
          <p:nvPr userDrawn="1"/>
        </p:nvCxnSpPr>
        <p:spPr>
          <a:xfrm>
            <a:off x="334962" y="2175875"/>
            <a:ext cx="115220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552304-A6A9-4FAC-A7FB-2431A0AA89B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NSW Health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887FB7-39AF-4876-8DF8-0E078F6ADCF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A0921AF-EDDF-46AD-95B9-69B400E8DF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964" y="374374"/>
            <a:ext cx="10547998" cy="1009652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1705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6" orient="horz" pos="3974">
          <p15:clr>
            <a:srgbClr val="FBAE40"/>
          </p15:clr>
        </p15:guide>
        <p15:guide id="8" orient="horz" pos="1480" userDrawn="1">
          <p15:clr>
            <a:srgbClr val="FBAE40"/>
          </p15:clr>
        </p15:guide>
        <p15:guide id="17" orient="horz" pos="3861">
          <p15:clr>
            <a:srgbClr val="FBAE40"/>
          </p15:clr>
        </p15:guide>
        <p15:guide id="20" pos="5609">
          <p15:clr>
            <a:srgbClr val="FBAE40"/>
          </p15:clr>
        </p15:guide>
        <p15:guide id="21" pos="5745">
          <p15:clr>
            <a:srgbClr val="FBAE40"/>
          </p15:clr>
        </p15:guide>
        <p15:guide id="22" pos="5677">
          <p15:clr>
            <a:srgbClr val="FBAE40"/>
          </p15:clr>
        </p15:guide>
        <p15:guide id="27" pos="3772">
          <p15:clr>
            <a:srgbClr val="FBAE40"/>
          </p15:clr>
        </p15:guide>
        <p15:guide id="28" pos="3840">
          <p15:clr>
            <a:srgbClr val="FBAE40"/>
          </p15:clr>
        </p15:guide>
        <p15:guide id="29" pos="390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4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CFBB7F0-695E-4E4C-94F2-0D2598A07F80}"/>
              </a:ext>
            </a:extLst>
          </p:cNvPr>
          <p:cNvSpPr/>
          <p:nvPr userDrawn="1"/>
        </p:nvSpPr>
        <p:spPr>
          <a:xfrm>
            <a:off x="0" y="1628776"/>
            <a:ext cx="12192000" cy="52292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0AEF18-0048-410F-AB0A-6EBF9EE73C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1808163"/>
            <a:ext cx="2700337" cy="41262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77997327-1253-41DB-B0DD-0A414715E9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3949" y="1808162"/>
            <a:ext cx="2736851" cy="374332"/>
          </a:xfr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Heading here</a:t>
            </a:r>
            <a:endParaRPr lang="en-AU" dirty="0"/>
          </a:p>
        </p:txBody>
      </p:sp>
      <p:pic>
        <p:nvPicPr>
          <p:cNvPr id="24" name="Picture 23" descr="NSW Government logo">
            <a:extLst>
              <a:ext uri="{FF2B5EF4-FFF2-40B4-BE49-F238E27FC236}">
                <a16:creationId xmlns:a16="http://schemas.microsoft.com/office/drawing/2014/main" id="{8E070C98-0503-4D72-9CF7-A17F065E0C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038" y="360000"/>
            <a:ext cx="630000" cy="68552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057F61-0899-4B7C-BD2B-3738152A2B7E}"/>
              </a:ext>
            </a:extLst>
          </p:cNvPr>
          <p:cNvCxnSpPr>
            <a:cxnSpLocks/>
          </p:cNvCxnSpPr>
          <p:nvPr userDrawn="1"/>
        </p:nvCxnSpPr>
        <p:spPr>
          <a:xfrm flipH="1">
            <a:off x="3254804" y="3871281"/>
            <a:ext cx="27332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5F3C85-5357-43EC-A1C1-36604BBB1AF2}"/>
              </a:ext>
            </a:extLst>
          </p:cNvPr>
          <p:cNvCxnSpPr/>
          <p:nvPr userDrawn="1"/>
        </p:nvCxnSpPr>
        <p:spPr>
          <a:xfrm>
            <a:off x="3146324" y="1808165"/>
            <a:ext cx="0" cy="414178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1780E94-33C4-4DE1-A694-1409542C2932}"/>
              </a:ext>
            </a:extLst>
          </p:cNvPr>
          <p:cNvCxnSpPr/>
          <p:nvPr userDrawn="1"/>
        </p:nvCxnSpPr>
        <p:spPr>
          <a:xfrm>
            <a:off x="6096000" y="1808165"/>
            <a:ext cx="0" cy="414178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E60691D-5FF5-49D8-BC2B-1780D06D0D73}"/>
              </a:ext>
            </a:extLst>
          </p:cNvPr>
          <p:cNvCxnSpPr/>
          <p:nvPr userDrawn="1"/>
        </p:nvCxnSpPr>
        <p:spPr>
          <a:xfrm>
            <a:off x="9048750" y="1808165"/>
            <a:ext cx="0" cy="414178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6BC665B6-B8E9-476E-AB3E-D3440A25566F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156700" y="1808162"/>
            <a:ext cx="2700336" cy="374332"/>
          </a:xfr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Heading here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88639C-7313-4702-A3F3-85D3DB59A997}"/>
              </a:ext>
            </a:extLst>
          </p:cNvPr>
          <p:cNvSpPr>
            <a:spLocks noGrp="1"/>
          </p:cNvSpPr>
          <p:nvPr userDrawn="1">
            <p:ph sz="quarter" idx="28"/>
          </p:nvPr>
        </p:nvSpPr>
        <p:spPr>
          <a:xfrm>
            <a:off x="6210308" y="2194733"/>
            <a:ext cx="2730492" cy="3755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958064-AB0F-4E61-B8DC-3DB7B01419C9}"/>
              </a:ext>
            </a:extLst>
          </p:cNvPr>
          <p:cNvSpPr>
            <a:spLocks noGrp="1"/>
          </p:cNvSpPr>
          <p:nvPr userDrawn="1">
            <p:ph sz="quarter" idx="29"/>
          </p:nvPr>
        </p:nvSpPr>
        <p:spPr>
          <a:xfrm>
            <a:off x="9170750" y="2194732"/>
            <a:ext cx="2686286" cy="375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5CC32E-B774-45E0-A368-5B9ADCADC9B1}"/>
              </a:ext>
            </a:extLst>
          </p:cNvPr>
          <p:cNvCxnSpPr>
            <a:cxnSpLocks/>
          </p:cNvCxnSpPr>
          <p:nvPr userDrawn="1"/>
        </p:nvCxnSpPr>
        <p:spPr>
          <a:xfrm>
            <a:off x="334962" y="6129338"/>
            <a:ext cx="115220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90297-E5C2-4ED6-A046-C105557366B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NSW Health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6C38A-FC65-4FB4-9478-BD04F569B0C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7BCE2448-EA8B-4FC4-B5F3-177DFE00701E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3254803" y="4056351"/>
            <a:ext cx="2736000" cy="189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6" name="Content Placeholder 9">
            <a:extLst>
              <a:ext uri="{FF2B5EF4-FFF2-40B4-BE49-F238E27FC236}">
                <a16:creationId xmlns:a16="http://schemas.microsoft.com/office/drawing/2014/main" id="{B013D23F-B2CF-49F8-B6F8-A74865327110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254803" y="1808578"/>
            <a:ext cx="2736000" cy="189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5803B75-F6E2-4A4C-80F3-218A72C948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4" y="374374"/>
            <a:ext cx="10547998" cy="1009652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810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orient="horz" pos="3748">
          <p15:clr>
            <a:srgbClr val="FBAE40"/>
          </p15:clr>
        </p15:guide>
        <p15:guide id="7" pos="1912">
          <p15:clr>
            <a:srgbClr val="FBAE40"/>
          </p15:clr>
        </p15:guide>
        <p15:guide id="8" pos="2048">
          <p15:clr>
            <a:srgbClr val="FBAE40"/>
          </p15:clr>
        </p15:guide>
        <p15:guide id="9" pos="1980">
          <p15:clr>
            <a:srgbClr val="FBAE40"/>
          </p15:clr>
        </p15:guide>
        <p15:guide id="10" pos="3772">
          <p15:clr>
            <a:srgbClr val="FBAE40"/>
          </p15:clr>
        </p15:guide>
        <p15:guide id="11" pos="3840">
          <p15:clr>
            <a:srgbClr val="FBAE40"/>
          </p15:clr>
        </p15:guide>
        <p15:guide id="12" pos="3908">
          <p15:clr>
            <a:srgbClr val="FBAE40"/>
          </p15:clr>
        </p15:guide>
        <p15:guide id="13" pos="5768">
          <p15:clr>
            <a:srgbClr val="FBAE40"/>
          </p15:clr>
        </p15:guide>
        <p15:guide id="14" pos="5700">
          <p15:clr>
            <a:srgbClr val="FBAE40"/>
          </p15:clr>
        </p15:guide>
        <p15:guide id="15" pos="5632">
          <p15:clr>
            <a:srgbClr val="FBAE40"/>
          </p15:clr>
        </p15:guide>
        <p15:guide id="16" orient="horz" pos="113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051425" cy="6858000"/>
          </a:xfrm>
          <a:solidFill>
            <a:srgbClr val="EBEBEB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1788" y="5734050"/>
            <a:ext cx="3555325" cy="394018"/>
          </a:xfrm>
        </p:spPr>
        <p:txBody>
          <a:bodyPr anchor="b">
            <a:normAutofit/>
          </a:bodyPr>
          <a:lstStyle>
            <a:lvl1pPr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Image caption</a:t>
            </a:r>
            <a:endParaRPr lang="en-AU" dirty="0"/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FED65670-AB77-4240-A78B-1E90D93EE6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038" y="360000"/>
            <a:ext cx="630000" cy="6855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</a:extLst>
          </p:cNvPr>
          <p:cNvCxnSpPr/>
          <p:nvPr userDrawn="1"/>
        </p:nvCxnSpPr>
        <p:spPr>
          <a:xfrm>
            <a:off x="5231606" y="1808163"/>
            <a:ext cx="0" cy="4321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ECD5C-6C20-4BB0-B652-BD3BA0DC65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8AD7EC-9F45-4EF3-B764-2FE89CA287F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411788" y="6343380"/>
            <a:ext cx="3555325" cy="252000"/>
          </a:xfrm>
        </p:spPr>
        <p:txBody>
          <a:bodyPr/>
          <a:lstStyle/>
          <a:p>
            <a:r>
              <a:rPr lang="en-US" dirty="0"/>
              <a:t>NSW Health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B47D27-BA0E-4958-A2A7-4FAEFD8BB7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11788" y="1808163"/>
            <a:ext cx="6444000" cy="3667125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82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pos="3409" userDrawn="1">
          <p15:clr>
            <a:srgbClr val="FBAE40"/>
          </p15:clr>
        </p15:guide>
        <p15:guide id="4" orient="horz" pos="1139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orient="horz" pos="3974" userDrawn="1">
          <p15:clr>
            <a:srgbClr val="FBAE40"/>
          </p15:clr>
        </p15:guide>
        <p15:guide id="8" orient="horz" pos="361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ing, 2 Column text &amp;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2" y="2349500"/>
            <a:ext cx="8605837" cy="61822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Subheading</a:t>
            </a:r>
            <a:endParaRPr lang="en-AU" dirty="0"/>
          </a:p>
        </p:txBody>
      </p:sp>
      <p:pic>
        <p:nvPicPr>
          <p:cNvPr id="15" name="Picture 14" descr="NSW Government logo">
            <a:extLst>
              <a:ext uri="{FF2B5EF4-FFF2-40B4-BE49-F238E27FC236}">
                <a16:creationId xmlns:a16="http://schemas.microsoft.com/office/drawing/2014/main" id="{8F4FDC7C-B42D-49D6-970A-32B5538112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038" y="360000"/>
            <a:ext cx="630000" cy="68552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0C6C4C-E68F-478D-9E61-507EDD8577A9}"/>
              </a:ext>
            </a:extLst>
          </p:cNvPr>
          <p:cNvCxnSpPr>
            <a:cxnSpLocks/>
          </p:cNvCxnSpPr>
          <p:nvPr userDrawn="1"/>
        </p:nvCxnSpPr>
        <p:spPr>
          <a:xfrm>
            <a:off x="334962" y="2175875"/>
            <a:ext cx="115220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9392B0-2002-4068-A2B8-B8CEBD6CF00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4962" y="3141349"/>
            <a:ext cx="8605837" cy="2808601"/>
          </a:xfrm>
        </p:spPr>
        <p:txBody>
          <a:bodyPr numCol="3" spcCol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CE57E76-908B-4677-8735-44FF58630A9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56699" y="2349498"/>
            <a:ext cx="2700337" cy="3600449"/>
          </a:xfrm>
          <a:solidFill>
            <a:srgbClr val="EBEBEB"/>
          </a:solidFill>
        </p:spPr>
        <p:txBody>
          <a:bodyPr/>
          <a:lstStyle/>
          <a:p>
            <a:endParaRPr lang="en-A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2EC88C-A7BB-4B51-970F-41101F983C29}"/>
              </a:ext>
            </a:extLst>
          </p:cNvPr>
          <p:cNvCxnSpPr>
            <a:cxnSpLocks/>
          </p:cNvCxnSpPr>
          <p:nvPr userDrawn="1"/>
        </p:nvCxnSpPr>
        <p:spPr>
          <a:xfrm>
            <a:off x="334962" y="6129338"/>
            <a:ext cx="115220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FC549-D463-4560-8E54-D35E95C8130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NSW Health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0E343-82A7-44F2-B3D3-98B4AB570A5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3B686DF-0CBE-4BE0-AAF6-7B8F413078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964" y="374374"/>
            <a:ext cx="10547998" cy="1009652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2396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  <p15:guide id="6" orient="horz" pos="3748" userDrawn="1">
          <p15:clr>
            <a:srgbClr val="FBAE40"/>
          </p15:clr>
        </p15:guide>
        <p15:guide id="7" orient="horz" pos="1480" userDrawn="1">
          <p15:clr>
            <a:srgbClr val="FBAE40"/>
          </p15:clr>
        </p15:guide>
        <p15:guide id="9" pos="5632" userDrawn="1">
          <p15:clr>
            <a:srgbClr val="FBAE40"/>
          </p15:clr>
        </p15:guide>
        <p15:guide id="10" pos="5768" userDrawn="1">
          <p15:clr>
            <a:srgbClr val="FBAE40"/>
          </p15:clr>
        </p15:guide>
        <p15:guide id="11" pos="570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heading, 2 Column text &amp; Image">
    <p:bg>
      <p:bgPr>
        <a:solidFill>
          <a:srgbClr val="F3E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1810937"/>
            <a:ext cx="7560000" cy="819316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Subheading</a:t>
            </a:r>
            <a:endParaRPr lang="en-AU" dirty="0"/>
          </a:p>
        </p:txBody>
      </p:sp>
      <p:pic>
        <p:nvPicPr>
          <p:cNvPr id="15" name="Picture 14" descr="NSW Government logo">
            <a:extLst>
              <a:ext uri="{FF2B5EF4-FFF2-40B4-BE49-F238E27FC236}">
                <a16:creationId xmlns:a16="http://schemas.microsoft.com/office/drawing/2014/main" id="{8F4FDC7C-B42D-49D6-970A-32B5538112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038" y="360000"/>
            <a:ext cx="630000" cy="68552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0C6C4C-E68F-478D-9E61-507EDD8577A9}"/>
              </a:ext>
            </a:extLst>
          </p:cNvPr>
          <p:cNvCxnSpPr>
            <a:cxnSpLocks/>
          </p:cNvCxnSpPr>
          <p:nvPr userDrawn="1"/>
        </p:nvCxnSpPr>
        <p:spPr>
          <a:xfrm>
            <a:off x="334962" y="1628775"/>
            <a:ext cx="115220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525CA4-C403-4EE1-86A6-E6E41E109E8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4962" y="2812414"/>
            <a:ext cx="7560000" cy="3137537"/>
          </a:xfrm>
        </p:spPr>
        <p:txBody>
          <a:bodyPr numCol="2" spcCol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54E3738-EE65-42EC-8B58-7483700D80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56588" y="1808963"/>
            <a:ext cx="3600449" cy="4140988"/>
          </a:xfrm>
          <a:solidFill>
            <a:srgbClr val="EBEBEB"/>
          </a:solidFill>
        </p:spPr>
        <p:txBody>
          <a:bodyPr/>
          <a:lstStyle/>
          <a:p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20E58A-1002-43C5-AEAA-BAC09F09CCAD}"/>
              </a:ext>
            </a:extLst>
          </p:cNvPr>
          <p:cNvCxnSpPr>
            <a:cxnSpLocks/>
          </p:cNvCxnSpPr>
          <p:nvPr userDrawn="1"/>
        </p:nvCxnSpPr>
        <p:spPr>
          <a:xfrm>
            <a:off x="334962" y="6129338"/>
            <a:ext cx="115220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1541F-FB3E-41D1-994B-9AE6D1FFA0F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NSW Health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CB421-258F-4EC6-BBC1-92A3E700C4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62252D9-9C98-4D7C-94AE-AD0E46A1AE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964" y="374374"/>
            <a:ext cx="10547998" cy="1009652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949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  <p15:guide id="6" orient="horz" pos="3748" userDrawn="1">
          <p15:clr>
            <a:srgbClr val="FBAE40"/>
          </p15:clr>
        </p15:guide>
        <p15:guide id="7" orient="horz" pos="1026" userDrawn="1">
          <p15:clr>
            <a:srgbClr val="FBAE40"/>
          </p15:clr>
        </p15:guide>
        <p15:guide id="8" orient="horz" pos="1139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5201" userDrawn="1">
          <p15:clr>
            <a:srgbClr val="FBAE40"/>
          </p15:clr>
        </p15:guide>
        <p15:guide id="11" pos="508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1" y="368300"/>
            <a:ext cx="7826400" cy="1009652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08162"/>
            <a:ext cx="12192000" cy="5049838"/>
          </a:xfrm>
          <a:solidFill>
            <a:srgbClr val="EBEBEB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233AAFED-0E81-4B93-BB94-AF7977C57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038" y="360000"/>
            <a:ext cx="630000" cy="68552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D55EB-3B26-48D5-BD4F-D5B7A3536E3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NSW Health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16B79-04DC-40CA-889E-EFC0442F22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0874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  <p15:guide id="5" orient="horz" pos="3748" userDrawn="1">
          <p15:clr>
            <a:srgbClr val="FBAE40"/>
          </p15:clr>
        </p15:guide>
        <p15:guide id="6" orient="horz" pos="113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2770" y="1808163"/>
            <a:ext cx="2744268" cy="72072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Caption</a:t>
            </a:r>
            <a:endParaRPr lang="en-AU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1628776"/>
            <a:ext cx="5880100" cy="4500562"/>
          </a:xfrm>
          <a:solidFill>
            <a:srgbClr val="EBEBEB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10" name="Picture 9" descr="NSW Government logo">
            <a:extLst>
              <a:ext uri="{FF2B5EF4-FFF2-40B4-BE49-F238E27FC236}">
                <a16:creationId xmlns:a16="http://schemas.microsoft.com/office/drawing/2014/main" id="{895D099D-8B1B-4E2C-859E-BC5D80DEA6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038" y="360000"/>
            <a:ext cx="630000" cy="6855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</a:extLst>
          </p:cNvPr>
          <p:cNvCxnSpPr>
            <a:cxnSpLocks/>
          </p:cNvCxnSpPr>
          <p:nvPr userDrawn="1"/>
        </p:nvCxnSpPr>
        <p:spPr>
          <a:xfrm>
            <a:off x="6089760" y="1628775"/>
            <a:ext cx="5761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66AFE4-891E-4434-944C-C8090D1D1885}"/>
              </a:ext>
            </a:extLst>
          </p:cNvPr>
          <p:cNvCxnSpPr>
            <a:cxnSpLocks/>
          </p:cNvCxnSpPr>
          <p:nvPr userDrawn="1"/>
        </p:nvCxnSpPr>
        <p:spPr>
          <a:xfrm>
            <a:off x="6089760" y="6129338"/>
            <a:ext cx="5761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DCFC3-717D-4BDB-8200-458DBC00D3D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96000" y="2708276"/>
            <a:ext cx="5754798" cy="3241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81FED1-E51E-48B2-85E2-B1FF9D82770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NSW Health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C8D88-8E5E-4126-B610-9128D9DAF59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D46BCBD-0C8D-4020-A1D4-D1E1983D94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964" y="374374"/>
            <a:ext cx="10547998" cy="1009652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  <p15:guide id="6" orient="horz" pos="3748" userDrawn="1">
          <p15:clr>
            <a:srgbClr val="FBAE40"/>
          </p15:clr>
        </p15:guide>
        <p15:guide id="7" orient="horz" pos="1026" userDrawn="1">
          <p15:clr>
            <a:srgbClr val="FBAE40"/>
          </p15:clr>
        </p15:guide>
        <p15:guide id="8" orient="horz" pos="1139" userDrawn="1">
          <p15:clr>
            <a:srgbClr val="FBAE40"/>
          </p15:clr>
        </p15:guide>
        <p15:guide id="9" orient="horz" pos="1706" userDrawn="1">
          <p15:clr>
            <a:srgbClr val="FBAE40"/>
          </p15:clr>
        </p15:guide>
        <p15:guide id="10" orient="horz" pos="1593" userDrawn="1">
          <p15:clr>
            <a:srgbClr val="FBAE40"/>
          </p15:clr>
        </p15:guide>
        <p15:guide id="11" pos="3840" userDrawn="1">
          <p15:clr>
            <a:srgbClr val="FBAE40"/>
          </p15:clr>
        </p15:guide>
        <p15:guide id="12" pos="3704" userDrawn="1">
          <p15:clr>
            <a:srgbClr val="FBAE40"/>
          </p15:clr>
        </p15:guide>
        <p15:guide id="13" pos="377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SW Government logo">
            <a:extLst>
              <a:ext uri="{FF2B5EF4-FFF2-40B4-BE49-F238E27FC236}">
                <a16:creationId xmlns:a16="http://schemas.microsoft.com/office/drawing/2014/main" id="{63E0FABC-45C9-48BF-8620-6CC812EAF4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038" y="360000"/>
            <a:ext cx="630000" cy="6855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</a:extLst>
          </p:cNvPr>
          <p:cNvCxnSpPr>
            <a:cxnSpLocks/>
          </p:cNvCxnSpPr>
          <p:nvPr userDrawn="1"/>
        </p:nvCxnSpPr>
        <p:spPr>
          <a:xfrm>
            <a:off x="3035300" y="360000"/>
            <a:ext cx="0" cy="576848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2620F-23DE-412B-AF9C-CA37008F091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NSW Health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72757-58F4-4698-A1DE-4F3C9678DD8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609D9EB-68F0-4C33-A30D-ABA7CF17EE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16275" y="374375"/>
            <a:ext cx="7655726" cy="5754111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  <p15:guide id="6" orient="horz" pos="3861" userDrawn="1">
          <p15:clr>
            <a:srgbClr val="FBAE40"/>
          </p15:clr>
        </p15:guide>
        <p15:guide id="7" pos="6856" userDrawn="1">
          <p15:clr>
            <a:srgbClr val="FBAE40"/>
          </p15:clr>
        </p15:guide>
        <p15:guide id="8" pos="1912" userDrawn="1">
          <p15:clr>
            <a:srgbClr val="FBAE40"/>
          </p15:clr>
        </p15:guide>
        <p15:guide id="9" pos="1799" userDrawn="1">
          <p15:clr>
            <a:srgbClr val="FBAE40"/>
          </p15:clr>
        </p15:guide>
        <p15:guide id="10" pos="202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3035301" cy="6858000"/>
          </a:xfrm>
          <a:solidFill>
            <a:srgbClr val="EBEBEB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</a:extLst>
          </p:cNvPr>
          <p:cNvSpPr/>
          <p:nvPr userDrawn="1"/>
        </p:nvSpPr>
        <p:spPr>
          <a:xfrm>
            <a:off x="3035300" y="0"/>
            <a:ext cx="7800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 SemiBold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11563" y="4403188"/>
            <a:ext cx="5124433" cy="1176813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1562" y="6044997"/>
            <a:ext cx="3588437" cy="5580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4834" y="5788171"/>
            <a:ext cx="2700000" cy="744977"/>
          </a:xfrm>
        </p:spPr>
        <p:txBody>
          <a:bodyPr anchor="b">
            <a:noAutofit/>
          </a:bodyPr>
          <a:lstStyle>
            <a:lvl1pPr algn="r"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 Month YY20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</a:extLst>
          </p:cNvPr>
          <p:cNvCxnSpPr>
            <a:cxnSpLocks/>
          </p:cNvCxnSpPr>
          <p:nvPr userDrawn="1"/>
        </p:nvCxnSpPr>
        <p:spPr>
          <a:xfrm>
            <a:off x="3432175" y="368300"/>
            <a:ext cx="0" cy="61214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65F23B05-84EC-48DE-BF6A-FF3070434A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038" y="360000"/>
            <a:ext cx="630000" cy="68552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59863B-2079-48AA-AE99-00E6FD93B4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1562" y="368839"/>
            <a:ext cx="2146300" cy="166199"/>
          </a:xfrm>
        </p:spPr>
        <p:txBody>
          <a:bodyPr>
            <a:spAutoFit/>
          </a:bodyPr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NSW Health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92B17AE-26F9-48B3-871B-9D762E24A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562" y="1070077"/>
            <a:ext cx="6953268" cy="2126139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21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pos="2275" userDrawn="1">
          <p15:clr>
            <a:srgbClr val="FBAE40"/>
          </p15:clr>
        </p15:guide>
        <p15:guide id="5" orient="horz" pos="232" userDrawn="1">
          <p15:clr>
            <a:srgbClr val="FBAE40"/>
          </p15:clr>
        </p15:guide>
        <p15:guide id="6" pos="191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&amp; 2 Multi-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3491" y="1628775"/>
            <a:ext cx="6215422" cy="4500563"/>
          </a:xfrm>
          <a:solidFill>
            <a:srgbClr val="EBEBEB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4063" y="6001375"/>
            <a:ext cx="4752975" cy="180000"/>
          </a:xfrm>
        </p:spPr>
        <p:txBody>
          <a:bodyPr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Figure</a:t>
            </a:r>
            <a:endParaRPr lang="en-AU" dirty="0"/>
          </a:p>
        </p:txBody>
      </p:sp>
      <p:pic>
        <p:nvPicPr>
          <p:cNvPr id="11" name="Picture 10" descr="NSW Government logo">
            <a:extLst>
              <a:ext uri="{FF2B5EF4-FFF2-40B4-BE49-F238E27FC236}">
                <a16:creationId xmlns:a16="http://schemas.microsoft.com/office/drawing/2014/main" id="{9EF7AD26-1616-481E-ACC1-4D51E1838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038" y="360000"/>
            <a:ext cx="630000" cy="6855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0918BF-8459-4EEC-9EE0-2760AD711DCB}"/>
              </a:ext>
            </a:extLst>
          </p:cNvPr>
          <p:cNvCxnSpPr>
            <a:cxnSpLocks/>
          </p:cNvCxnSpPr>
          <p:nvPr userDrawn="1"/>
        </p:nvCxnSpPr>
        <p:spPr>
          <a:xfrm>
            <a:off x="339680" y="372533"/>
            <a:ext cx="0" cy="577029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0D89ABB-D052-4943-9E69-B2CE3682B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04063" y="1628775"/>
            <a:ext cx="4748256" cy="1908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8405E34-873D-4067-B974-34BFA361BD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104063" y="3860075"/>
            <a:ext cx="4748256" cy="1908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369693-5FB6-496E-AA9A-7F6FF9BF911F}"/>
              </a:ext>
            </a:extLst>
          </p:cNvPr>
          <p:cNvCxnSpPr>
            <a:cxnSpLocks/>
          </p:cNvCxnSpPr>
          <p:nvPr userDrawn="1"/>
        </p:nvCxnSpPr>
        <p:spPr>
          <a:xfrm>
            <a:off x="6922725" y="1628775"/>
            <a:ext cx="0" cy="451405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A5DCC1-0187-4325-8918-BE16DC791E9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NSW Health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E719CE-29BB-46FC-A660-6EB3C528D4F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DF9F4E3-F5E7-482D-B59E-CA9B877935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3490" y="374374"/>
            <a:ext cx="10359471" cy="1009652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469" userDrawn="1">
          <p15:clr>
            <a:srgbClr val="FBAE40"/>
          </p15:clr>
        </p15:guide>
        <p15:guide id="3" orient="horz" pos="24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  <p15:guide id="6" orient="horz" pos="3748" userDrawn="1">
          <p15:clr>
            <a:srgbClr val="FBAE40"/>
          </p15:clr>
        </p15:guide>
        <p15:guide id="7" pos="325" userDrawn="1">
          <p15:clr>
            <a:srgbClr val="FBAE40"/>
          </p15:clr>
        </p15:guide>
        <p15:guide id="8" orient="horz" pos="1026" userDrawn="1">
          <p15:clr>
            <a:srgbClr val="FBAE40"/>
          </p15:clr>
        </p15:guide>
        <p15:guide id="9" pos="4248" userDrawn="1">
          <p15:clr>
            <a:srgbClr val="FBAE40"/>
          </p15:clr>
        </p15:guide>
        <p15:guide id="11" pos="4475" userDrawn="1">
          <p15:clr>
            <a:srgbClr val="FBAE40"/>
          </p15:clr>
        </p15:guide>
        <p15:guide id="12" orient="horz" pos="3634" userDrawn="1">
          <p15:clr>
            <a:srgbClr val="FBAE40"/>
          </p15:clr>
        </p15:guide>
        <p15:guide id="13" orient="horz" pos="22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23490" y="1628775"/>
            <a:ext cx="7912485" cy="3815951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AU" dirty="0"/>
          </a:p>
        </p:txBody>
      </p: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796340" y="3249612"/>
            <a:ext cx="3060697" cy="2193841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A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3490" y="5627689"/>
            <a:ext cx="7912286" cy="5016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96340" y="5627687"/>
            <a:ext cx="3060697" cy="501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3" name="Picture 12" descr="NSW Government logo">
            <a:extLst>
              <a:ext uri="{FF2B5EF4-FFF2-40B4-BE49-F238E27FC236}">
                <a16:creationId xmlns:a16="http://schemas.microsoft.com/office/drawing/2014/main" id="{DA3B4100-576A-4FEC-911E-EC081C184B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038" y="360000"/>
            <a:ext cx="630000" cy="68552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8A6249-6BDF-41A6-A092-B905F093D923}"/>
              </a:ext>
            </a:extLst>
          </p:cNvPr>
          <p:cNvCxnSpPr>
            <a:cxnSpLocks/>
          </p:cNvCxnSpPr>
          <p:nvPr userDrawn="1"/>
        </p:nvCxnSpPr>
        <p:spPr>
          <a:xfrm>
            <a:off x="339680" y="372533"/>
            <a:ext cx="0" cy="577029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</a:extLst>
          </p:cNvPr>
          <p:cNvCxnSpPr>
            <a:cxnSpLocks/>
          </p:cNvCxnSpPr>
          <p:nvPr userDrawn="1"/>
        </p:nvCxnSpPr>
        <p:spPr>
          <a:xfrm>
            <a:off x="8616950" y="3249614"/>
            <a:ext cx="0" cy="2893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4800EA-CB9E-42E6-A6A7-4101B442B5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NSW Health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A9245-B896-483E-B5ED-0388D8564A9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ABA81B1-FC9D-4827-B127-C6B80F7B74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3490" y="374374"/>
            <a:ext cx="10359471" cy="1009652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orient="horz" pos="102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orient="horz" pos="3861" userDrawn="1">
          <p15:clr>
            <a:srgbClr val="FBAE40"/>
          </p15:clr>
        </p15:guide>
        <p15:guide id="6" pos="325" userDrawn="1">
          <p15:clr>
            <a:srgbClr val="FBAE40"/>
          </p15:clr>
        </p15:guide>
        <p15:guide id="7" pos="7469" userDrawn="1">
          <p15:clr>
            <a:srgbClr val="FBAE40"/>
          </p15:clr>
        </p15:guide>
        <p15:guide id="8" pos="5314" userDrawn="1">
          <p15:clr>
            <a:srgbClr val="FBAE40"/>
          </p15:clr>
        </p15:guide>
        <p15:guide id="9" pos="5541" userDrawn="1">
          <p15:clr>
            <a:srgbClr val="FBAE40"/>
          </p15:clr>
        </p15:guide>
        <p15:guide id="10" orient="horz" pos="204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9052B-9E20-444E-BAC1-5C7A4908FA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23DA357-5E6B-43E7-8240-113A2D1CE9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964" y="374374"/>
            <a:ext cx="10547998" cy="1009652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8EF86AFB-80B4-7D4D-532F-7099F8728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359999"/>
            <a:ext cx="8280000" cy="684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>
                <a:solidFill>
                  <a:schemeClr val="accent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Descriptor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AU" noProof="0" dirty="0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665548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/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175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Cente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 SemiBold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1" y="0"/>
            <a:ext cx="2879998" cy="6858000"/>
          </a:xfrm>
          <a:solidFill>
            <a:srgbClr val="EBEBEB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 SemiBold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3972534"/>
            <a:ext cx="4525038" cy="1176813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0000" y="3972534"/>
            <a:ext cx="2338228" cy="106299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6315841"/>
            <a:ext cx="2725037" cy="221599"/>
          </a:xfrm>
        </p:spPr>
        <p:txBody>
          <a:bodyPr anchor="t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 Month YY20</a:t>
            </a:r>
          </a:p>
        </p:txBody>
      </p:sp>
      <p:pic>
        <p:nvPicPr>
          <p:cNvPr id="10" name="Picture 9" descr="NSW Government logo">
            <a:extLst>
              <a:ext uri="{FF2B5EF4-FFF2-40B4-BE49-F238E27FC236}">
                <a16:creationId xmlns:a16="http://schemas.microsoft.com/office/drawing/2014/main" id="{8850B318-06C7-4E38-8E3C-B3AB143DDE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038" y="360000"/>
            <a:ext cx="630000" cy="685525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D62BA6E-0D44-4581-9239-DBB250FFC7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368839"/>
            <a:ext cx="2146300" cy="166199"/>
          </a:xfrm>
        </p:spPr>
        <p:txBody>
          <a:bodyPr>
            <a:spAutoFit/>
          </a:bodyPr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NSW Health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BB4C353-42E1-4716-93FD-FE62A6BE7C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1070077"/>
            <a:ext cx="4525037" cy="2679008"/>
          </a:xfrm>
        </p:spPr>
        <p:txBody>
          <a:bodyPr anchor="b" anchorCtr="0">
            <a:normAutofit/>
          </a:bodyPr>
          <a:lstStyle>
            <a:lvl1pPr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42989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orient="horz" pos="232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 SemiBold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692926" cy="6858000"/>
          </a:xfrm>
          <a:solidFill>
            <a:srgbClr val="EBEBEB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5891" y="3972534"/>
            <a:ext cx="1772263" cy="11768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</p:txBody>
      </p:sp>
      <p:pic>
        <p:nvPicPr>
          <p:cNvPr id="10" name="Picture 9" descr="NSW Government logo">
            <a:extLst>
              <a:ext uri="{FF2B5EF4-FFF2-40B4-BE49-F238E27FC236}">
                <a16:creationId xmlns:a16="http://schemas.microsoft.com/office/drawing/2014/main" id="{9580B58F-AFD2-47F6-BD77-FDDD2F5DA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038" y="360000"/>
            <a:ext cx="630000" cy="685525"/>
          </a:xfrm>
          <a:prstGeom prst="rect">
            <a:avLst/>
          </a:prstGeom>
        </p:spPr>
      </p:pic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53A44DF9-AFDF-4EF2-8CE9-C689C30014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40" y="3972534"/>
            <a:ext cx="4344539" cy="1176813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486F38B9-C67E-4119-93B2-5CB97E5EAF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982" y="6315841"/>
            <a:ext cx="2713461" cy="221599"/>
          </a:xfrm>
        </p:spPr>
        <p:txBody>
          <a:bodyPr anchor="t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 Month YY20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</a:extLst>
          </p:cNvPr>
          <p:cNvCxnSpPr>
            <a:cxnSpLocks/>
          </p:cNvCxnSpPr>
          <p:nvPr userDrawn="1"/>
        </p:nvCxnSpPr>
        <p:spPr>
          <a:xfrm>
            <a:off x="339680" y="372533"/>
            <a:ext cx="0" cy="611716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9D214D-CCF2-46E0-9ADE-7AC49F38946B}"/>
              </a:ext>
            </a:extLst>
          </p:cNvPr>
          <p:cNvCxnSpPr>
            <a:cxnSpLocks/>
          </p:cNvCxnSpPr>
          <p:nvPr userDrawn="1"/>
        </p:nvCxnSpPr>
        <p:spPr>
          <a:xfrm>
            <a:off x="5020325" y="372533"/>
            <a:ext cx="0" cy="611716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751F68B-1714-484D-A0A6-07E399356A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40" y="368839"/>
            <a:ext cx="2146300" cy="166199"/>
          </a:xfrm>
        </p:spPr>
        <p:txBody>
          <a:bodyPr>
            <a:spAutoFit/>
          </a:bodyPr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NSW Health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0D671F6-6023-4FFB-9AB4-85AAAE174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1070077"/>
            <a:ext cx="4344062" cy="2679008"/>
          </a:xfrm>
        </p:spPr>
        <p:txBody>
          <a:bodyPr anchor="b" anchorCtr="0">
            <a:normAutofit/>
          </a:bodyPr>
          <a:lstStyle>
            <a:lvl1pPr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886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69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  <p15:guide id="5" pos="325" userDrawn="1">
          <p15:clr>
            <a:srgbClr val="FBAE40"/>
          </p15:clr>
        </p15:guide>
        <p15:guide id="6" pos="327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</a:extLst>
          </p:cNvPr>
          <p:cNvSpPr/>
          <p:nvPr userDrawn="1"/>
        </p:nvSpPr>
        <p:spPr>
          <a:xfrm>
            <a:off x="-1" y="3330000"/>
            <a:ext cx="12192001" cy="3528000"/>
          </a:xfrm>
          <a:prstGeom prst="rect">
            <a:avLst/>
          </a:prstGeom>
          <a:solidFill>
            <a:srgbClr val="63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6A6961-24E6-4839-AA27-A340B1809347}"/>
              </a:ext>
            </a:extLst>
          </p:cNvPr>
          <p:cNvSpPr/>
          <p:nvPr userDrawn="1"/>
        </p:nvSpPr>
        <p:spPr>
          <a:xfrm>
            <a:off x="-1" y="0"/>
            <a:ext cx="12192001" cy="1566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</a:extLst>
          </p:cNvPr>
          <p:cNvSpPr/>
          <p:nvPr userDrawn="1"/>
        </p:nvSpPr>
        <p:spPr>
          <a:xfrm>
            <a:off x="-1" y="1566000"/>
            <a:ext cx="12192001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963" y="3600000"/>
            <a:ext cx="7200000" cy="2529338"/>
          </a:xfrm>
          <a:prstGeom prst="rect">
            <a:avLst/>
          </a:prstGeom>
          <a:ln>
            <a:noFill/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908000"/>
            <a:ext cx="7200000" cy="10895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3" name="Picture 12" descr="NSW Government logo">
            <a:extLst>
              <a:ext uri="{FF2B5EF4-FFF2-40B4-BE49-F238E27FC236}">
                <a16:creationId xmlns:a16="http://schemas.microsoft.com/office/drawing/2014/main" id="{8A90B026-D42A-42B5-8530-C68D32F38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038" y="360000"/>
            <a:ext cx="630000" cy="685525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B17F047-F123-41D0-8865-66B686107C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368839"/>
            <a:ext cx="2146300" cy="166199"/>
          </a:xfrm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NSW Health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9FA91C4-2756-4835-9BB9-72DC30977D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8925" y="4005385"/>
            <a:ext cx="2778613" cy="2631490"/>
          </a:xfrm>
        </p:spPr>
        <p:txBody>
          <a:bodyPr wrap="square" anchor="b" anchorCtr="0">
            <a:spAutoFit/>
          </a:bodyPr>
          <a:lstStyle>
            <a:lvl1pPr algn="r">
              <a:spcAft>
                <a:spcPts val="600"/>
              </a:spcAft>
              <a:defRPr sz="19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869888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orient="horz" pos="23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41" y="4417983"/>
            <a:ext cx="10161173" cy="1009606"/>
          </a:xfrm>
          <a:prstGeom prst="rect">
            <a:avLst/>
          </a:prstGeom>
          <a:ln>
            <a:noFill/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41" y="5591958"/>
            <a:ext cx="10161173" cy="523717"/>
          </a:xfrm>
        </p:spPr>
        <p:txBody>
          <a:bodyPr anchor="b" anchorCtr="0">
            <a:noAutofit/>
          </a:bodyPr>
          <a:lstStyle>
            <a:lvl1pPr>
              <a:defRPr sz="2000">
                <a:solidFill>
                  <a:schemeClr val="bg2"/>
                </a:solidFill>
                <a:latin typeface="+mn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D2849B5-EDA5-47F4-95B2-34E33DABE4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038" y="360000"/>
            <a:ext cx="630000" cy="6855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B27C4-39FD-47FB-872A-713D2FB7348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1D141EA-04D8-40BC-B96D-481FF15344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41" y="368839"/>
            <a:ext cx="2146300" cy="166199"/>
          </a:xfrm>
        </p:spPr>
        <p:txBody>
          <a:bodyPr>
            <a:spAutoFit/>
          </a:bodyPr>
          <a:lstStyle>
            <a:lvl1pPr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NSW Health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D7A4CE-99A4-4997-A178-97867C7CAE65}"/>
              </a:ext>
            </a:extLst>
          </p:cNvPr>
          <p:cNvCxnSpPr>
            <a:cxnSpLocks/>
          </p:cNvCxnSpPr>
          <p:nvPr userDrawn="1"/>
        </p:nvCxnSpPr>
        <p:spPr>
          <a:xfrm>
            <a:off x="339680" y="372533"/>
            <a:ext cx="0" cy="575680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2510433-004D-4471-AA91-5B4AB93622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41" y="1004183"/>
            <a:ext cx="2778613" cy="2631490"/>
          </a:xfrm>
        </p:spPr>
        <p:txBody>
          <a:bodyPr wrap="square" anchor="t" anchorCtr="0">
            <a:spAutoFit/>
          </a:bodyPr>
          <a:lstStyle>
            <a:lvl1pPr algn="l">
              <a:spcAft>
                <a:spcPts val="600"/>
              </a:spcAft>
              <a:defRPr sz="19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orient="horz" pos="4088" userDrawn="1">
          <p15:clr>
            <a:srgbClr val="FBAE40"/>
          </p15:clr>
        </p15:guide>
        <p15:guide id="4" pos="7469" userDrawn="1">
          <p15:clr>
            <a:srgbClr val="FBAE40"/>
          </p15:clr>
        </p15:guide>
        <p15:guide id="5" pos="32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Gre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B94239-ABC6-4D7C-99D6-8A1E43F825A7}"/>
              </a:ext>
            </a:extLst>
          </p:cNvPr>
          <p:cNvSpPr/>
          <p:nvPr userDrawn="1"/>
        </p:nvSpPr>
        <p:spPr>
          <a:xfrm>
            <a:off x="0" y="1628776"/>
            <a:ext cx="12192000" cy="52292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NSW Government logo">
            <a:extLst>
              <a:ext uri="{FF2B5EF4-FFF2-40B4-BE49-F238E27FC236}">
                <a16:creationId xmlns:a16="http://schemas.microsoft.com/office/drawing/2014/main" id="{5E11B237-0613-48B1-B108-697D99177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038" y="360000"/>
            <a:ext cx="630000" cy="68552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B19BA5-89CE-45F2-BAA0-6C1D2DA1F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810937"/>
            <a:ext cx="11522076" cy="4318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1D5BE6-AAB5-42A0-BEBD-B8C5A96048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NSW Health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1963C-EAD0-4288-939C-0F3FBDC65B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A9E6C6D-7B74-4E2B-B0DB-C4F89A873E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4" y="374374"/>
            <a:ext cx="10547998" cy="1009652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88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orient="horz" pos="232">
          <p15:clr>
            <a:srgbClr val="FBAE40"/>
          </p15:clr>
        </p15:guide>
        <p15:guide id="6" orient="horz" pos="3974">
          <p15:clr>
            <a:srgbClr val="FBAE40"/>
          </p15:clr>
        </p15:guide>
        <p15:guide id="7" orient="horz" pos="11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i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SW Government logo">
            <a:extLst>
              <a:ext uri="{FF2B5EF4-FFF2-40B4-BE49-F238E27FC236}">
                <a16:creationId xmlns:a16="http://schemas.microsoft.com/office/drawing/2014/main" id="{5E11B237-0613-48B1-B108-697D99177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038" y="360000"/>
            <a:ext cx="630000" cy="68552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01B9F0D-826B-4C31-8DD7-6906B9026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628775"/>
            <a:ext cx="11522076" cy="4500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B2F4AE-671F-4730-A046-E0A68E3331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NSW Health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298EC-2F51-4041-BC85-E73F12227F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AE9ACE-8F83-403B-9CF8-810EACEC3E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4" y="374374"/>
            <a:ext cx="10547998" cy="1009652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7469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232" userDrawn="1">
          <p15:clr>
            <a:srgbClr val="FBAE40"/>
          </p15:clr>
        </p15:guide>
        <p15:guide id="5" orient="horz" pos="1026" userDrawn="1">
          <p15:clr>
            <a:srgbClr val="FBAE40"/>
          </p15:clr>
        </p15:guide>
        <p15:guide id="6" orient="horz" pos="397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H-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SW Government logo">
            <a:extLst>
              <a:ext uri="{FF2B5EF4-FFF2-40B4-BE49-F238E27FC236}">
                <a16:creationId xmlns:a16="http://schemas.microsoft.com/office/drawing/2014/main" id="{0FABAEDF-98EC-45EA-B2E1-76F397C66B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038" y="360000"/>
            <a:ext cx="630000" cy="6855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>
            <a:cxnSpLocks/>
          </p:cNvCxnSpPr>
          <p:nvPr userDrawn="1"/>
        </p:nvCxnSpPr>
        <p:spPr>
          <a:xfrm>
            <a:off x="334962" y="6129338"/>
            <a:ext cx="115220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BE76B0-F78C-49E4-8D5B-0D8090DCF52C}"/>
              </a:ext>
            </a:extLst>
          </p:cNvPr>
          <p:cNvCxnSpPr>
            <a:cxnSpLocks/>
          </p:cNvCxnSpPr>
          <p:nvPr userDrawn="1"/>
        </p:nvCxnSpPr>
        <p:spPr>
          <a:xfrm>
            <a:off x="334962" y="1628775"/>
            <a:ext cx="115220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2D1A2A7-9792-4E45-B725-23E733D71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810937"/>
            <a:ext cx="11522075" cy="41390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F9E76D-A363-4966-BF51-CDFF994507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NSW Health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522CF-DF50-4091-99FF-5BDD85F03A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93DCE7D-38D0-451C-8D94-631B7A2E87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4" y="374374"/>
            <a:ext cx="10547998" cy="1009652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992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9" orient="horz" pos="1026" userDrawn="1">
          <p15:clr>
            <a:srgbClr val="FBAE40"/>
          </p15:clr>
        </p15:guide>
        <p15:guide id="10" orient="horz" pos="1139" userDrawn="1">
          <p15:clr>
            <a:srgbClr val="FBAE40"/>
          </p15:clr>
        </p15:guide>
        <p15:guide id="11" orient="horz" pos="37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3" y="1628776"/>
            <a:ext cx="11520000" cy="45005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63" y="6343380"/>
            <a:ext cx="6720000" cy="25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90000"/>
              </a:lnSpc>
              <a:spcAft>
                <a:spcPts val="600"/>
              </a:spcAft>
              <a:defRPr sz="12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NSW Health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6496" y="6343380"/>
            <a:ext cx="490542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custDataLst>
      <p:tags r:id="rId27"/>
    </p:custDataLst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95" r:id="rId3"/>
    <p:sldLayoutId id="2147483696" r:id="rId4"/>
    <p:sldLayoutId id="2147483697" r:id="rId5"/>
    <p:sldLayoutId id="2147483674" r:id="rId6"/>
    <p:sldLayoutId id="2147483729" r:id="rId7"/>
    <p:sldLayoutId id="2147483676" r:id="rId8"/>
    <p:sldLayoutId id="2147483691" r:id="rId9"/>
    <p:sldLayoutId id="2147483664" r:id="rId10"/>
    <p:sldLayoutId id="2147483690" r:id="rId11"/>
    <p:sldLayoutId id="2147483731" r:id="rId12"/>
    <p:sldLayoutId id="2147483730" r:id="rId13"/>
    <p:sldLayoutId id="2147483678" r:id="rId14"/>
    <p:sldLayoutId id="2147483689" r:id="rId15"/>
    <p:sldLayoutId id="2147483707" r:id="rId16"/>
    <p:sldLayoutId id="2147483711" r:id="rId17"/>
    <p:sldLayoutId id="2147483680" r:id="rId18"/>
    <p:sldLayoutId id="2147483681" r:id="rId19"/>
    <p:sldLayoutId id="2147483685" r:id="rId20"/>
    <p:sldLayoutId id="2147483686" r:id="rId21"/>
    <p:sldLayoutId id="2147483666" r:id="rId22"/>
    <p:sldLayoutId id="2147483667" r:id="rId23"/>
    <p:sldLayoutId id="2147483732" r:id="rId24"/>
    <p:sldLayoutId id="2147483733" r:id="rId25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6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2" orient="horz" pos="3974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hyperlink" Target="https://www.health.gov.au/sites/default/files/2024-02/joint-statement-to-clarify-the-roles-and-responsibilities-for-the-delivery-of-health-care-for-people-receiving-aged-care-service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nsw.gov.au/about/nswhealth/Pages/future-health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dcj.nsw.gov.au/content/dam/dcj/dcj-website/documents/community-inclusion/seniors/ageing-well-in-nsw-seniors-strategy-2021-2031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healthynsw.com.a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nstagram.com/healthyeatingactivelivingnsw/" TargetMode="External"/><Relationship Id="rId5" Type="http://schemas.openxmlformats.org/officeDocument/2006/relationships/hyperlink" Target="https://www.facebook.com/HealthyEatingActiveLivingNSW" TargetMode="External"/><Relationship Id="rId4" Type="http://schemas.openxmlformats.org/officeDocument/2006/relationships/hyperlink" Target="https://www.activeandhealthy.nsw.gov.a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305D3D-BC2C-4397-8263-41EAA05A97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4284000"/>
            <a:ext cx="5664393" cy="1089583"/>
          </a:xfrm>
        </p:spPr>
        <p:txBody>
          <a:bodyPr/>
          <a:lstStyle/>
          <a:p>
            <a:r>
              <a:rPr lang="en-US" dirty="0"/>
              <a:t>James Broughton, A/Director, Aged Care Unit</a:t>
            </a:r>
          </a:p>
          <a:p>
            <a:r>
              <a:rPr lang="en-US" dirty="0"/>
              <a:t>NSW Ministry of Health</a:t>
            </a:r>
            <a:endParaRPr lang="en-AU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018885A-D59F-4712-844D-7195E8AEFD3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3524" y="6168282"/>
            <a:ext cx="6720000" cy="252000"/>
          </a:xfrm>
        </p:spPr>
        <p:txBody>
          <a:bodyPr/>
          <a:lstStyle/>
          <a:p>
            <a:r>
              <a:rPr lang="en-US" dirty="0"/>
              <a:t>NSW Health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7220B7-F14B-40A9-8654-D82F6357CA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3" y="713394"/>
            <a:ext cx="11199899" cy="202980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NSW Health</a:t>
            </a:r>
          </a:p>
          <a:p>
            <a:r>
              <a:rPr lang="en-US" dirty="0"/>
              <a:t>Ministerial Advisory Council on Ageing Forum</a:t>
            </a:r>
          </a:p>
          <a:p>
            <a:endParaRPr lang="en-US" dirty="0"/>
          </a:p>
          <a:p>
            <a:r>
              <a:rPr lang="en-US" i="1" dirty="0"/>
              <a:t>Setting the Scene</a:t>
            </a:r>
          </a:p>
          <a:p>
            <a:pPr algn="ctr"/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838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594FF-01CD-92BC-4C18-A4750EB8E1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NSW Health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DEB72-710D-93D7-A4FE-A1BF19EEBD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3AC88B-6586-ACE3-7053-E1144AB134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AU" sz="3200" b="1" dirty="0"/>
              <a:t>Australian Government-subsidised Aged Care Services</a:t>
            </a:r>
          </a:p>
          <a:p>
            <a:r>
              <a:rPr lang="en-US" sz="3200" i="1" kern="0" dirty="0">
                <a:latin typeface="Public Sans" pitchFamily="2" charset="0"/>
              </a:rPr>
              <a:t>Keeping people healthy and out of hospital</a:t>
            </a:r>
            <a:endParaRPr lang="en-AU" sz="3200" i="1" dirty="0">
              <a:latin typeface="Public Sans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98E3E5-30D0-2EC1-7302-19C35523D212}"/>
              </a:ext>
            </a:extLst>
          </p:cNvPr>
          <p:cNvSpPr txBox="1"/>
          <p:nvPr/>
        </p:nvSpPr>
        <p:spPr>
          <a:xfrm>
            <a:off x="334962" y="1669294"/>
            <a:ext cx="10227935" cy="139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AU" sz="1600" dirty="0">
              <a:latin typeface="Public Sans" pitchFamily="2" charset="0"/>
            </a:endParaRPr>
          </a:p>
          <a:p>
            <a:pPr>
              <a:lnSpc>
                <a:spcPct val="150000"/>
              </a:lnSpc>
            </a:pPr>
            <a:endParaRPr lang="en-AU" sz="1600" dirty="0">
              <a:latin typeface="Public Sans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200" dirty="0">
              <a:latin typeface="Public Sans Light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dirty="0">
              <a:latin typeface="Public Sans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8BA519B-691B-C0F8-30EC-8AF4B347EF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4876734"/>
              </p:ext>
            </p:extLst>
          </p:nvPr>
        </p:nvGraphicFramePr>
        <p:xfrm>
          <a:off x="195092" y="1626323"/>
          <a:ext cx="8798400" cy="4483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7D1ADE6-22A6-AE53-0FDE-91427C0FE744}"/>
              </a:ext>
            </a:extLst>
          </p:cNvPr>
          <p:cNvSpPr txBox="1"/>
          <p:nvPr/>
        </p:nvSpPr>
        <p:spPr>
          <a:xfrm>
            <a:off x="8993492" y="2665790"/>
            <a:ext cx="2863546" cy="2263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600" dirty="0">
                <a:latin typeface="Public Sans" pitchFamily="2" charset="0"/>
              </a:rPr>
              <a:t>NSW Health also provides </a:t>
            </a:r>
          </a:p>
          <a:p>
            <a:pPr>
              <a:lnSpc>
                <a:spcPct val="150000"/>
              </a:lnSpc>
            </a:pPr>
            <a:r>
              <a:rPr lang="en-AU" sz="1600" dirty="0">
                <a:latin typeface="Public Sans" pitchFamily="2" charset="0"/>
              </a:rPr>
              <a:t>a range of hospital avoidance programs e.g. geriatric outreach services and ambulance secondary triage</a:t>
            </a:r>
            <a:endParaRPr lang="en-AU" sz="1600" b="1" dirty="0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03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Head outline and magnifying glass">
            <a:extLst>
              <a:ext uri="{FF2B5EF4-FFF2-40B4-BE49-F238E27FC236}">
                <a16:creationId xmlns:a16="http://schemas.microsoft.com/office/drawing/2014/main" id="{D84A93B3-AD23-2F54-72F0-FB81AA3420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34963" y="1602692"/>
            <a:ext cx="5558942" cy="4139013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D0208-6613-E04F-8E6C-49002B149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anchor="t">
            <a:normAutofit/>
          </a:bodyPr>
          <a:lstStyle/>
          <a:p>
            <a:r>
              <a:rPr lang="en-US"/>
              <a:t>NSW Health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E9B7C-4553-3886-5C7F-DBF9C693C4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t">
            <a:normAutofit/>
          </a:bodyPr>
          <a:lstStyle/>
          <a:p>
            <a:fld id="{10A01DC5-1685-4615-8240-15192985C6A2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AD01C0-7F47-3369-FB40-2C766F5EC1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Thank you</a:t>
            </a:r>
          </a:p>
        </p:txBody>
      </p:sp>
      <p:pic>
        <p:nvPicPr>
          <p:cNvPr id="3" name="Picture 2" descr="Happy elderly couple in green field">
            <a:extLst>
              <a:ext uri="{FF2B5EF4-FFF2-40B4-BE49-F238E27FC236}">
                <a16:creationId xmlns:a16="http://schemas.microsoft.com/office/drawing/2014/main" id="{C4FE22AD-F8F6-E78C-41FB-9F75B35782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3" b="1"/>
          <a:stretch/>
        </p:blipFill>
        <p:spPr>
          <a:xfrm>
            <a:off x="6096000" y="1602693"/>
            <a:ext cx="5653088" cy="4139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945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4C47371-F6A4-4C8E-A532-25AB46F118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NSW Health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7370-0807-4B4B-8F59-79DC3D1F6C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AD3AC6-3CE6-404A-B790-30385149FF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4" y="374374"/>
            <a:ext cx="10547998" cy="1213700"/>
          </a:xfrm>
        </p:spPr>
        <p:txBody>
          <a:bodyPr>
            <a:normAutofit/>
          </a:bodyPr>
          <a:lstStyle/>
          <a:p>
            <a:r>
              <a:rPr lang="en-AU" sz="3200" b="1" dirty="0">
                <a:latin typeface="Public Sans" pitchFamily="2" charset="0"/>
              </a:rPr>
              <a:t>Divisions of responsibility in Aged Care/Aged Health</a:t>
            </a:r>
          </a:p>
          <a:p>
            <a:r>
              <a:rPr lang="en-AU" sz="2400" dirty="0">
                <a:latin typeface="Public Sans" pitchFamily="2" charset="0"/>
              </a:rPr>
              <a:t>NSW Government and Australian Government share stewardship for providing care for older people in NSW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3A5B4F-9FA2-E113-5E60-05F0769E6761}"/>
              </a:ext>
            </a:extLst>
          </p:cNvPr>
          <p:cNvSpPr/>
          <p:nvPr/>
        </p:nvSpPr>
        <p:spPr>
          <a:xfrm>
            <a:off x="3636801" y="1895901"/>
            <a:ext cx="4503348" cy="4091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services to older people is a shared responsibility </a:t>
            </a:r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FECA3B-CE86-5F98-FD52-9712BBE15F5A}"/>
              </a:ext>
            </a:extLst>
          </p:cNvPr>
          <p:cNvSpPr/>
          <p:nvPr/>
        </p:nvSpPr>
        <p:spPr>
          <a:xfrm>
            <a:off x="538750" y="2171000"/>
            <a:ext cx="3310760" cy="353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b="1" dirty="0">
                <a:latin typeface="Public Sans" pitchFamily="2" charset="0"/>
              </a:rPr>
              <a:t>Australian Government responsibilities</a:t>
            </a:r>
            <a:endParaRPr lang="en-AU" sz="2000" u="sng" dirty="0">
              <a:latin typeface="Public Sans" pitchFamily="2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latin typeface="Public Sans" pitchFamily="2" charset="0"/>
              </a:rPr>
              <a:t>Funding, regulatory and policy responsibility for aged care services under the </a:t>
            </a:r>
            <a:r>
              <a:rPr lang="en-AU" sz="1400" i="1" dirty="0">
                <a:latin typeface="Public Sans" pitchFamily="2" charset="0"/>
              </a:rPr>
              <a:t>Aged Care Act </a:t>
            </a:r>
            <a:r>
              <a:rPr lang="en-AU" sz="1400" dirty="0">
                <a:latin typeface="Public Sans" pitchFamily="2" charset="0"/>
              </a:rPr>
              <a:t>1997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latin typeface="Public Sans" pitchFamily="2" charset="0"/>
              </a:rPr>
              <a:t>Primary health care and Primary Health Networks (PHN) including GPs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latin typeface="Public Sans" pitchFamily="2" charset="0"/>
              </a:rPr>
              <a:t>National Disability Insurance Scheme (NDIS)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50939A-10FA-7989-57AE-98A92D40667F}"/>
              </a:ext>
            </a:extLst>
          </p:cNvPr>
          <p:cNvSpPr/>
          <p:nvPr/>
        </p:nvSpPr>
        <p:spPr>
          <a:xfrm>
            <a:off x="7901000" y="2171000"/>
            <a:ext cx="3310759" cy="35340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b="1" dirty="0"/>
              <a:t>State and territory responsibilities</a:t>
            </a:r>
            <a:endParaRPr lang="en-AU" sz="2000" u="sng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latin typeface="Public Sans" pitchFamily="2" charset="0"/>
              </a:rPr>
              <a:t>System managers of public hospitals including emergency and non-admitted services, older peoples mental health services and specialist support for complex care in the community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latin typeface="Public Sans" pitchFamily="2" charset="0"/>
              </a:rPr>
              <a:t>Delivery of a number of Commonwealth funded aged care services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937E53-2A66-F638-3E51-F1FADA981729}"/>
              </a:ext>
            </a:extLst>
          </p:cNvPr>
          <p:cNvSpPr txBox="1"/>
          <p:nvPr/>
        </p:nvSpPr>
        <p:spPr>
          <a:xfrm>
            <a:off x="4015409" y="2171000"/>
            <a:ext cx="374543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>
                <a:effectLst/>
                <a:latin typeface="Public Sans" pitchFamily="2" charset="0"/>
                <a:ea typeface="Aptos" panose="020B0004020202020204" pitchFamily="34" charset="0"/>
              </a:rPr>
              <a:t>Shared Responsibilities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400" dirty="0"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  <a:effectLst/>
                <a:latin typeface="Public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The funding and delivery of health </a:t>
            </a:r>
            <a:r>
              <a:rPr lang="en-AU" sz="1600" dirty="0">
                <a:effectLst/>
                <a:latin typeface="Public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services to older people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latin typeface="Public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Shared funding of some programs that support the wellbeing of older people</a:t>
            </a:r>
            <a:r>
              <a:rPr lang="en-AU" sz="1600" dirty="0">
                <a:effectLst/>
                <a:latin typeface="Public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AU" sz="1600" dirty="0">
                <a:latin typeface="Public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e.g.</a:t>
            </a:r>
            <a:r>
              <a:rPr lang="en-AU" sz="1600" dirty="0">
                <a:effectLst/>
                <a:latin typeface="Public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Transition Care Programme and Multi-Purpose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12D6E-074A-A553-DBE1-8AFF531341C7}"/>
              </a:ext>
            </a:extLst>
          </p:cNvPr>
          <p:cNvSpPr txBox="1"/>
          <p:nvPr/>
        </p:nvSpPr>
        <p:spPr>
          <a:xfrm>
            <a:off x="1884678" y="6294880"/>
            <a:ext cx="9481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Public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Joint statement to clarify the roles and responsibilities for the delivery of health care for people receiving aged care services</a:t>
            </a:r>
            <a:endParaRPr lang="en-AU" sz="1200" dirty="0">
              <a:solidFill>
                <a:schemeClr val="accent1">
                  <a:lumMod val="75000"/>
                  <a:lumOff val="25000"/>
                </a:schemeClr>
              </a:solidFill>
              <a:latin typeface="Public Sans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68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C15BE1-B464-4C44-FA1F-5B4DFD636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222514"/>
            <a:ext cx="7308229" cy="3623540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u="sng" dirty="0">
                <a:latin typeface="Public Sans" pitchFamily="2" charset="0"/>
                <a:hlinkClick r:id="rId3"/>
              </a:rPr>
              <a:t>NSW Future Health Strategic Framework 2022-2032</a:t>
            </a:r>
            <a:r>
              <a:rPr lang="en-AU" dirty="0">
                <a:latin typeface="Public Sans" pitchFamily="2" charset="0"/>
              </a:rPr>
              <a:t> </a:t>
            </a:r>
            <a:br>
              <a:rPr lang="en-AU" dirty="0">
                <a:latin typeface="Public Sans" pitchFamily="2" charset="0"/>
              </a:rPr>
            </a:br>
            <a:r>
              <a:rPr lang="en-AU" dirty="0">
                <a:latin typeface="Public Sans" pitchFamily="2" charset="0"/>
              </a:rPr>
              <a:t>Supporting healthy ageing to ensure people can live more years in full health and independently at home is a key objective of the.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u="sng" dirty="0">
                <a:latin typeface="Public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Ageing Well in NSW: Seniors Strategy 2021–2031</a:t>
            </a:r>
            <a:r>
              <a:rPr lang="en-AU" dirty="0">
                <a:latin typeface="Public Sans" pitchFamily="2" charset="0"/>
              </a:rPr>
              <a:t> </a:t>
            </a:r>
            <a:br>
              <a:rPr lang="en-AU" dirty="0">
                <a:latin typeface="Public Sans" pitchFamily="2" charset="0"/>
              </a:rPr>
            </a:br>
            <a:r>
              <a:rPr lang="en-AU" kern="1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ublic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NSW Government’s plan to respond to the opportunities and challenges of our ageing population. </a:t>
            </a:r>
            <a:endParaRPr lang="en-AU" dirty="0">
              <a:latin typeface="Public Sans" pitchFamily="2" charset="0"/>
            </a:endParaRPr>
          </a:p>
          <a:p>
            <a:endParaRPr lang="en-AU" dirty="0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594FF-01CD-92BC-4C18-A4750EB8E1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NSW Health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DEB72-710D-93D7-A4FE-A1BF19EEBD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3AC88B-6586-ACE3-7053-E1144AB134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AU" dirty="0"/>
              <a:t>NSW Health Strategic Priorities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A0A037-6B5C-B7FB-AFD3-B158A714D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073" y="1295834"/>
            <a:ext cx="1861584" cy="26537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4C52D-3211-9B0D-1507-3FB134444014}"/>
              </a:ext>
            </a:extLst>
          </p:cNvPr>
          <p:cNvSpPr txBox="1"/>
          <p:nvPr/>
        </p:nvSpPr>
        <p:spPr>
          <a:xfrm>
            <a:off x="334962" y="4871041"/>
            <a:ext cx="8650012" cy="959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kern="100" dirty="0">
                <a:solidFill>
                  <a:srgbClr val="212529"/>
                </a:solidFill>
                <a:highlight>
                  <a:srgbClr val="FFFFFF"/>
                </a:highlight>
                <a:latin typeface="Public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NSW Health initiatives are supporting the goals and objectives set out in the Future Health and Ageing Well Strategies.</a:t>
            </a:r>
            <a:endParaRPr lang="en-AU" sz="2000" kern="100" dirty="0">
              <a:effectLst/>
              <a:latin typeface="Public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F672B3-8506-5BC6-8D89-EDF2CEC3E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7743" y="2585103"/>
            <a:ext cx="1919144" cy="27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3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414F-F4B6-2DAA-A440-24E5E528C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96" y="2959551"/>
            <a:ext cx="10991604" cy="1224000"/>
          </a:xfrm>
        </p:spPr>
        <p:txBody>
          <a:bodyPr/>
          <a:lstStyle/>
          <a:p>
            <a:r>
              <a:rPr lang="en-AU" dirty="0"/>
              <a:t>NSW Health initiatives that support the Ageing Well in NSW Seniors Strategy</a:t>
            </a:r>
            <a:br>
              <a:rPr lang="en-AU" dirty="0"/>
            </a:b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B79EB-B69B-2493-A574-365781D09F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NSW Health</a:t>
            </a:r>
          </a:p>
        </p:txBody>
      </p:sp>
    </p:spTree>
    <p:extLst>
      <p:ext uri="{BB962C8B-B14F-4D97-AF65-F5344CB8AC3E}">
        <p14:creationId xmlns:p14="http://schemas.microsoft.com/office/powerpoint/2010/main" val="20969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15092E-9F4A-4974-5E3D-6CA6C4FFA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997765"/>
            <a:ext cx="11522076" cy="413157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b="1" kern="0" dirty="0">
                <a:effectLst/>
                <a:latin typeface="Public Sans" pitchFamily="2" charset="0"/>
                <a:ea typeface="Calibri" panose="020F0502020204030204" pitchFamily="34" charset="0"/>
              </a:rPr>
              <a:t>Get Healthy Service </a:t>
            </a:r>
            <a:r>
              <a:rPr lang="en-AU" sz="2000" kern="0" dirty="0">
                <a:effectLst/>
                <a:latin typeface="Public Sans" pitchFamily="2" charset="0"/>
                <a:ea typeface="Calibri" panose="020F0502020204030204" pitchFamily="34" charset="0"/>
              </a:rPr>
              <a:t>providing phone and online information and </a:t>
            </a:r>
            <a:r>
              <a:rPr lang="en-AU" sz="2000" kern="0">
                <a:effectLst/>
                <a:latin typeface="Public Sans" pitchFamily="2" charset="0"/>
                <a:ea typeface="Calibri" panose="020F0502020204030204" pitchFamily="34" charset="0"/>
              </a:rPr>
              <a:t>personalised health coaching </a:t>
            </a:r>
            <a:r>
              <a:rPr lang="en-AU" sz="2000" kern="0" dirty="0">
                <a:effectLst/>
                <a:latin typeface="Public Sans" pitchFamily="2" charset="0"/>
                <a:ea typeface="Calibri" panose="020F0502020204030204" pitchFamily="34" charset="0"/>
                <a:hlinkClick r:id="rId3"/>
              </a:rPr>
              <a:t>https://www.gethealthynsw.com.au/</a:t>
            </a:r>
            <a:endParaRPr lang="en-AU" sz="2000" kern="0" dirty="0">
              <a:effectLst/>
              <a:latin typeface="Public Sans" pitchFamily="2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kern="0" dirty="0">
                <a:latin typeface="Public Sans" pitchFamily="2" charset="0"/>
                <a:ea typeface="Calibri" panose="020F0502020204030204" pitchFamily="34" charset="0"/>
              </a:rPr>
              <a:t>Active and Healthy </a:t>
            </a:r>
            <a:r>
              <a:rPr lang="en-AU" kern="0" dirty="0">
                <a:latin typeface="Public Sans" pitchFamily="2" charset="0"/>
                <a:ea typeface="Calibri" panose="020F0502020204030204" pitchFamily="34" charset="0"/>
              </a:rPr>
              <a:t>including a local exercise directory and online learning </a:t>
            </a:r>
            <a:r>
              <a:rPr lang="en-AU" kern="0" dirty="0">
                <a:latin typeface="Public Sans" pitchFamily="2" charset="0"/>
                <a:ea typeface="Calibri" panose="020F0502020204030204" pitchFamily="34" charset="0"/>
                <a:hlinkClick r:id="rId4"/>
              </a:rPr>
              <a:t>https://www.activeandhealthy.nsw.gov.au/</a:t>
            </a:r>
            <a:r>
              <a:rPr lang="en-AU" kern="0" dirty="0">
                <a:latin typeface="Public Sans" pitchFamily="2" charset="0"/>
                <a:ea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kern="0" dirty="0">
                <a:latin typeface="Public Sans" pitchFamily="2" charset="0"/>
              </a:rPr>
              <a:t>Healthy Eating Active Living NSW social media channels (</a:t>
            </a:r>
            <a:r>
              <a:rPr lang="en-AU" kern="0" dirty="0">
                <a:latin typeface="Public Sans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en-AU" kern="0" dirty="0">
                <a:latin typeface="Public Sans" pitchFamily="2" charset="0"/>
              </a:rPr>
              <a:t> and </a:t>
            </a:r>
            <a:r>
              <a:rPr lang="en-AU" kern="0" dirty="0">
                <a:latin typeface="Public Sans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</a:t>
            </a:r>
            <a:r>
              <a:rPr lang="en-AU" kern="0" dirty="0">
                <a:latin typeface="Public Sans" pitchFamily="2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kern="0" dirty="0">
                <a:latin typeface="Public Sans" pitchFamily="2" charset="0"/>
                <a:ea typeface="Calibri" panose="020F0502020204030204" pitchFamily="34" charset="0"/>
              </a:rPr>
              <a:t>Funding and support to health districts to provide equitable access to prevention activities that meet local needs e.g. Stepping On </a:t>
            </a:r>
            <a:endParaRPr lang="en-AU" sz="2000" kern="0" dirty="0">
              <a:effectLst/>
              <a:latin typeface="Public Sans" pitchFamily="2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600" dirty="0">
              <a:latin typeface="Public Sans" pitchFamily="2" charset="0"/>
            </a:endParaRPr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594FF-01CD-92BC-4C18-A4750EB8E1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NSW Health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DEB72-710D-93D7-A4FE-A1BF19EEBD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3AC88B-6586-ACE3-7053-E1144AB134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4" y="374373"/>
            <a:ext cx="10547998" cy="1254401"/>
          </a:xfrm>
        </p:spPr>
        <p:txBody>
          <a:bodyPr>
            <a:normAutofit fontScale="92500" lnSpcReduction="20000"/>
          </a:bodyPr>
          <a:lstStyle/>
          <a:p>
            <a:r>
              <a:rPr lang="en-AU" b="1" dirty="0"/>
              <a:t>Population Health Programs</a:t>
            </a:r>
          </a:p>
          <a:p>
            <a:r>
              <a:rPr lang="en-US" sz="3500" kern="0" dirty="0">
                <a:effectLst/>
                <a:latin typeface="Public Sans" pitchFamily="2" charset="0"/>
                <a:ea typeface="Calibri" panose="020F0502020204030204" pitchFamily="34" charset="0"/>
              </a:rPr>
              <a:t>Ageing Well and Innovation: NSW Health initiatives supporting the Ageing Well in NSW Strategy</a:t>
            </a:r>
            <a:endParaRPr lang="en-AU" sz="3500" dirty="0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31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A92BFAD-B50D-B1AB-3995-F0ADA87407A2}"/>
              </a:ext>
            </a:extLst>
          </p:cNvPr>
          <p:cNvSpPr/>
          <p:nvPr/>
        </p:nvSpPr>
        <p:spPr>
          <a:xfrm>
            <a:off x="3312002" y="3190874"/>
            <a:ext cx="6721200" cy="3152505"/>
          </a:xfrm>
          <a:prstGeom prst="wedgeRoundRectCallout">
            <a:avLst>
              <a:gd name="adj1" fmla="val -33258"/>
              <a:gd name="adj2" fmla="val 5879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A892AEB-C4EE-A31D-5ED9-69B0852737E9}"/>
              </a:ext>
            </a:extLst>
          </p:cNvPr>
          <p:cNvSpPr/>
          <p:nvPr/>
        </p:nvSpPr>
        <p:spPr>
          <a:xfrm>
            <a:off x="3331052" y="512669"/>
            <a:ext cx="6721200" cy="2188028"/>
          </a:xfrm>
          <a:prstGeom prst="wedgeRoundRectCallout">
            <a:avLst>
              <a:gd name="adj1" fmla="val 33433"/>
              <a:gd name="adj2" fmla="val 6399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31AF7-5D2D-49CD-A6F1-DAFD514B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Public Sans" pitchFamily="2" charset="0"/>
              </a:rPr>
              <a:t>Get Healthy Service</a:t>
            </a:r>
            <a:br>
              <a:rPr lang="en-US" sz="2800" dirty="0">
                <a:latin typeface="Public Sans" pitchFamily="2" charset="0"/>
              </a:rPr>
            </a:br>
            <a:r>
              <a:rPr lang="en-US" sz="2800" dirty="0">
                <a:latin typeface="Public Sans" pitchFamily="2" charset="0"/>
              </a:rPr>
              <a:t>testimonials</a:t>
            </a:r>
            <a:endParaRPr lang="en-AU" sz="2800" dirty="0">
              <a:latin typeface="Public San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13147-B422-467B-B446-D5297C8F4B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3476" y="867815"/>
            <a:ext cx="6309527" cy="1832882"/>
          </a:xfrm>
        </p:spPr>
        <p:txBody>
          <a:bodyPr>
            <a:normAutofit/>
          </a:bodyPr>
          <a:lstStyle/>
          <a:p>
            <a:r>
              <a:rPr lang="en-AU" sz="2500" dirty="0">
                <a:latin typeface="Public Sans" pitchFamily="2" charset="0"/>
              </a:rPr>
              <a:t>“I feel we achieved a way forward for me to improve my health and mobility that is realistic”. </a:t>
            </a:r>
          </a:p>
          <a:p>
            <a:pPr marL="285750" lvl="1" indent="-285750">
              <a:buFontTx/>
              <a:buChar char="-"/>
            </a:pPr>
            <a:r>
              <a:rPr lang="en-AU" sz="2500" dirty="0">
                <a:latin typeface="Public Sans" pitchFamily="2" charset="0"/>
              </a:rPr>
              <a:t>Eric, 77.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6598D-1186-4B44-A143-ED053737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C7DB1-B555-0877-3787-987AC4100F5F}"/>
              </a:ext>
            </a:extLst>
          </p:cNvPr>
          <p:cNvSpPr txBox="1"/>
          <p:nvPr/>
        </p:nvSpPr>
        <p:spPr>
          <a:xfrm>
            <a:off x="3048000" y="3520600"/>
            <a:ext cx="681720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en-AU" sz="2500" dirty="0">
                <a:latin typeface="Public Sans" pitchFamily="2" charset="0"/>
              </a:rPr>
              <a:t>“[My health coach] helped me to realise my mind set had changed for the better. It hadn’t occurred to me. Their support and positive attitude was so encouraging”. </a:t>
            </a:r>
          </a:p>
          <a:p>
            <a:pPr lvl="1"/>
            <a:r>
              <a:rPr lang="en-AU" sz="2500" dirty="0">
                <a:latin typeface="Public Sans" pitchFamily="2" charset="0"/>
              </a:rPr>
              <a:t>- Lesley, 67</a:t>
            </a:r>
          </a:p>
        </p:txBody>
      </p:sp>
    </p:spTree>
    <p:extLst>
      <p:ext uri="{BB962C8B-B14F-4D97-AF65-F5344CB8AC3E}">
        <p14:creationId xmlns:p14="http://schemas.microsoft.com/office/powerpoint/2010/main" val="126438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594FF-01CD-92BC-4C18-A4750EB8E1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NSW Health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DEB72-710D-93D7-A4FE-A1BF19EEBD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3AC88B-6586-ACE3-7053-E1144AB134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4" y="374373"/>
            <a:ext cx="10547998" cy="1265583"/>
          </a:xfrm>
        </p:spPr>
        <p:txBody>
          <a:bodyPr>
            <a:normAutofit/>
          </a:bodyPr>
          <a:lstStyle/>
          <a:p>
            <a:r>
              <a:rPr lang="en-US" sz="3600" kern="0" dirty="0">
                <a:effectLst/>
                <a:latin typeface="Public Sans" pitchFamily="2" charset="0"/>
                <a:ea typeface="Calibri" panose="020F0502020204030204" pitchFamily="34" charset="0"/>
              </a:rPr>
              <a:t>Ageing Well </a:t>
            </a:r>
            <a:r>
              <a:rPr lang="en-US" sz="3600" kern="0" dirty="0">
                <a:latin typeface="Public Sans" pitchFamily="2" charset="0"/>
                <a:ea typeface="Calibri" panose="020F0502020204030204" pitchFamily="34" charset="0"/>
              </a:rPr>
              <a:t>and Innovation</a:t>
            </a:r>
            <a:r>
              <a:rPr lang="en-US" sz="3600" kern="0" dirty="0">
                <a:effectLst/>
                <a:latin typeface="Public Sans" pitchFamily="2" charset="0"/>
                <a:ea typeface="Calibri" panose="020F0502020204030204" pitchFamily="34" charset="0"/>
              </a:rPr>
              <a:t>: NSW Health funding and support to Local Health Districts </a:t>
            </a:r>
            <a:endParaRPr lang="en-AU" sz="3600" dirty="0">
              <a:latin typeface="Public Sans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770ED8-FBE3-E8B7-DD12-C2256C38FE80}"/>
              </a:ext>
            </a:extLst>
          </p:cNvPr>
          <p:cNvSpPr txBox="1"/>
          <p:nvPr/>
        </p:nvSpPr>
        <p:spPr>
          <a:xfrm>
            <a:off x="7054963" y="1839273"/>
            <a:ext cx="4696971" cy="3740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600" b="1" dirty="0">
                <a:latin typeface="Public Sans" pitchFamily="2" charset="0"/>
              </a:rPr>
              <a:t>Example initiative being delivered by some LHDs: Stepping On Program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Public Sans" pitchFamily="2" charset="0"/>
              </a:rPr>
              <a:t>7-week falls prevention program for those who have had a fall or are fearful of falling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Public Sans" pitchFamily="2" charset="0"/>
              </a:rPr>
              <a:t>The program focuses on preventing falls, encouraging active living and maintaining independence.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Public Sans" pitchFamily="2" charset="0"/>
              </a:rPr>
              <a:t>Program outcomes show participants had improved mobility, leg strength and balance following the program.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91D9C1-30C6-7E44-511A-96B95A377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66" y="2454597"/>
            <a:ext cx="6309339" cy="25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15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594FF-01CD-92BC-4C18-A4750EB8E1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NSW Health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DEB72-710D-93D7-A4FE-A1BF19EEBD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3AC88B-6586-ACE3-7053-E1144AB134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AU" dirty="0"/>
              <a:t>Additional </a:t>
            </a:r>
            <a:r>
              <a:rPr lang="en-US" sz="3600" kern="0" dirty="0">
                <a:effectLst/>
                <a:latin typeface="Public Sans" pitchFamily="2" charset="0"/>
                <a:ea typeface="Calibri" panose="020F0502020204030204" pitchFamily="34" charset="0"/>
              </a:rPr>
              <a:t>NSW Health initiatives under the Ageing Well in NSW Strategy</a:t>
            </a:r>
            <a:endParaRPr lang="en-AU" sz="3600" dirty="0">
              <a:latin typeface="Public Sans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F32C2B-4075-5177-E0E7-79A1B12A99FD}"/>
              </a:ext>
            </a:extLst>
          </p:cNvPr>
          <p:cNvSpPr txBox="1"/>
          <p:nvPr/>
        </p:nvSpPr>
        <p:spPr>
          <a:xfrm>
            <a:off x="334962" y="1757444"/>
            <a:ext cx="9756892" cy="217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Public Sans" pitchFamily="2" charset="0"/>
              </a:rPr>
              <a:t>Mental health and suicide prevention programs for older people with complex and acute needs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Public Sans" pitchFamily="2" charset="0"/>
              </a:rPr>
              <a:t>Supporting health and healing for Survivors of the Stolen Generations in NSW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Public Sans" pitchFamily="2" charset="0"/>
              </a:rPr>
              <a:t>Additional activities in the Ageing Strategy</a:t>
            </a:r>
            <a:endParaRPr lang="en-AU" sz="1600" dirty="0"/>
          </a:p>
          <a:p>
            <a:pPr>
              <a:lnSpc>
                <a:spcPct val="150000"/>
              </a:lnSpc>
            </a:pPr>
            <a:endParaRPr lang="en-AU" sz="1600" dirty="0">
              <a:latin typeface="Public Sans" pitchFamily="2" charset="0"/>
            </a:endParaRPr>
          </a:p>
          <a:p>
            <a:pPr>
              <a:lnSpc>
                <a:spcPct val="150000"/>
              </a:lnSpc>
            </a:pPr>
            <a:endParaRPr lang="en-AU" sz="1400" b="1" dirty="0">
              <a:highlight>
                <a:srgbClr val="FFFF00"/>
              </a:highlight>
              <a:latin typeface="Public Sans" pitchFamily="2" charset="0"/>
            </a:endParaRPr>
          </a:p>
          <a:p>
            <a:pPr>
              <a:lnSpc>
                <a:spcPct val="150000"/>
              </a:lnSpc>
            </a:pPr>
            <a:r>
              <a:rPr lang="en-AU" sz="1400" b="1" dirty="0">
                <a:highlight>
                  <a:srgbClr val="FFFF00"/>
                </a:highlight>
                <a:latin typeface="Public Sans" pitchFamily="2" charset="0"/>
              </a:rPr>
              <a:t> </a:t>
            </a:r>
          </a:p>
        </p:txBody>
      </p:sp>
      <p:pic>
        <p:nvPicPr>
          <p:cNvPr id="3" name="Picture 2" descr="A couple of women in colorful shirts&#10;&#10;Description automatically generated">
            <a:extLst>
              <a:ext uri="{FF2B5EF4-FFF2-40B4-BE49-F238E27FC236}">
                <a16:creationId xmlns:a16="http://schemas.microsoft.com/office/drawing/2014/main" id="{24F5721C-D25C-1D61-D8D6-601CE4E916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6" t="46373" r="3396" b="2888"/>
          <a:stretch/>
        </p:blipFill>
        <p:spPr>
          <a:xfrm>
            <a:off x="490654" y="3216682"/>
            <a:ext cx="5597016" cy="257895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4E8881-FD82-7470-1E8C-ADD2A157B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291" y="2845659"/>
            <a:ext cx="2138016" cy="30495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15EDDE-57CA-B7DD-E195-5874C9A1B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228" y="2845659"/>
            <a:ext cx="2129156" cy="304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414F-F4B6-2DAA-A440-24E5E528C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97" y="3528263"/>
            <a:ext cx="10080000" cy="1224000"/>
          </a:xfrm>
        </p:spPr>
        <p:txBody>
          <a:bodyPr/>
          <a:lstStyle/>
          <a:p>
            <a:r>
              <a:rPr lang="en-US" dirty="0"/>
              <a:t>Additional programs that sit outside the Ageing Strategy – delivered by NSW Health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B79EB-B69B-2493-A574-365781D09F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NSW Health</a:t>
            </a:r>
          </a:p>
        </p:txBody>
      </p:sp>
    </p:spTree>
    <p:extLst>
      <p:ext uri="{BB962C8B-B14F-4D97-AF65-F5344CB8AC3E}">
        <p14:creationId xmlns:p14="http://schemas.microsoft.com/office/powerpoint/2010/main" val="3934557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NSWG CORPORATE" val="axdirA8x"/>
  <p:tag name="ARTICULATE_SLIDE_COUNT" val="4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SWG Corporate">
  <a:themeElements>
    <a:clrScheme name="NSWG Corporate">
      <a:dk1>
        <a:srgbClr val="22272B"/>
      </a:dk1>
      <a:lt1>
        <a:srgbClr val="FFFFFF"/>
      </a:lt1>
      <a:dk2>
        <a:srgbClr val="D7153A"/>
      </a:dk2>
      <a:lt2>
        <a:srgbClr val="002664"/>
      </a:lt2>
      <a:accent1>
        <a:srgbClr val="002664"/>
      </a:accent1>
      <a:accent2>
        <a:srgbClr val="CBEDFD"/>
      </a:accent2>
      <a:accent3>
        <a:srgbClr val="146CFD"/>
      </a:accent3>
      <a:accent4>
        <a:srgbClr val="8CE0FF"/>
      </a:accent4>
      <a:accent5>
        <a:srgbClr val="495054"/>
      </a:accent5>
      <a:accent6>
        <a:srgbClr val="FFB8C1"/>
      </a:accent6>
      <a:hlink>
        <a:srgbClr val="22272B"/>
      </a:hlink>
      <a:folHlink>
        <a:srgbClr val="22272B"/>
      </a:folHlink>
    </a:clrScheme>
    <a:fontScheme name="NSW Health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WGov_B1_PPT_Corporate_v3" id="{394730F3-E2CB-4F7F-9864-878478E3344D}" vid="{CABB42E2-2283-4F4E-86BD-C2DC532073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580ecb30-1e63-4a27-b953-00ae555d1f95" xsi:nil="true"/>
    <Duedate xmlns="580ecb30-1e63-4a27-b953-00ae555d1f95" xsi:nil="true"/>
    <Notes xmlns="580ecb30-1e63-4a27-b953-00ae555d1f95" xsi:nil="true"/>
    <TaxCatchAll xmlns="5306f6fa-7a12-4fd0-8d63-8eb7a1e3e04d" xsi:nil="true"/>
    <lcf76f155ced4ddcb4097134ff3c332f xmlns="580ecb30-1e63-4a27-b953-00ae555d1f9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69C417F14F584C92768B9177AE6F76" ma:contentTypeVersion="20" ma:contentTypeDescription="Create a new document." ma:contentTypeScope="" ma:versionID="020233c042224ae007a6d9e0d6458127">
  <xsd:schema xmlns:xsd="http://www.w3.org/2001/XMLSchema" xmlns:xs="http://www.w3.org/2001/XMLSchema" xmlns:p="http://schemas.microsoft.com/office/2006/metadata/properties" xmlns:ns2="580ecb30-1e63-4a27-b953-00ae555d1f95" xmlns:ns3="5306f6fa-7a12-4fd0-8d63-8eb7a1e3e04d" targetNamespace="http://schemas.microsoft.com/office/2006/metadata/properties" ma:root="true" ma:fieldsID="d4f758574f061c0a6099f46382c9ee19" ns2:_="" ns3:_="">
    <xsd:import namespace="580ecb30-1e63-4a27-b953-00ae555d1f95"/>
    <xsd:import namespace="5306f6fa-7a12-4fd0-8d63-8eb7a1e3e0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DocumentType" minOccurs="0"/>
                <xsd:element ref="ns2:Notes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Duedat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0ecb30-1e63-4a27-b953-00ae555d1f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8" nillable="true" ma:displayName="Tags" ma:description="" ma:internalName="MediaServiceAutoTags" ma:readOnly="true">
      <xsd:simpleType>
        <xsd:restriction base="dms:Text"/>
      </xsd:simpleType>
    </xsd:element>
    <xsd:element name="DocumentType" ma:index="19" nillable="true" ma:displayName="Document Type" ma:format="Dropdown" ma:internalName="DocumentType">
      <xsd:simpleType>
        <xsd:restriction base="dms:Choice">
          <xsd:enumeration value="Agenda"/>
          <xsd:enumeration value="Brief"/>
          <xsd:enumeration value="Ministerial"/>
        </xsd:restriction>
      </xsd:simpleType>
    </xsd:element>
    <xsd:element name="Notes" ma:index="20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a4c9e2d-f8e3-4a57-bac9-17bee8f457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uedate" ma:index="26" nillable="true" ma:displayName="Due date" ma:format="DateOnly" ma:internalName="Duedate">
      <xsd:simpleType>
        <xsd:restriction base="dms:DateTim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6f6fa-7a12-4fd0-8d63-8eb7a1e3e0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5592872-3b03-4109-8bbc-bf1649aae314}" ma:internalName="TaxCatchAll" ma:showField="CatchAllData" ma:web="5306f6fa-7a12-4fd0-8d63-8eb7a1e3e0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27EAFE-8B46-4558-B0CC-4052B894B7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116AD0-B52E-4327-A53D-079F0ED49874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5306f6fa-7a12-4fd0-8d63-8eb7a1e3e04d"/>
    <ds:schemaRef ds:uri="580ecb30-1e63-4a27-b953-00ae555d1f95"/>
  </ds:schemaRefs>
</ds:datastoreItem>
</file>

<file path=customXml/itemProps3.xml><?xml version="1.0" encoding="utf-8"?>
<ds:datastoreItem xmlns:ds="http://schemas.openxmlformats.org/officeDocument/2006/customXml" ds:itemID="{0560ACD3-8BED-4599-91AB-FBC5EA7819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0ecb30-1e63-4a27-b953-00ae555d1f95"/>
    <ds:schemaRef ds:uri="5306f6fa-7a12-4fd0-8d63-8eb7a1e3e0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NSWGov_PowerPoint_Corporate</Template>
  <TotalTime>15620</TotalTime>
  <Words>756</Words>
  <Application>Microsoft Office PowerPoint</Application>
  <PresentationFormat>Widescreen</PresentationFormat>
  <Paragraphs>102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</vt:lpstr>
      <vt:lpstr>Arial</vt:lpstr>
      <vt:lpstr>Arial Bold</vt:lpstr>
      <vt:lpstr>Calibri</vt:lpstr>
      <vt:lpstr>Public Sans</vt:lpstr>
      <vt:lpstr>Public Sans Light</vt:lpstr>
      <vt:lpstr>Public Sans SemiBold</vt:lpstr>
      <vt:lpstr>Segoe UI</vt:lpstr>
      <vt:lpstr>Times New Roman</vt:lpstr>
      <vt:lpstr>NSWG Corporate</vt:lpstr>
      <vt:lpstr>PowerPoint Presentation</vt:lpstr>
      <vt:lpstr>PowerPoint Presentation</vt:lpstr>
      <vt:lpstr>PowerPoint Presentation</vt:lpstr>
      <vt:lpstr>NSW Health initiatives that support the Ageing Well in NSW Seniors Strategy </vt:lpstr>
      <vt:lpstr>PowerPoint Presentation</vt:lpstr>
      <vt:lpstr>Get Healthy Service testimonials</vt:lpstr>
      <vt:lpstr>PowerPoint Presentation</vt:lpstr>
      <vt:lpstr>PowerPoint Presentation</vt:lpstr>
      <vt:lpstr>Additional programs that sit outside the Ageing Strategy – delivered by NSW Health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NSW Health Presentation for MACA Health Forum - Final - 10 July 2024</dc:title>
  <dc:creator>Yuri Jumnongjit</dc:creator>
  <cp:lastModifiedBy>JOSHUA YOUKHANA</cp:lastModifiedBy>
  <cp:revision>113</cp:revision>
  <dcterms:created xsi:type="dcterms:W3CDTF">2022-03-01T00:58:14Z</dcterms:created>
  <dcterms:modified xsi:type="dcterms:W3CDTF">2024-09-30T05:50:23Z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EF1E7116-2598-4123-AFFB-8EC34F75751A</vt:lpwstr>
  </property>
  <property fmtid="{D5CDD505-2E9C-101B-9397-08002B2CF9AE}" pid="3" name="ArticulatePath">
    <vt:lpwstr>NSW Health-Corporate_With Instructions</vt:lpwstr>
  </property>
  <property fmtid="{D5CDD505-2E9C-101B-9397-08002B2CF9AE}" pid="4" name="ContentTypeId">
    <vt:lpwstr>0x0101008069C417F14F584C92768B9177AE6F76</vt:lpwstr>
  </property>
  <property fmtid="{D5CDD505-2E9C-101B-9397-08002B2CF9AE}" pid="5" name="MediaServiceImageTags">
    <vt:lpwstr/>
  </property>
</Properties>
</file>