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75" r:id="rId2"/>
    <p:sldId id="278" r:id="rId3"/>
    <p:sldId id="259" r:id="rId4"/>
    <p:sldId id="264" r:id="rId5"/>
    <p:sldId id="298" r:id="rId6"/>
    <p:sldId id="283" r:id="rId7"/>
    <p:sldId id="299" r:id="rId8"/>
    <p:sldId id="300" r:id="rId9"/>
    <p:sldId id="301" r:id="rId10"/>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eelers" initials="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CA"/>
    <a:srgbClr val="DB5921"/>
    <a:srgbClr val="521343"/>
    <a:srgbClr val="006976"/>
    <a:srgbClr val="69B234"/>
    <a:srgbClr val="002663"/>
    <a:srgbClr val="122142"/>
    <a:srgbClr val="2B3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73112" autoAdjust="0"/>
  </p:normalViewPr>
  <p:slideViewPr>
    <p:cSldViewPr snapToGrid="0" snapToObjects="1">
      <p:cViewPr>
        <p:scale>
          <a:sx n="66" d="100"/>
          <a:sy n="66" d="100"/>
        </p:scale>
        <p:origin x="-2934" y="-49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92E9A11-D28B-4EC7-8516-09BD98E08475}" type="datetimeFigureOut">
              <a:rPr lang="en-US"/>
              <a:pPr>
                <a:defRPr/>
              </a:pPr>
              <a:t>5/9/2018</a:t>
            </a:fld>
            <a:endParaRPr lang="en-US"/>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8BCADEA-C9E2-473C-B226-5585B1B67220}" type="slidenum">
              <a:rPr lang="en-US"/>
              <a:pPr>
                <a:defRPr/>
              </a:pPr>
              <a:t>‹#›</a:t>
            </a:fld>
            <a:endParaRPr lang="en-US"/>
          </a:p>
        </p:txBody>
      </p:sp>
    </p:spTree>
    <p:extLst>
      <p:ext uri="{BB962C8B-B14F-4D97-AF65-F5344CB8AC3E}">
        <p14:creationId xmlns:p14="http://schemas.microsoft.com/office/powerpoint/2010/main" val="4142320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53E4F7-2B63-42CF-86E9-DB222621F7D7}" type="datetimeFigureOut">
              <a:rPr lang="en-US"/>
              <a:pPr>
                <a:defRPr/>
              </a:pPr>
              <a:t>5/9/2018</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E63D48F-3C19-45E3-8A14-991596BD9E37}" type="slidenum">
              <a:rPr lang="en-US"/>
              <a:pPr>
                <a:defRPr/>
              </a:pPr>
              <a:t>‹#›</a:t>
            </a:fld>
            <a:endParaRPr lang="en-US"/>
          </a:p>
        </p:txBody>
      </p:sp>
    </p:spTree>
    <p:extLst>
      <p:ext uri="{BB962C8B-B14F-4D97-AF65-F5344CB8AC3E}">
        <p14:creationId xmlns:p14="http://schemas.microsoft.com/office/powerpoint/2010/main" val="28713693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EE63D48F-3C19-45E3-8A14-991596BD9E37}" type="slidenum">
              <a:rPr lang="en-US" smtClean="0"/>
              <a:pPr>
                <a:defRPr/>
              </a:pPr>
              <a:t>1</a:t>
            </a:fld>
            <a:endParaRPr lang="en-US"/>
          </a:p>
        </p:txBody>
      </p:sp>
    </p:spTree>
    <p:extLst>
      <p:ext uri="{BB962C8B-B14F-4D97-AF65-F5344CB8AC3E}">
        <p14:creationId xmlns:p14="http://schemas.microsoft.com/office/powerpoint/2010/main" val="4837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AU" dirty="0" smtClean="0"/>
          </a:p>
          <a:p>
            <a:r>
              <a:rPr lang="en-US" b="1" dirty="0" smtClean="0"/>
              <a:t>SHARRYN </a:t>
            </a:r>
            <a:endParaRPr lang="en-AU" b="1" dirty="0" smtClean="0"/>
          </a:p>
          <a:p>
            <a:endParaRPr lang="en-AU" dirty="0" smtClean="0"/>
          </a:p>
          <a:p>
            <a:r>
              <a:rPr lang="en-AU" dirty="0" smtClean="0"/>
              <a:t>Large geographical</a:t>
            </a:r>
            <a:r>
              <a:rPr lang="en-AU" baseline="0" dirty="0" smtClean="0"/>
              <a:t> area to cover </a:t>
            </a:r>
          </a:p>
          <a:p>
            <a:r>
              <a:rPr lang="en-US" baseline="0" dirty="0" smtClean="0"/>
              <a:t>High levels of disadvantage</a:t>
            </a:r>
          </a:p>
          <a:p>
            <a:endParaRPr lang="en-US" baseline="0" dirty="0" smtClean="0"/>
          </a:p>
          <a:p>
            <a:endParaRPr lang="en-US" baseline="0" dirty="0" smtClean="0"/>
          </a:p>
          <a:p>
            <a:r>
              <a:rPr lang="en-US" baseline="0" dirty="0" smtClean="0"/>
              <a:t>Note the 60% transferred to NGOs includes a proportion where FACS still retains case management responsibility</a:t>
            </a:r>
            <a:endParaRPr lang="en-AU" dirty="0"/>
          </a:p>
        </p:txBody>
      </p:sp>
      <p:sp>
        <p:nvSpPr>
          <p:cNvPr id="4" name="Slide Number Placeholder 3"/>
          <p:cNvSpPr>
            <a:spLocks noGrp="1"/>
          </p:cNvSpPr>
          <p:nvPr>
            <p:ph type="sldNum" sz="quarter" idx="10"/>
          </p:nvPr>
        </p:nvSpPr>
        <p:spPr/>
        <p:txBody>
          <a:bodyPr/>
          <a:lstStyle/>
          <a:p>
            <a:pPr>
              <a:defRPr/>
            </a:pPr>
            <a:fld id="{EE63D48F-3C19-45E3-8A14-991596BD9E37}" type="slidenum">
              <a:rPr lang="en-US" smtClean="0"/>
              <a:pPr>
                <a:defRPr/>
              </a:pPr>
              <a:t>2</a:t>
            </a:fld>
            <a:endParaRPr lang="en-US"/>
          </a:p>
        </p:txBody>
      </p:sp>
    </p:spTree>
    <p:extLst>
      <p:ext uri="{BB962C8B-B14F-4D97-AF65-F5344CB8AC3E}">
        <p14:creationId xmlns:p14="http://schemas.microsoft.com/office/powerpoint/2010/main" val="17231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These figures are from MAY Baseline data- however they show the  distribution of CYPO in OOHC</a:t>
            </a:r>
          </a:p>
          <a:p>
            <a:pPr marL="0" indent="0">
              <a:buFont typeface="Arial" panose="020B0604020202020204" pitchFamily="34" charset="0"/>
              <a:buNone/>
            </a:pPr>
            <a:endParaRPr lang="en-US" b="1" dirty="0" smtClean="0"/>
          </a:p>
          <a:p>
            <a:pPr marL="0" indent="0">
              <a:buFont typeface="Arial" panose="020B0604020202020204" pitchFamily="34" charset="0"/>
              <a:buNone/>
            </a:pPr>
            <a:r>
              <a:rPr lang="en-US" sz="1400" b="1" dirty="0" smtClean="0"/>
              <a:t>What does OOHC look like in Western NSW??</a:t>
            </a:r>
          </a:p>
          <a:p>
            <a:pPr marL="0" indent="0">
              <a:buFont typeface="Arial" panose="020B0604020202020204" pitchFamily="34" charset="0"/>
              <a:buNone/>
            </a:pPr>
            <a:r>
              <a:rPr lang="en-US" sz="1400" dirty="0" smtClean="0"/>
              <a:t>Of the 749 CYP in OOHC  - breakdown is as attached </a:t>
            </a:r>
          </a:p>
          <a:p>
            <a:pPr marL="0" indent="0">
              <a:buFont typeface="Arial" panose="020B0604020202020204" pitchFamily="34" charset="0"/>
              <a:buNone/>
            </a:pPr>
            <a:r>
              <a:rPr lang="en-US" sz="1400" dirty="0" smtClean="0"/>
              <a:t>Dubbo CSC has highest number of CYP in OOHC, followed by Bathurst and Orange</a:t>
            </a:r>
          </a:p>
          <a:p>
            <a:pPr marL="0" indent="0">
              <a:buFont typeface="Arial" panose="020B0604020202020204" pitchFamily="34" charset="0"/>
              <a:buNone/>
            </a:pPr>
            <a:r>
              <a:rPr lang="en-US" sz="1400" dirty="0" smtClean="0"/>
              <a:t>Aboriginal CYP </a:t>
            </a:r>
            <a:r>
              <a:rPr lang="en-US" sz="1400" baseline="0" dirty="0" smtClean="0"/>
              <a:t> – not sole focus but we need to be mindful and think about our high OOHC population as its critical in delivering OOHC services to Aboriginal people and maintaining positive relationships . </a:t>
            </a:r>
          </a:p>
          <a:p>
            <a:pPr marL="0" indent="0">
              <a:buFont typeface="Arial" panose="020B0604020202020204" pitchFamily="34" charset="0"/>
              <a:buNone/>
            </a:pPr>
            <a:endParaRPr lang="en-US" sz="1400" dirty="0" smtClean="0"/>
          </a:p>
          <a:p>
            <a:pPr marL="0" indent="0">
              <a:buFont typeface="Arial" panose="020B0604020202020204" pitchFamily="34" charset="0"/>
              <a:buNone/>
            </a:pPr>
            <a:endParaRPr lang="en-US" sz="1400" dirty="0" smtClean="0"/>
          </a:p>
          <a:p>
            <a:pPr marL="0" indent="0">
              <a:buFont typeface="Arial" panose="020B0604020202020204" pitchFamily="34" charset="0"/>
              <a:buNone/>
            </a:pPr>
            <a:r>
              <a:rPr lang="en-US" sz="1400" dirty="0" smtClean="0"/>
              <a:t>7 CSC’s within WD are at above 80% – or at 100% Aboriginal OOHC population</a:t>
            </a:r>
            <a:r>
              <a:rPr lang="en-US" sz="1400" baseline="0" dirty="0" smtClean="0"/>
              <a:t> ( CSC’s include Bourke 92% , </a:t>
            </a:r>
            <a:r>
              <a:rPr lang="en-US" sz="1400" baseline="0" dirty="0" err="1" smtClean="0"/>
              <a:t>Brewarrina</a:t>
            </a:r>
            <a:r>
              <a:rPr lang="en-US" sz="1400" baseline="0" dirty="0" smtClean="0"/>
              <a:t> 96% , </a:t>
            </a:r>
            <a:r>
              <a:rPr lang="en-US" sz="1400" baseline="0" dirty="0" err="1" smtClean="0"/>
              <a:t>Coonabarabran</a:t>
            </a:r>
            <a:r>
              <a:rPr lang="en-US" sz="1400" baseline="0" dirty="0" smtClean="0"/>
              <a:t> 86% , Coonamble100% , </a:t>
            </a:r>
            <a:r>
              <a:rPr lang="en-US" sz="1400" baseline="0" dirty="0" err="1" smtClean="0"/>
              <a:t>Cobar</a:t>
            </a:r>
            <a:r>
              <a:rPr lang="en-US" sz="1400" baseline="0" dirty="0" smtClean="0"/>
              <a:t> 100% and </a:t>
            </a:r>
            <a:r>
              <a:rPr lang="en-US" sz="1400" baseline="0" dirty="0" err="1" smtClean="0"/>
              <a:t>Nyngan</a:t>
            </a:r>
            <a:r>
              <a:rPr lang="en-US" sz="1400" baseline="0" dirty="0" smtClean="0"/>
              <a:t> 93%  ) </a:t>
            </a:r>
            <a:endParaRPr lang="en-US" sz="1400" dirty="0" smtClean="0"/>
          </a:p>
          <a:p>
            <a:pPr marL="0" indent="0">
              <a:buFont typeface="Arial" panose="020B0604020202020204" pitchFamily="34" charset="0"/>
              <a:buNone/>
            </a:pPr>
            <a:endParaRPr lang="en-AU" sz="1400" dirty="0" smtClean="0"/>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a:defRPr/>
            </a:pPr>
            <a:fld id="{EE63D48F-3C19-45E3-8A14-991596BD9E37}" type="slidenum">
              <a:rPr lang="en-US" smtClean="0"/>
              <a:pPr>
                <a:defRPr/>
              </a:pPr>
              <a:t>3</a:t>
            </a:fld>
            <a:endParaRPr lang="en-US"/>
          </a:p>
        </p:txBody>
      </p:sp>
    </p:spTree>
    <p:extLst>
      <p:ext uri="{BB962C8B-B14F-4D97-AF65-F5344CB8AC3E}">
        <p14:creationId xmlns:p14="http://schemas.microsoft.com/office/powerpoint/2010/main" val="326019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AU" dirty="0" smtClean="0"/>
          </a:p>
          <a:p>
            <a:endParaRPr lang="en-AU" dirty="0" smtClean="0"/>
          </a:p>
          <a:p>
            <a:endParaRPr lang="en-AU" dirty="0" smtClean="0"/>
          </a:p>
          <a:p>
            <a:endParaRPr lang="en-AU" dirty="0" smtClean="0"/>
          </a:p>
          <a:p>
            <a:r>
              <a:rPr lang="en-AU" dirty="0" smtClean="0"/>
              <a:t>Western NSW has a fragile service sector – only 1 Aboriginal OOHC Provider ( Dennis will discuss further) </a:t>
            </a:r>
          </a:p>
          <a:p>
            <a:r>
              <a:rPr lang="en-AU" dirty="0" smtClean="0"/>
              <a:t>We have high volume – complex communities and large distances to travel to service our communities. </a:t>
            </a:r>
          </a:p>
          <a:p>
            <a:endParaRPr lang="en-AU" dirty="0" smtClean="0"/>
          </a:p>
        </p:txBody>
      </p:sp>
      <p:sp>
        <p:nvSpPr>
          <p:cNvPr id="4" name="Slide Number Placeholder 3"/>
          <p:cNvSpPr>
            <a:spLocks noGrp="1"/>
          </p:cNvSpPr>
          <p:nvPr>
            <p:ph type="sldNum" sz="quarter" idx="10"/>
          </p:nvPr>
        </p:nvSpPr>
        <p:spPr/>
        <p:txBody>
          <a:bodyPr/>
          <a:lstStyle/>
          <a:p>
            <a:pPr>
              <a:defRPr/>
            </a:pPr>
            <a:fld id="{EE63D48F-3C19-45E3-8A14-991596BD9E37}" type="slidenum">
              <a:rPr lang="en-US" smtClean="0"/>
              <a:pPr>
                <a:defRPr/>
              </a:pPr>
              <a:t>4</a:t>
            </a:fld>
            <a:endParaRPr lang="en-US"/>
          </a:p>
        </p:txBody>
      </p:sp>
    </p:spTree>
    <p:extLst>
      <p:ext uri="{BB962C8B-B14F-4D97-AF65-F5344CB8AC3E}">
        <p14:creationId xmlns:p14="http://schemas.microsoft.com/office/powerpoint/2010/main" val="172310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AU" dirty="0" smtClean="0"/>
          </a:p>
          <a:p>
            <a:endParaRPr lang="en-AU" dirty="0" smtClean="0"/>
          </a:p>
          <a:p>
            <a:r>
              <a:rPr lang="en-US" b="1" dirty="0" smtClean="0"/>
              <a:t>Guardianship</a:t>
            </a:r>
            <a:endParaRPr lang="en-AU" b="1" dirty="0" smtClean="0"/>
          </a:p>
          <a:p>
            <a:r>
              <a:rPr lang="en-AU" dirty="0" smtClean="0"/>
              <a:t>11 external carer assessments (which included the assessment of 28 children); </a:t>
            </a:r>
          </a:p>
          <a:p>
            <a:r>
              <a:rPr lang="en-AU" dirty="0" smtClean="0"/>
              <a:t>12 x S90’s currently submitted and underway at Court (re Guardianship); ongoing investigation (with carers, children, parents); obtaining and reviewing Ch16A information; obtaining and reviewing medical clearances/information; travel</a:t>
            </a:r>
          </a:p>
          <a:p>
            <a:endParaRPr lang="en-US" dirty="0" smtClean="0"/>
          </a:p>
          <a:p>
            <a:r>
              <a:rPr lang="en-AU" dirty="0" smtClean="0"/>
              <a:t>•	Intent/benefits of Guardianship -  For carers who are assessed against suitability criteria to be able to meet the needs of children in their care without the ongoing support of FACS. It enables them  to be able to move forward with everyday and long term requirements for children without the intrusion/intervention of FACS; to provide greater stability for children and families; to take away the stigma of foster care/OOHC</a:t>
            </a:r>
          </a:p>
          <a:p>
            <a:r>
              <a:rPr lang="en-AU" dirty="0" smtClean="0"/>
              <a:t>•	Eligibility - Carers who had been parenting without the assistance of FACS  for (in some cases, many years); carers who had stable and communicative relationships with parents (thus ensuring ongoing contact and appropriate relationship building); carers who are able to maintain healthy and safe boundaries between the parents and children in care; relative or kin; no current concerns for children/families; parents who have readily conceded to orders and future plans for the children. Important to note that Guardianship will also be considered for carers who been receiving a regular service from FACS as well </a:t>
            </a:r>
          </a:p>
          <a:p>
            <a:endParaRPr lang="en-AU" dirty="0" smtClean="0"/>
          </a:p>
          <a:p>
            <a:r>
              <a:rPr lang="en-AU" dirty="0" smtClean="0"/>
              <a:t>- </a:t>
            </a:r>
            <a:r>
              <a:rPr lang="en-AU" dirty="0" err="1" smtClean="0"/>
              <a:t>G’Ship</a:t>
            </a:r>
            <a:r>
              <a:rPr lang="en-AU" dirty="0" smtClean="0"/>
              <a:t>  - 118 YP ( western 71 of those) </a:t>
            </a:r>
          </a:p>
          <a:p>
            <a:endParaRPr lang="en-AU" dirty="0" smtClean="0"/>
          </a:p>
          <a:p>
            <a:r>
              <a:rPr lang="en-AU" dirty="0" smtClean="0"/>
              <a:t> - LCAC   - HIGH NUMBERS OF YP AGING OUT ( 116 YP ARE 15+ IN OOHC  ACROSS DISTRICT) </a:t>
            </a:r>
          </a:p>
          <a:p>
            <a:endParaRPr lang="en-AU" dirty="0" smtClean="0"/>
          </a:p>
          <a:p>
            <a:r>
              <a:rPr lang="en-AU" dirty="0" smtClean="0"/>
              <a:t>  - Transfers ( interstate &amp; districts) TOTAL 224 ( WESTERN 138 / CENTRAL WEST 86) </a:t>
            </a:r>
          </a:p>
        </p:txBody>
      </p:sp>
      <p:sp>
        <p:nvSpPr>
          <p:cNvPr id="4" name="Slide Number Placeholder 3"/>
          <p:cNvSpPr>
            <a:spLocks noGrp="1"/>
          </p:cNvSpPr>
          <p:nvPr>
            <p:ph type="sldNum" sz="quarter" idx="10"/>
          </p:nvPr>
        </p:nvSpPr>
        <p:spPr/>
        <p:txBody>
          <a:bodyPr/>
          <a:lstStyle/>
          <a:p>
            <a:pPr>
              <a:defRPr/>
            </a:pPr>
            <a:fld id="{EE63D48F-3C19-45E3-8A14-991596BD9E37}" type="slidenum">
              <a:rPr lang="en-US" smtClean="0"/>
              <a:pPr>
                <a:defRPr/>
              </a:pPr>
              <a:t>5</a:t>
            </a:fld>
            <a:endParaRPr lang="en-US"/>
          </a:p>
        </p:txBody>
      </p:sp>
    </p:spTree>
    <p:extLst>
      <p:ext uri="{BB962C8B-B14F-4D97-AF65-F5344CB8AC3E}">
        <p14:creationId xmlns:p14="http://schemas.microsoft.com/office/powerpoint/2010/main" val="172310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1" dirty="0" smtClean="0"/>
          </a:p>
          <a:p>
            <a:endParaRPr lang="en-US" b="1" dirty="0" smtClean="0"/>
          </a:p>
          <a:p>
            <a:r>
              <a:rPr lang="en-US" b="0" dirty="0" smtClean="0"/>
              <a:t>Due to the challenges</a:t>
            </a:r>
            <a:r>
              <a:rPr lang="en-US" b="0" baseline="0" dirty="0" smtClean="0"/>
              <a:t> previously spoken about …with challenge comes opportunity to rethink how we deliver business and improve outcomes for the children in OOHC and more broadly the children in the CP system – which results in less children entering care…. </a:t>
            </a:r>
          </a:p>
          <a:p>
            <a:endParaRPr lang="en-US" b="0" baseline="0" dirty="0" smtClean="0"/>
          </a:p>
          <a:p>
            <a:r>
              <a:rPr lang="en-AU" b="1" dirty="0" smtClean="0"/>
              <a:t>Aboriginal Protocols with community</a:t>
            </a:r>
          </a:p>
          <a:p>
            <a:r>
              <a:rPr lang="en-AU" b="0" dirty="0" smtClean="0"/>
              <a:t>Bourke, </a:t>
            </a:r>
            <a:r>
              <a:rPr lang="en-AU" b="0" dirty="0" err="1" smtClean="0"/>
              <a:t>Bre</a:t>
            </a:r>
            <a:r>
              <a:rPr lang="en-AU" b="0" dirty="0" smtClean="0"/>
              <a:t>, Dubbo, Walgett and Orange </a:t>
            </a:r>
          </a:p>
          <a:p>
            <a:r>
              <a:rPr lang="en-AU" b="0" dirty="0" smtClean="0"/>
              <a:t>Responding to escalation of risk and also  consulting around placement options for children entering care and the need for them to remain in country or explore  relative and kin </a:t>
            </a:r>
          </a:p>
          <a:p>
            <a:r>
              <a:rPr lang="en-AU" b="0" dirty="0" smtClean="0"/>
              <a:t>Each agreement differs and each community have different wants – </a:t>
            </a:r>
            <a:r>
              <a:rPr lang="en-AU" b="0" dirty="0" err="1" smtClean="0"/>
              <a:t>eg</a:t>
            </a:r>
            <a:r>
              <a:rPr lang="en-AU" b="0" dirty="0" smtClean="0"/>
              <a:t> OOHC POP, in / out country / contact / cultural needs / restoration </a:t>
            </a:r>
          </a:p>
          <a:p>
            <a:r>
              <a:rPr lang="en-AU" b="0" dirty="0" smtClean="0"/>
              <a:t>WD commenced this work prior to GMAR guiding principles  and  we have been recognized for being progressive in this area and working to strengthen our relationships with the local community. </a:t>
            </a:r>
          </a:p>
          <a:p>
            <a:endParaRPr lang="en-US" b="0" dirty="0" smtClean="0"/>
          </a:p>
          <a:p>
            <a:endParaRPr lang="en-US" b="0" baseline="0" dirty="0" smtClean="0"/>
          </a:p>
          <a:p>
            <a:r>
              <a:rPr lang="en-US" b="1" baseline="0" dirty="0" err="1" smtClean="0"/>
              <a:t>Cw</a:t>
            </a:r>
            <a:r>
              <a:rPr lang="en-US" b="1" baseline="0" dirty="0" smtClean="0"/>
              <a:t> forum  </a:t>
            </a:r>
            <a:r>
              <a:rPr lang="en-US" b="0" baseline="0" dirty="0" smtClean="0"/>
              <a:t>- </a:t>
            </a:r>
            <a:r>
              <a:rPr lang="en-US" b="0" baseline="0" dirty="0" err="1" smtClean="0"/>
              <a:t>july</a:t>
            </a:r>
            <a:r>
              <a:rPr lang="en-US" b="0" baseline="0" dirty="0" smtClean="0"/>
              <a:t> last year , September 19/20 this year</a:t>
            </a:r>
          </a:p>
          <a:p>
            <a:endParaRPr lang="en-US" b="0" baseline="0" dirty="0" smtClean="0"/>
          </a:p>
          <a:p>
            <a:r>
              <a:rPr lang="en-US" b="0" baseline="0" dirty="0" smtClean="0"/>
              <a:t>These  forums  allow an avenue to roll out information and exchange practice ideas on what’s working  across the district and aligns information from the  QA rollout </a:t>
            </a:r>
          </a:p>
          <a:p>
            <a:endParaRPr lang="en-US" b="0" baseline="0" dirty="0" smtClean="0"/>
          </a:p>
          <a:p>
            <a:r>
              <a:rPr lang="en-AU" b="1" baseline="0" dirty="0" smtClean="0"/>
              <a:t>Tripartite Agreement</a:t>
            </a:r>
          </a:p>
          <a:p>
            <a:r>
              <a:rPr lang="en-AU" b="0" baseline="0" dirty="0" smtClean="0"/>
              <a:t>This agreement recognises the contribution and commitment of the signed agencies in ensuring improved health outcomes for children and young people in statutory out-of-home-care through a coordinated multidisciplinary model of care that meets all legislative and regulatory requirements. </a:t>
            </a:r>
          </a:p>
          <a:p>
            <a:r>
              <a:rPr lang="en-AU" b="0" baseline="0" dirty="0" smtClean="0"/>
              <a:t>Work is being undertaken for Condobolin to also have an agreement with AMS within the next 12 months. </a:t>
            </a:r>
          </a:p>
          <a:p>
            <a:endParaRPr lang="en-US" b="0" dirty="0" smtClean="0"/>
          </a:p>
          <a:p>
            <a:r>
              <a:rPr lang="en-AU" b="1" dirty="0" smtClean="0">
                <a:solidFill>
                  <a:srgbClr val="FF0000"/>
                </a:solidFill>
              </a:rPr>
              <a:t>FAMILY GROUP CONFERENCING ( since June 2015) </a:t>
            </a:r>
          </a:p>
          <a:p>
            <a:r>
              <a:rPr lang="en-AU" b="0" dirty="0" smtClean="0">
                <a:solidFill>
                  <a:srgbClr val="FF0000"/>
                </a:solidFill>
              </a:rPr>
              <a:t>20 referrals, 9 completed, 5 cancelled </a:t>
            </a:r>
          </a:p>
          <a:p>
            <a:r>
              <a:rPr lang="en-AU" b="0" dirty="0" smtClean="0">
                <a:solidFill>
                  <a:srgbClr val="FF0000"/>
                </a:solidFill>
              </a:rPr>
              <a:t>15/20 referrals involved Aboriginal families</a:t>
            </a:r>
          </a:p>
          <a:p>
            <a:endParaRPr lang="en-AU" b="1" dirty="0" smtClean="0">
              <a:solidFill>
                <a:srgbClr val="FF0000"/>
              </a:solidFill>
            </a:endParaRPr>
          </a:p>
          <a:p>
            <a:r>
              <a:rPr lang="en-AU" b="1" dirty="0" smtClean="0">
                <a:solidFill>
                  <a:srgbClr val="FF0000"/>
                </a:solidFill>
              </a:rPr>
              <a:t>MOU ABORIGINAL MEDICAL SERVICE – Tripartite Agreement ( Health, FACS &amp; AMS)</a:t>
            </a:r>
          </a:p>
          <a:p>
            <a:r>
              <a:rPr lang="en-AU" b="0" dirty="0" smtClean="0">
                <a:solidFill>
                  <a:srgbClr val="FF0000"/>
                </a:solidFill>
              </a:rPr>
              <a:t>2 agreements endorsed 2015 ( Orange and Walgett) </a:t>
            </a:r>
          </a:p>
          <a:p>
            <a:r>
              <a:rPr lang="en-AU" b="0" dirty="0" smtClean="0">
                <a:solidFill>
                  <a:srgbClr val="FF0000"/>
                </a:solidFill>
              </a:rPr>
              <a:t>All eligible CYP referred for a health plan</a:t>
            </a:r>
          </a:p>
          <a:p>
            <a:r>
              <a:rPr lang="en-AU" b="0" dirty="0" smtClean="0">
                <a:solidFill>
                  <a:srgbClr val="FF0000"/>
                </a:solidFill>
              </a:rPr>
              <a:t>Currently 22 CYP attend Orange Aboriginal Medical Centre</a:t>
            </a:r>
          </a:p>
          <a:p>
            <a:endParaRPr lang="en-AU" b="0" dirty="0" smtClean="0">
              <a:solidFill>
                <a:srgbClr val="FF0000"/>
              </a:solidFill>
            </a:endParaRPr>
          </a:p>
          <a:p>
            <a:r>
              <a:rPr lang="en-AU" b="1" dirty="0" smtClean="0">
                <a:solidFill>
                  <a:srgbClr val="FF0000"/>
                </a:solidFill>
              </a:rPr>
              <a:t>CULTURAL CASE PLANNING ( since Feb 2015) </a:t>
            </a:r>
          </a:p>
          <a:p>
            <a:r>
              <a:rPr lang="en-AU" b="0" dirty="0" smtClean="0">
                <a:solidFill>
                  <a:srgbClr val="FF0000"/>
                </a:solidFill>
              </a:rPr>
              <a:t>120 staff trained on cultural case planning</a:t>
            </a:r>
          </a:p>
          <a:p>
            <a:r>
              <a:rPr lang="en-AU" b="0" dirty="0" smtClean="0">
                <a:solidFill>
                  <a:srgbClr val="FF0000"/>
                </a:solidFill>
              </a:rPr>
              <a:t>Ongoing training to capture new staff entering FACS</a:t>
            </a:r>
          </a:p>
          <a:p>
            <a:r>
              <a:rPr lang="en-AU" b="0" dirty="0" smtClean="0">
                <a:solidFill>
                  <a:srgbClr val="FF0000"/>
                </a:solidFill>
              </a:rPr>
              <a:t>46 cultural case plans have been reviewed , 5 in progress</a:t>
            </a:r>
          </a:p>
          <a:p>
            <a:r>
              <a:rPr lang="en-AU" b="0" dirty="0" smtClean="0">
                <a:solidFill>
                  <a:srgbClr val="FF0000"/>
                </a:solidFill>
              </a:rPr>
              <a:t>407 CYP have a cultural case plan (*baseline data May 2016) </a:t>
            </a:r>
          </a:p>
          <a:p>
            <a:endParaRPr lang="en-AU" b="1" dirty="0" smtClean="0">
              <a:solidFill>
                <a:srgbClr val="FF0000"/>
              </a:solidFill>
            </a:endParaRPr>
          </a:p>
          <a:p>
            <a:pPr marL="171450" indent="-171450">
              <a:buFontTx/>
              <a:buChar char="-"/>
            </a:pPr>
            <a:endParaRPr lang="en-US" b="1" baseline="0" dirty="0" smtClean="0"/>
          </a:p>
          <a:p>
            <a:pPr marL="171450" indent="-171450">
              <a:buFontTx/>
              <a:buChar char="-"/>
            </a:pPr>
            <a:endParaRPr lang="en-US" b="1" baseline="0" dirty="0" smtClean="0"/>
          </a:p>
          <a:p>
            <a:endParaRPr lang="en-AU" dirty="0"/>
          </a:p>
        </p:txBody>
      </p:sp>
      <p:sp>
        <p:nvSpPr>
          <p:cNvPr id="4" name="Slide Number Placeholder 3"/>
          <p:cNvSpPr>
            <a:spLocks noGrp="1"/>
          </p:cNvSpPr>
          <p:nvPr>
            <p:ph type="sldNum" sz="quarter" idx="10"/>
          </p:nvPr>
        </p:nvSpPr>
        <p:spPr/>
        <p:txBody>
          <a:bodyPr/>
          <a:lstStyle/>
          <a:p>
            <a:pPr>
              <a:defRPr/>
            </a:pPr>
            <a:fld id="{EE63D48F-3C19-45E3-8A14-991596BD9E37}" type="slidenum">
              <a:rPr lang="en-US" smtClean="0"/>
              <a:pPr>
                <a:defRPr/>
              </a:pPr>
              <a:t>6</a:t>
            </a:fld>
            <a:endParaRPr lang="en-US"/>
          </a:p>
        </p:txBody>
      </p:sp>
    </p:spTree>
    <p:extLst>
      <p:ext uri="{BB962C8B-B14F-4D97-AF65-F5344CB8AC3E}">
        <p14:creationId xmlns:p14="http://schemas.microsoft.com/office/powerpoint/2010/main" val="195327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EE63D48F-3C19-45E3-8A14-991596BD9E37}" type="slidenum">
              <a:rPr lang="en-US" smtClean="0"/>
              <a:pPr>
                <a:defRPr/>
              </a:pPr>
              <a:t>7</a:t>
            </a:fld>
            <a:endParaRPr lang="en-US"/>
          </a:p>
        </p:txBody>
      </p:sp>
    </p:spTree>
    <p:extLst>
      <p:ext uri="{BB962C8B-B14F-4D97-AF65-F5344CB8AC3E}">
        <p14:creationId xmlns:p14="http://schemas.microsoft.com/office/powerpoint/2010/main" val="279479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EE63D48F-3C19-45E3-8A14-991596BD9E37}" type="slidenum">
              <a:rPr lang="en-US" smtClean="0"/>
              <a:pPr>
                <a:defRPr/>
              </a:pPr>
              <a:t>8</a:t>
            </a:fld>
            <a:endParaRPr lang="en-US"/>
          </a:p>
        </p:txBody>
      </p:sp>
    </p:spTree>
    <p:extLst>
      <p:ext uri="{BB962C8B-B14F-4D97-AF65-F5344CB8AC3E}">
        <p14:creationId xmlns:p14="http://schemas.microsoft.com/office/powerpoint/2010/main" val="2794798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F83944D-97CC-486A-A916-931ABCB58937}" type="slidenum">
              <a:rPr lang="en-AU" smtClean="0"/>
              <a:t>9</a:t>
            </a:fld>
            <a:endParaRPr lang="en-AU"/>
          </a:p>
        </p:txBody>
      </p:sp>
    </p:spTree>
    <p:extLst>
      <p:ext uri="{BB962C8B-B14F-4D97-AF65-F5344CB8AC3E}">
        <p14:creationId xmlns:p14="http://schemas.microsoft.com/office/powerpoint/2010/main" val="2090938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FAM001_Powerpoint_v1.pdf"/>
          <p:cNvPicPr>
            <a:picLocks noChangeAspect="1"/>
          </p:cNvPicPr>
          <p:nvPr userDrawn="1"/>
        </p:nvPicPr>
        <p:blipFill>
          <a:blip r:embed="rId2">
            <a:extLst>
              <a:ext uri="{28A0092B-C50C-407E-A947-70E740481C1C}">
                <a14:useLocalDpi xmlns:a14="http://schemas.microsoft.com/office/drawing/2010/main" val="0"/>
              </a:ext>
            </a:extLst>
          </a:blip>
          <a:srcRect b="49553"/>
          <a:stretch>
            <a:fillRect/>
          </a:stretch>
        </p:blipFill>
        <p:spPr bwMode="auto">
          <a:xfrm>
            <a:off x="0" y="1"/>
            <a:ext cx="9144000" cy="206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p:nvPr userDrawn="1"/>
        </p:nvSpPr>
        <p:spPr>
          <a:xfrm>
            <a:off x="0" y="0"/>
            <a:ext cx="9144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363538"/>
            <a:ext cx="22907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p:nvPr userDrawn="1"/>
        </p:nvSpPr>
        <p:spPr>
          <a:xfrm>
            <a:off x="255588" y="5964238"/>
            <a:ext cx="3238500" cy="893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9693557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8"/>
          <p:cNvSpPr/>
          <p:nvPr userDrawn="1"/>
        </p:nvSpPr>
        <p:spPr>
          <a:xfrm>
            <a:off x="0" y="0"/>
            <a:ext cx="9144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6" descr="FAM001_Powerpoint_v1.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0700" y="3454400"/>
            <a:ext cx="22733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454400"/>
            <a:ext cx="52324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6525" y="3454400"/>
            <a:ext cx="1663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16525" y="5156200"/>
            <a:ext cx="16637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363538"/>
            <a:ext cx="22907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5630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5" name="Title Placeholder 16"/>
          <p:cNvSpPr>
            <a:spLocks noGrp="1"/>
          </p:cNvSpPr>
          <p:nvPr>
            <p:ph type="title"/>
          </p:nvPr>
        </p:nvSpPr>
        <p:spPr>
          <a:xfrm>
            <a:off x="457200" y="361666"/>
            <a:ext cx="8229600" cy="605582"/>
          </a:xfrm>
          <a:prstGeom prst="rect">
            <a:avLst/>
          </a:prstGeom>
        </p:spPr>
        <p:txBody>
          <a:bodyPr rtlCol="0">
            <a:noAutofit/>
          </a:bodyPr>
          <a:lstStyle/>
          <a:p>
            <a:r>
              <a:rPr lang="en-AU" dirty="0" smtClean="0"/>
              <a:t>Click to edit Master title style</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EDB4C27D-A587-4B4C-96D3-15A2956CBA8D}" type="slidenum">
              <a:rPr lang="en-US"/>
              <a:pPr>
                <a:defRPr/>
              </a:pPr>
              <a:t>‹#›</a:t>
            </a:fld>
            <a:endParaRPr lang="en-US" dirty="0"/>
          </a:p>
        </p:txBody>
      </p:sp>
      <p:sp>
        <p:nvSpPr>
          <p:cNvPr id="5" name="Date Placeholder 23"/>
          <p:cNvSpPr>
            <a:spLocks noGrp="1"/>
          </p:cNvSpPr>
          <p:nvPr>
            <p:ph type="dt" sz="half" idx="11"/>
          </p:nvPr>
        </p:nvSpPr>
        <p:spPr/>
        <p:txBody>
          <a:bodyPr/>
          <a:lstStyle>
            <a:lvl1pPr>
              <a:defRPr/>
            </a:lvl1pPr>
          </a:lstStyle>
          <a:p>
            <a:pPr>
              <a:defRPr/>
            </a:pPr>
            <a:fld id="{DA58272A-CCAC-47C4-9AAF-9664368E625A}" type="datetime2">
              <a:rPr lang="en-US"/>
              <a:pPr>
                <a:defRPr/>
              </a:pPr>
              <a:t>Wednesday, May 09, 2018</a:t>
            </a:fld>
            <a:endParaRPr lang="en-US" dirty="0"/>
          </a:p>
        </p:txBody>
      </p:sp>
    </p:spTree>
    <p:extLst>
      <p:ext uri="{BB962C8B-B14F-4D97-AF65-F5344CB8AC3E}">
        <p14:creationId xmlns:p14="http://schemas.microsoft.com/office/powerpoint/2010/main" val="1847299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5"/>
            <a:ext cx="82296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5" name="Title Placeholder 16"/>
          <p:cNvSpPr>
            <a:spLocks noGrp="1"/>
          </p:cNvSpPr>
          <p:nvPr>
            <p:ph type="title"/>
          </p:nvPr>
        </p:nvSpPr>
        <p:spPr>
          <a:xfrm>
            <a:off x="457201" y="260652"/>
            <a:ext cx="8229600" cy="605583"/>
          </a:xfrm>
          <a:prstGeom prst="rect">
            <a:avLst/>
          </a:prstGeom>
        </p:spPr>
        <p:txBody>
          <a:bodyPr rtlCol="0">
            <a:noAutofit/>
          </a:bodyPr>
          <a:lstStyle>
            <a:lvl1pPr algn="l" defTabSz="457093" rtl="0" eaLnBrk="0" fontAlgn="base" hangingPunct="0">
              <a:spcBef>
                <a:spcPct val="0"/>
              </a:spcBef>
              <a:spcAft>
                <a:spcPct val="0"/>
              </a:spcAft>
              <a:defRPr lang="en-US" sz="1800" b="1" kern="1200" dirty="0">
                <a:solidFill>
                  <a:srgbClr val="002060"/>
                </a:solidFill>
                <a:latin typeface="+mj-lt"/>
                <a:ea typeface="+mj-ea"/>
                <a:cs typeface="+mj-cs"/>
              </a:defRPr>
            </a:lvl1pPr>
          </a:lstStyle>
          <a:p>
            <a:r>
              <a:rPr lang="en-AU" dirty="0" smtClean="0"/>
              <a:t>Click to edit Master title style</a:t>
            </a:r>
            <a:endParaRPr lang="en-US" dirty="0"/>
          </a:p>
        </p:txBody>
      </p:sp>
      <p:sp>
        <p:nvSpPr>
          <p:cNvPr id="5" name="Date Placeholder 23"/>
          <p:cNvSpPr>
            <a:spLocks noGrp="1"/>
          </p:cNvSpPr>
          <p:nvPr>
            <p:ph type="dt" sz="half" idx="11"/>
          </p:nvPr>
        </p:nvSpPr>
        <p:spPr/>
        <p:txBody>
          <a:bodyPr/>
          <a:lstStyle>
            <a:lvl1pPr>
              <a:defRPr/>
            </a:lvl1pPr>
          </a:lstStyle>
          <a:p>
            <a:pPr>
              <a:defRPr/>
            </a:pPr>
            <a:r>
              <a:rPr lang="en-US" dirty="0" smtClean="0"/>
              <a:t>Draft for Discussion</a:t>
            </a:r>
            <a:endParaRPr lang="en-US" dirty="0"/>
          </a:p>
        </p:txBody>
      </p:sp>
    </p:spTree>
    <p:extLst>
      <p:ext uri="{BB962C8B-B14F-4D97-AF65-F5344CB8AC3E}">
        <p14:creationId xmlns:p14="http://schemas.microsoft.com/office/powerpoint/2010/main" val="56074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FAM001_Powerpoint_v123.pd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14350" y="6259513"/>
            <a:ext cx="11033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0"/>
          <p:cNvSpPr>
            <a:spLocks noGrp="1"/>
          </p:cNvSpPr>
          <p:nvPr>
            <p:ph type="sldNum" sz="quarter" idx="4"/>
          </p:nvPr>
        </p:nvSpPr>
        <p:spPr>
          <a:xfrm>
            <a:off x="7937500" y="6511925"/>
            <a:ext cx="749300" cy="209550"/>
          </a:xfrm>
          <a:prstGeom prst="rect">
            <a:avLst/>
          </a:prstGeom>
        </p:spPr>
        <p:txBody>
          <a:bodyPr vert="horz" lIns="91440" tIns="45720" rIns="91440" bIns="45720" rtlCol="0" anchor="ctr"/>
          <a:lstStyle>
            <a:lvl1pPr algn="r" fontAlgn="auto">
              <a:spcBef>
                <a:spcPts val="0"/>
              </a:spcBef>
              <a:spcAft>
                <a:spcPts val="0"/>
              </a:spcAft>
              <a:defRPr sz="1200" b="1">
                <a:solidFill>
                  <a:srgbClr val="0D1B43"/>
                </a:solidFill>
                <a:latin typeface="Arial"/>
                <a:cs typeface="Arial"/>
              </a:defRPr>
            </a:lvl1pPr>
          </a:lstStyle>
          <a:p>
            <a:pPr>
              <a:defRPr/>
            </a:pPr>
            <a:fld id="{7CB91A93-492D-44D2-8E6E-DDAA26BC1CA4}" type="slidenum">
              <a:rPr lang="en-US"/>
              <a:pPr>
                <a:defRPr/>
              </a:pPr>
              <a:t>‹#›</a:t>
            </a:fld>
            <a:endParaRPr lang="en-US" dirty="0"/>
          </a:p>
        </p:txBody>
      </p:sp>
      <p:sp>
        <p:nvSpPr>
          <p:cNvPr id="1029" name="Title Placeholder 16"/>
          <p:cNvSpPr>
            <a:spLocks noGrp="1"/>
          </p:cNvSpPr>
          <p:nvPr>
            <p:ph type="title"/>
          </p:nvPr>
        </p:nvSpPr>
        <p:spPr bwMode="auto">
          <a:xfrm>
            <a:off x="457200" y="361950"/>
            <a:ext cx="8229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smtClean="0"/>
              <a:t>Click to edit Master title style</a:t>
            </a:r>
            <a:endParaRPr lang="en-US" altLang="en-US" dirty="0" smtClean="0"/>
          </a:p>
        </p:txBody>
      </p:sp>
      <p:sp>
        <p:nvSpPr>
          <p:cNvPr id="1030" name="Text Placeholder 20"/>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24" name="Date Placeholder 23"/>
          <p:cNvSpPr>
            <a:spLocks noGrp="1"/>
          </p:cNvSpPr>
          <p:nvPr>
            <p:ph type="dt" sz="half" idx="2"/>
          </p:nvPr>
        </p:nvSpPr>
        <p:spPr>
          <a:xfrm>
            <a:off x="5892800" y="6511925"/>
            <a:ext cx="2133600" cy="209550"/>
          </a:xfrm>
          <a:prstGeom prst="rect">
            <a:avLst/>
          </a:prstGeom>
        </p:spPr>
        <p:txBody>
          <a:bodyPr vert="horz" lIns="91440" tIns="45720" rIns="91440" bIns="45720" rtlCol="0" anchor="ctr"/>
          <a:lstStyle>
            <a:lvl1pPr algn="r" fontAlgn="auto">
              <a:spcBef>
                <a:spcPts val="0"/>
              </a:spcBef>
              <a:spcAft>
                <a:spcPts val="0"/>
              </a:spcAft>
              <a:defRPr sz="1200">
                <a:solidFill>
                  <a:srgbClr val="0D1B43"/>
                </a:solidFill>
                <a:latin typeface="+mn-lt"/>
                <a:cs typeface="+mn-cs"/>
              </a:defRPr>
            </a:lvl1pPr>
          </a:lstStyle>
          <a:p>
            <a:pPr>
              <a:defRPr/>
            </a:pPr>
            <a:fld id="{2C7A55F9-6B84-406F-9E8D-828523679551}" type="datetime2">
              <a:rPr lang="en-US"/>
              <a:pPr>
                <a:defRPr/>
              </a:pPr>
              <a:t>Wednesday, May 09, 2018</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6" r:id="rId3"/>
    <p:sldLayoutId id="2147483659" r:id="rId4"/>
  </p:sldLayoutIdLst>
  <p:timing>
    <p:tnLst>
      <p:par>
        <p:cTn id="1" dur="indefinite" restart="never" nodeType="tmRoot"/>
      </p:par>
    </p:tnLst>
  </p:timing>
  <p:hf hdr="0" ftr="0"/>
  <p:txStyles>
    <p:titleStyle>
      <a:lvl1pPr algn="l" defTabSz="457200" rtl="0" eaLnBrk="0" fontAlgn="base" hangingPunct="0">
        <a:spcBef>
          <a:spcPct val="0"/>
        </a:spcBef>
        <a:spcAft>
          <a:spcPct val="0"/>
        </a:spcAft>
        <a:defRPr sz="3000" kern="1200">
          <a:solidFill>
            <a:srgbClr val="0D1B43"/>
          </a:solidFill>
          <a:latin typeface="+mj-lt"/>
          <a:ea typeface="+mj-ea"/>
          <a:cs typeface="+mj-cs"/>
        </a:defRPr>
      </a:lvl1pPr>
      <a:lvl2pPr algn="l" defTabSz="457200" rtl="0" eaLnBrk="0" fontAlgn="base" hangingPunct="0">
        <a:spcBef>
          <a:spcPct val="0"/>
        </a:spcBef>
        <a:spcAft>
          <a:spcPct val="0"/>
        </a:spcAft>
        <a:defRPr sz="3000">
          <a:solidFill>
            <a:srgbClr val="0D1B43"/>
          </a:solidFill>
          <a:latin typeface="Arial" charset="0"/>
        </a:defRPr>
      </a:lvl2pPr>
      <a:lvl3pPr algn="l" defTabSz="457200" rtl="0" eaLnBrk="0" fontAlgn="base" hangingPunct="0">
        <a:spcBef>
          <a:spcPct val="0"/>
        </a:spcBef>
        <a:spcAft>
          <a:spcPct val="0"/>
        </a:spcAft>
        <a:defRPr sz="3000">
          <a:solidFill>
            <a:srgbClr val="0D1B43"/>
          </a:solidFill>
          <a:latin typeface="Arial" charset="0"/>
        </a:defRPr>
      </a:lvl3pPr>
      <a:lvl4pPr algn="l" defTabSz="457200" rtl="0" eaLnBrk="0" fontAlgn="base" hangingPunct="0">
        <a:spcBef>
          <a:spcPct val="0"/>
        </a:spcBef>
        <a:spcAft>
          <a:spcPct val="0"/>
        </a:spcAft>
        <a:defRPr sz="3000">
          <a:solidFill>
            <a:srgbClr val="0D1B43"/>
          </a:solidFill>
          <a:latin typeface="Arial" charset="0"/>
        </a:defRPr>
      </a:lvl4pPr>
      <a:lvl5pPr algn="l" defTabSz="457200" rtl="0" eaLnBrk="0" fontAlgn="base" hangingPunct="0">
        <a:spcBef>
          <a:spcPct val="0"/>
        </a:spcBef>
        <a:spcAft>
          <a:spcPct val="0"/>
        </a:spcAft>
        <a:defRPr sz="3000">
          <a:solidFill>
            <a:srgbClr val="0D1B43"/>
          </a:solidFill>
          <a:latin typeface="Arial" charset="0"/>
        </a:defRPr>
      </a:lvl5pPr>
      <a:lvl6pPr marL="457200" algn="l" defTabSz="457200" rtl="0" fontAlgn="base">
        <a:spcBef>
          <a:spcPct val="0"/>
        </a:spcBef>
        <a:spcAft>
          <a:spcPct val="0"/>
        </a:spcAft>
        <a:defRPr sz="3000">
          <a:solidFill>
            <a:srgbClr val="0D1B43"/>
          </a:solidFill>
          <a:latin typeface="Arial" charset="0"/>
        </a:defRPr>
      </a:lvl6pPr>
      <a:lvl7pPr marL="914400" algn="l" defTabSz="457200" rtl="0" fontAlgn="base">
        <a:spcBef>
          <a:spcPct val="0"/>
        </a:spcBef>
        <a:spcAft>
          <a:spcPct val="0"/>
        </a:spcAft>
        <a:defRPr sz="3000">
          <a:solidFill>
            <a:srgbClr val="0D1B43"/>
          </a:solidFill>
          <a:latin typeface="Arial" charset="0"/>
        </a:defRPr>
      </a:lvl7pPr>
      <a:lvl8pPr marL="1371600" algn="l" defTabSz="457200" rtl="0" fontAlgn="base">
        <a:spcBef>
          <a:spcPct val="0"/>
        </a:spcBef>
        <a:spcAft>
          <a:spcPct val="0"/>
        </a:spcAft>
        <a:defRPr sz="3000">
          <a:solidFill>
            <a:srgbClr val="0D1B43"/>
          </a:solidFill>
          <a:latin typeface="Arial" charset="0"/>
        </a:defRPr>
      </a:lvl8pPr>
      <a:lvl9pPr marL="1828800" algn="l" defTabSz="457200" rtl="0" fontAlgn="base">
        <a:spcBef>
          <a:spcPct val="0"/>
        </a:spcBef>
        <a:spcAft>
          <a:spcPct val="0"/>
        </a:spcAft>
        <a:defRPr sz="3000">
          <a:solidFill>
            <a:srgbClr val="0D1B43"/>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
            <a:ext cx="9146960" cy="6864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custDataLst>
              <p:tags r:id="rId1"/>
            </p:custDataLst>
          </p:nvPr>
        </p:nvSpPr>
        <p:spPr>
          <a:xfrm>
            <a:off x="826071" y="1222400"/>
            <a:ext cx="8166668" cy="1152128"/>
          </a:xfrm>
          <a:prstGeom prst="rect">
            <a:avLst/>
          </a:prstGeom>
          <a:solidFill>
            <a:schemeClr val="bg1"/>
          </a:solidFill>
        </p:spPr>
        <p:txBody>
          <a:bodyPr wrap="square" lIns="35987" tIns="45705" rIns="35987" bIns="45705" rtlCol="0">
            <a:noAutofit/>
          </a:bodyPr>
          <a:lstStyle/>
          <a:p>
            <a:pPr algn="r" defTabSz="914296"/>
            <a:r>
              <a:rPr lang="en-AU" sz="3200" dirty="0" smtClean="0">
                <a:solidFill>
                  <a:srgbClr val="002664"/>
                </a:solidFill>
              </a:rPr>
              <a:t>Family and Community Services (FACS)</a:t>
            </a:r>
          </a:p>
          <a:p>
            <a:pPr algn="r" defTabSz="914296"/>
            <a:endParaRPr lang="en-US" sz="1600" b="1" i="1" dirty="0" smtClean="0">
              <a:solidFill>
                <a:srgbClr val="002664"/>
              </a:solidFill>
            </a:endParaRPr>
          </a:p>
          <a:p>
            <a:pPr algn="r" defTabSz="914296"/>
            <a:r>
              <a:rPr lang="en-US" sz="1600" b="1" i="1" dirty="0" smtClean="0">
                <a:solidFill>
                  <a:srgbClr val="002664"/>
                </a:solidFill>
              </a:rPr>
              <a:t>Sharryn Wheeler, Director Community </a:t>
            </a:r>
            <a:r>
              <a:rPr lang="en-US" sz="1600" b="1" i="1" dirty="0">
                <a:solidFill>
                  <a:srgbClr val="002664"/>
                </a:solidFill>
              </a:rPr>
              <a:t>Services Western NSW</a:t>
            </a:r>
          </a:p>
          <a:p>
            <a:pPr algn="r" defTabSz="914296"/>
            <a:r>
              <a:rPr lang="en-US" sz="1600" b="1" i="1" dirty="0" smtClean="0">
                <a:solidFill>
                  <a:srgbClr val="002664"/>
                </a:solidFill>
              </a:rPr>
              <a:t>16 August 2016</a:t>
            </a:r>
            <a:endParaRPr lang="en-AU" sz="1600" b="1" i="1" dirty="0" smtClean="0">
              <a:solidFill>
                <a:srgbClr val="002664"/>
              </a:solidFill>
            </a:endParaRPr>
          </a:p>
        </p:txBody>
      </p:sp>
      <p:pic>
        <p:nvPicPr>
          <p:cNvPr id="4" name="Picture 3" descr="Community-Services-FaCS_logo_2colour"/>
          <p:cNvPicPr/>
          <p:nvPr/>
        </p:nvPicPr>
        <p:blipFill>
          <a:blip r:embed="rId5">
            <a:extLst>
              <a:ext uri="{28A0092B-C50C-407E-A947-70E740481C1C}">
                <a14:useLocalDpi xmlns:a14="http://schemas.microsoft.com/office/drawing/2010/main" val="0"/>
              </a:ext>
            </a:extLst>
          </a:blip>
          <a:srcRect/>
          <a:stretch>
            <a:fillRect/>
          </a:stretch>
        </p:blipFill>
        <p:spPr bwMode="auto">
          <a:xfrm>
            <a:off x="552091" y="5882936"/>
            <a:ext cx="2398144" cy="819785"/>
          </a:xfrm>
          <a:prstGeom prst="rect">
            <a:avLst/>
          </a:prstGeom>
          <a:noFill/>
          <a:ln>
            <a:noFill/>
          </a:ln>
        </p:spPr>
      </p:pic>
    </p:spTree>
    <p:extLst>
      <p:ext uri="{BB962C8B-B14F-4D97-AF65-F5344CB8AC3E}">
        <p14:creationId xmlns:p14="http://schemas.microsoft.com/office/powerpoint/2010/main" val="384158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69572"/>
            <a:ext cx="8229600" cy="4911724"/>
          </a:xfrm>
        </p:spPr>
        <p:txBody>
          <a:bodyPr/>
          <a:lstStyle/>
          <a:p>
            <a:r>
              <a:rPr lang="en-US" sz="2000" b="1" dirty="0" smtClean="0"/>
              <a:t>Western NSW District covers 55% of the land mass of NSW with approximately 280,000 people</a:t>
            </a:r>
          </a:p>
          <a:p>
            <a:r>
              <a:rPr lang="en-US" sz="2000" b="1" dirty="0" smtClean="0"/>
              <a:t>Large geographical areas with high levels of socio-economic disadvantage</a:t>
            </a:r>
          </a:p>
          <a:p>
            <a:r>
              <a:rPr lang="en-AU" sz="2000" b="1" dirty="0" smtClean="0"/>
              <a:t>1271 </a:t>
            </a:r>
            <a:r>
              <a:rPr lang="en-AU" sz="2000" b="1" dirty="0"/>
              <a:t>children and young people living in out of home care </a:t>
            </a:r>
            <a:r>
              <a:rPr lang="en-AU" sz="2000" b="1" dirty="0" smtClean="0"/>
              <a:t>(OOHC) placements</a:t>
            </a:r>
            <a:endParaRPr lang="en-AU" sz="2000" b="1" dirty="0"/>
          </a:p>
          <a:p>
            <a:r>
              <a:rPr lang="en-AU" sz="2000" b="1" dirty="0"/>
              <a:t>780 children and young people </a:t>
            </a:r>
            <a:r>
              <a:rPr lang="en-AU" sz="2000" b="1" dirty="0" smtClean="0"/>
              <a:t>case </a:t>
            </a:r>
            <a:r>
              <a:rPr lang="en-AU" sz="2000" b="1" dirty="0"/>
              <a:t>managed by FACS</a:t>
            </a:r>
          </a:p>
          <a:p>
            <a:r>
              <a:rPr lang="en-AU" sz="2000" b="1" dirty="0" smtClean="0"/>
              <a:t>Approx. 60% </a:t>
            </a:r>
            <a:r>
              <a:rPr lang="en-AU" sz="2000" b="1" dirty="0"/>
              <a:t>of these </a:t>
            </a:r>
            <a:r>
              <a:rPr lang="en-AU" sz="2000" b="1" dirty="0" smtClean="0"/>
              <a:t>children </a:t>
            </a:r>
            <a:r>
              <a:rPr lang="en-AU" sz="2000" b="1" dirty="0"/>
              <a:t>and young </a:t>
            </a:r>
            <a:r>
              <a:rPr lang="en-AU" sz="2000" b="1" dirty="0" smtClean="0"/>
              <a:t>people in OOHC are </a:t>
            </a:r>
            <a:r>
              <a:rPr lang="en-AU" sz="2000" b="1" dirty="0"/>
              <a:t>Aboriginal </a:t>
            </a:r>
            <a:endParaRPr lang="en-AU" sz="2000" b="1" dirty="0" smtClean="0"/>
          </a:p>
          <a:p>
            <a:r>
              <a:rPr lang="en-AU" sz="2000" b="1" dirty="0"/>
              <a:t>To date, approx. </a:t>
            </a:r>
            <a:r>
              <a:rPr lang="en-AU" sz="2000" b="1" dirty="0" smtClean="0"/>
              <a:t>45% </a:t>
            </a:r>
            <a:r>
              <a:rPr lang="en-AU" sz="2000" b="1" dirty="0"/>
              <a:t>of children </a:t>
            </a:r>
            <a:r>
              <a:rPr lang="en-AU" sz="2000" b="1" dirty="0" smtClean="0"/>
              <a:t>and </a:t>
            </a:r>
            <a:r>
              <a:rPr lang="en-AU" sz="2000" b="1" dirty="0"/>
              <a:t>young people have been transferred to the non-government </a:t>
            </a:r>
            <a:r>
              <a:rPr lang="en-AU" sz="2000" b="1" dirty="0" smtClean="0"/>
              <a:t>sector</a:t>
            </a:r>
          </a:p>
          <a:p>
            <a:r>
              <a:rPr lang="en-AU" sz="2000" b="1" dirty="0"/>
              <a:t>Western NSW is supported by 2 Directors ( Central West &amp; Western NSW</a:t>
            </a:r>
            <a:r>
              <a:rPr lang="en-AU" sz="2000" b="1" dirty="0" smtClean="0"/>
              <a:t>).  6 </a:t>
            </a:r>
            <a:r>
              <a:rPr lang="en-AU" sz="2000" b="1" dirty="0"/>
              <a:t>geographic Groupings with 14 Community Service Centres. </a:t>
            </a:r>
            <a:r>
              <a:rPr lang="en-AU" sz="2000" b="1" dirty="0" smtClean="0"/>
              <a:t>Realigning </a:t>
            </a:r>
            <a:r>
              <a:rPr lang="en-AU" sz="2000" b="1" dirty="0"/>
              <a:t>with Murrumbidgee and Far </a:t>
            </a:r>
            <a:r>
              <a:rPr lang="en-AU" sz="2000" b="1" dirty="0" smtClean="0"/>
              <a:t>West.</a:t>
            </a:r>
            <a:endParaRPr lang="en-AU" sz="2000" b="1" dirty="0"/>
          </a:p>
          <a:p>
            <a:endParaRPr lang="en-AU" sz="2000" b="1" dirty="0"/>
          </a:p>
          <a:p>
            <a:endParaRPr lang="en-AU" sz="2000" b="1" dirty="0"/>
          </a:p>
          <a:p>
            <a:endParaRPr lang="en-AU" sz="2000" b="1" dirty="0"/>
          </a:p>
          <a:p>
            <a:pPr marL="0" indent="0">
              <a:buNone/>
            </a:pPr>
            <a:endParaRPr lang="en-AU" sz="2000" b="1" dirty="0"/>
          </a:p>
          <a:p>
            <a:endParaRPr lang="en-AU" sz="2000" b="1" dirty="0"/>
          </a:p>
        </p:txBody>
      </p:sp>
      <p:sp>
        <p:nvSpPr>
          <p:cNvPr id="3" name="Title 2"/>
          <p:cNvSpPr>
            <a:spLocks noGrp="1"/>
          </p:cNvSpPr>
          <p:nvPr>
            <p:ph type="title"/>
          </p:nvPr>
        </p:nvSpPr>
        <p:spPr/>
        <p:txBody>
          <a:bodyPr/>
          <a:lstStyle/>
          <a:p>
            <a:pPr algn="ctr"/>
            <a:r>
              <a:rPr lang="en-AU" sz="2400" b="1" dirty="0" smtClean="0"/>
              <a:t>FACS Western NSW District – overview</a:t>
            </a:r>
            <a:endParaRPr lang="en-AU" sz="2400" b="1" dirty="0"/>
          </a:p>
        </p:txBody>
      </p:sp>
      <p:sp>
        <p:nvSpPr>
          <p:cNvPr id="4" name="Slide Number Placeholder 3"/>
          <p:cNvSpPr>
            <a:spLocks noGrp="1"/>
          </p:cNvSpPr>
          <p:nvPr>
            <p:ph type="sldNum" sz="quarter" idx="10"/>
          </p:nvPr>
        </p:nvSpPr>
        <p:spPr/>
        <p:txBody>
          <a:bodyPr/>
          <a:lstStyle/>
          <a:p>
            <a:pPr>
              <a:defRPr/>
            </a:pPr>
            <a:fld id="{EDB4C27D-A587-4B4C-96D3-15A2956CBA8D}" type="slidenum">
              <a:rPr lang="en-US" smtClean="0"/>
              <a:pPr>
                <a:defRPr/>
              </a:pPr>
              <a:t>2</a:t>
            </a:fld>
            <a:endParaRPr lang="en-US" dirty="0"/>
          </a:p>
        </p:txBody>
      </p:sp>
      <p:sp>
        <p:nvSpPr>
          <p:cNvPr id="5" name="Date Placeholder 4"/>
          <p:cNvSpPr>
            <a:spLocks noGrp="1"/>
          </p:cNvSpPr>
          <p:nvPr>
            <p:ph type="dt" sz="half" idx="11"/>
          </p:nvPr>
        </p:nvSpPr>
        <p:spPr/>
        <p:txBody>
          <a:bodyPr/>
          <a:lstStyle/>
          <a:p>
            <a:pPr>
              <a:defRPr/>
            </a:pPr>
            <a:fld id="{DA58272A-CCAC-47C4-9AAF-9664368E625A}" type="datetime2">
              <a:rPr lang="en-US" smtClean="0"/>
              <a:pPr>
                <a:defRPr/>
              </a:pPr>
              <a:t>Wednesday, May 09, 2018</a:t>
            </a:fld>
            <a:endParaRPr lang="en-US" dirty="0"/>
          </a:p>
        </p:txBody>
      </p:sp>
    </p:spTree>
    <p:extLst>
      <p:ext uri="{BB962C8B-B14F-4D97-AF65-F5344CB8AC3E}">
        <p14:creationId xmlns:p14="http://schemas.microsoft.com/office/powerpoint/2010/main" val="1168109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58411"/>
            <a:ext cx="8229600" cy="4803494"/>
          </a:xfrm>
        </p:spPr>
        <p:txBody>
          <a:bodyPr/>
          <a:lstStyle/>
          <a:p>
            <a:pPr marL="0" indent="0" algn="ctr">
              <a:buNone/>
            </a:pPr>
            <a:r>
              <a:rPr lang="en-AU" sz="1800" b="1" dirty="0" smtClean="0"/>
              <a:t>The </a:t>
            </a:r>
            <a:r>
              <a:rPr lang="en-AU" sz="1800" b="1" dirty="0"/>
              <a:t>Department of Family and Community </a:t>
            </a:r>
            <a:r>
              <a:rPr lang="en-AU" sz="1800" b="1" dirty="0" smtClean="0"/>
              <a:t>Services (FACS) </a:t>
            </a:r>
            <a:r>
              <a:rPr lang="en-AU" sz="1800" b="1" dirty="0"/>
              <a:t>delivers services to some of the most disadvantaged individuals, families and communities in </a:t>
            </a:r>
            <a:r>
              <a:rPr lang="en-AU" sz="1800" b="1" dirty="0" smtClean="0"/>
              <a:t>NSW – OOHC distribution </a:t>
            </a:r>
          </a:p>
          <a:p>
            <a:pPr marL="0" indent="0" algn="ctr">
              <a:buNone/>
            </a:pPr>
            <a:endParaRPr lang="en-AU" sz="1800" b="1" dirty="0" smtClean="0"/>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a:p>
        </p:txBody>
      </p:sp>
      <p:sp>
        <p:nvSpPr>
          <p:cNvPr id="3" name="Title 2"/>
          <p:cNvSpPr>
            <a:spLocks noGrp="1"/>
          </p:cNvSpPr>
          <p:nvPr>
            <p:ph type="title"/>
          </p:nvPr>
        </p:nvSpPr>
        <p:spPr/>
        <p:txBody>
          <a:bodyPr/>
          <a:lstStyle/>
          <a:p>
            <a:pPr algn="ctr"/>
            <a:r>
              <a:rPr lang="en-AU" sz="2400" b="1" dirty="0" smtClean="0"/>
              <a:t>FACS Western NSW District</a:t>
            </a:r>
            <a:endParaRPr lang="en-AU" sz="2400" b="1" dirty="0"/>
          </a:p>
        </p:txBody>
      </p:sp>
      <p:sp>
        <p:nvSpPr>
          <p:cNvPr id="4" name="Slide Number Placeholder 3"/>
          <p:cNvSpPr>
            <a:spLocks noGrp="1"/>
          </p:cNvSpPr>
          <p:nvPr>
            <p:ph type="sldNum" sz="quarter" idx="10"/>
          </p:nvPr>
        </p:nvSpPr>
        <p:spPr/>
        <p:txBody>
          <a:bodyPr/>
          <a:lstStyle/>
          <a:p>
            <a:pPr>
              <a:defRPr/>
            </a:pPr>
            <a:fld id="{EDB4C27D-A587-4B4C-96D3-15A2956CBA8D}" type="slidenum">
              <a:rPr lang="en-US" smtClean="0"/>
              <a:pPr>
                <a:defRPr/>
              </a:pPr>
              <a:t>3</a:t>
            </a:fld>
            <a:endParaRPr lang="en-US" dirty="0"/>
          </a:p>
        </p:txBody>
      </p:sp>
      <p:sp>
        <p:nvSpPr>
          <p:cNvPr id="5" name="Date Placeholder 4"/>
          <p:cNvSpPr>
            <a:spLocks noGrp="1"/>
          </p:cNvSpPr>
          <p:nvPr>
            <p:ph type="dt" sz="half" idx="11"/>
          </p:nvPr>
        </p:nvSpPr>
        <p:spPr>
          <a:xfrm>
            <a:off x="3846737" y="6511925"/>
            <a:ext cx="4179663" cy="209550"/>
          </a:xfrm>
        </p:spPr>
        <p:txBody>
          <a:bodyPr/>
          <a:lstStyle/>
          <a:p>
            <a:pPr>
              <a:defRPr/>
            </a:pPr>
            <a:r>
              <a:rPr lang="en-US" dirty="0" smtClean="0"/>
              <a:t>As of 7 May 2016 – OOHC Baseline data</a:t>
            </a:r>
            <a:endParaRPr lang="en-US"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905" y="4079787"/>
            <a:ext cx="13335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193631" y="2407589"/>
            <a:ext cx="6557645" cy="3923665"/>
            <a:chOff x="1193631" y="2403553"/>
            <a:chExt cx="6557645" cy="3923665"/>
          </a:xfrm>
        </p:grpSpPr>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193631" y="2403553"/>
              <a:ext cx="6557645" cy="3923665"/>
            </a:xfrm>
            <a:prstGeom prst="rect">
              <a:avLst/>
            </a:prstGeom>
          </p:spPr>
        </p:pic>
        <p:sp>
          <p:nvSpPr>
            <p:cNvPr id="6" name="TextBox 5"/>
            <p:cNvSpPr txBox="1"/>
            <p:nvPr/>
          </p:nvSpPr>
          <p:spPr>
            <a:xfrm>
              <a:off x="3927021" y="2679153"/>
              <a:ext cx="685799" cy="369332"/>
            </a:xfrm>
            <a:prstGeom prst="rect">
              <a:avLst/>
            </a:prstGeom>
            <a:noFill/>
          </p:spPr>
          <p:txBody>
            <a:bodyPr wrap="square" rtlCol="0">
              <a:spAutoFit/>
            </a:bodyPr>
            <a:lstStyle/>
            <a:p>
              <a:r>
                <a:rPr lang="en-US" sz="900" b="1" dirty="0" smtClean="0">
                  <a:solidFill>
                    <a:srgbClr val="7030A0"/>
                  </a:solidFill>
                </a:rPr>
                <a:t>24 CYP</a:t>
              </a:r>
            </a:p>
            <a:p>
              <a:r>
                <a:rPr lang="en-US" sz="900" b="1" dirty="0" smtClean="0">
                  <a:solidFill>
                    <a:srgbClr val="7030A0"/>
                  </a:solidFill>
                </a:rPr>
                <a:t>96% </a:t>
              </a:r>
              <a:endParaRPr lang="en-AU" sz="900" b="1" dirty="0">
                <a:solidFill>
                  <a:srgbClr val="7030A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168" y="2863819"/>
              <a:ext cx="13335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094264" y="2769641"/>
              <a:ext cx="685799" cy="369332"/>
            </a:xfrm>
            <a:prstGeom prst="rect">
              <a:avLst/>
            </a:prstGeom>
            <a:noFill/>
          </p:spPr>
          <p:txBody>
            <a:bodyPr wrap="square" rtlCol="0">
              <a:spAutoFit/>
            </a:bodyPr>
            <a:lstStyle/>
            <a:p>
              <a:r>
                <a:rPr lang="en-US" sz="900" b="1" dirty="0" smtClean="0">
                  <a:solidFill>
                    <a:srgbClr val="7030A0"/>
                  </a:solidFill>
                </a:rPr>
                <a:t>24 CYP</a:t>
              </a:r>
            </a:p>
            <a:p>
              <a:r>
                <a:rPr lang="en-US" sz="900" b="1" dirty="0" smtClean="0">
                  <a:solidFill>
                    <a:srgbClr val="7030A0"/>
                  </a:solidFill>
                </a:rPr>
                <a:t>92% </a:t>
              </a:r>
              <a:endParaRPr lang="en-AU" sz="900" b="1" dirty="0">
                <a:solidFill>
                  <a:srgbClr val="7030A0"/>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163" y="2970975"/>
              <a:ext cx="13335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145059" y="3849089"/>
              <a:ext cx="685799" cy="369332"/>
            </a:xfrm>
            <a:prstGeom prst="rect">
              <a:avLst/>
            </a:prstGeom>
            <a:noFill/>
          </p:spPr>
          <p:txBody>
            <a:bodyPr wrap="square" rtlCol="0">
              <a:spAutoFit/>
            </a:bodyPr>
            <a:lstStyle/>
            <a:p>
              <a:r>
                <a:rPr lang="en-US" sz="900" b="1" dirty="0" smtClean="0">
                  <a:solidFill>
                    <a:srgbClr val="7030A0"/>
                  </a:solidFill>
                </a:rPr>
                <a:t>19 CYP</a:t>
              </a:r>
            </a:p>
            <a:p>
              <a:r>
                <a:rPr lang="en-US" sz="900" b="1" dirty="0" smtClean="0">
                  <a:solidFill>
                    <a:srgbClr val="7030A0"/>
                  </a:solidFill>
                </a:rPr>
                <a:t>100% </a:t>
              </a:r>
              <a:endParaRPr lang="en-AU" sz="900" b="1" dirty="0">
                <a:solidFill>
                  <a:srgbClr val="7030A0"/>
                </a:solidFill>
              </a:endParaRPr>
            </a:p>
          </p:txBody>
        </p:sp>
        <p:sp>
          <p:nvSpPr>
            <p:cNvPr id="14" name="TextBox 13"/>
            <p:cNvSpPr txBox="1"/>
            <p:nvPr/>
          </p:nvSpPr>
          <p:spPr>
            <a:xfrm>
              <a:off x="4145884" y="4930455"/>
              <a:ext cx="685799" cy="369332"/>
            </a:xfrm>
            <a:prstGeom prst="rect">
              <a:avLst/>
            </a:prstGeom>
            <a:noFill/>
          </p:spPr>
          <p:txBody>
            <a:bodyPr wrap="square" rtlCol="0">
              <a:spAutoFit/>
            </a:bodyPr>
            <a:lstStyle/>
            <a:p>
              <a:r>
                <a:rPr lang="en-US" sz="900" b="1" dirty="0" smtClean="0">
                  <a:solidFill>
                    <a:srgbClr val="7030A0"/>
                  </a:solidFill>
                </a:rPr>
                <a:t>25 CYP</a:t>
              </a:r>
            </a:p>
            <a:p>
              <a:r>
                <a:rPr lang="en-US" sz="900" b="1" dirty="0" smtClean="0">
                  <a:solidFill>
                    <a:srgbClr val="7030A0"/>
                  </a:solidFill>
                </a:rPr>
                <a:t>85 % </a:t>
              </a:r>
              <a:endParaRPr lang="en-AU" sz="900" b="1" dirty="0">
                <a:solidFill>
                  <a:srgbClr val="7030A0"/>
                </a:solidFill>
              </a:endParaRPr>
            </a:p>
          </p:txBody>
        </p:sp>
        <p:sp>
          <p:nvSpPr>
            <p:cNvPr id="15" name="TextBox 14"/>
            <p:cNvSpPr txBox="1"/>
            <p:nvPr/>
          </p:nvSpPr>
          <p:spPr>
            <a:xfrm>
              <a:off x="5965370" y="3671711"/>
              <a:ext cx="685799" cy="369332"/>
            </a:xfrm>
            <a:prstGeom prst="rect">
              <a:avLst/>
            </a:prstGeom>
            <a:noFill/>
          </p:spPr>
          <p:txBody>
            <a:bodyPr wrap="square" rtlCol="0">
              <a:spAutoFit/>
            </a:bodyPr>
            <a:lstStyle/>
            <a:p>
              <a:r>
                <a:rPr lang="en-US" sz="900" b="1" dirty="0" smtClean="0">
                  <a:solidFill>
                    <a:srgbClr val="7030A0"/>
                  </a:solidFill>
                </a:rPr>
                <a:t>71 CYP</a:t>
              </a:r>
            </a:p>
            <a:p>
              <a:r>
                <a:rPr lang="en-US" sz="900" b="1" dirty="0" smtClean="0">
                  <a:solidFill>
                    <a:srgbClr val="7030A0"/>
                  </a:solidFill>
                </a:rPr>
                <a:t>79% </a:t>
              </a:r>
              <a:endParaRPr lang="en-AU" sz="900" b="1" dirty="0">
                <a:solidFill>
                  <a:srgbClr val="7030A0"/>
                </a:solidFill>
              </a:endParaRPr>
            </a:p>
          </p:txBody>
        </p:sp>
        <p:sp>
          <p:nvSpPr>
            <p:cNvPr id="16" name="TextBox 15"/>
            <p:cNvSpPr txBox="1"/>
            <p:nvPr/>
          </p:nvSpPr>
          <p:spPr>
            <a:xfrm>
              <a:off x="5279572" y="2909063"/>
              <a:ext cx="685799" cy="369332"/>
            </a:xfrm>
            <a:prstGeom prst="rect">
              <a:avLst/>
            </a:prstGeom>
            <a:noFill/>
          </p:spPr>
          <p:txBody>
            <a:bodyPr wrap="square" rtlCol="0">
              <a:spAutoFit/>
            </a:bodyPr>
            <a:lstStyle/>
            <a:p>
              <a:r>
                <a:rPr lang="en-US" sz="900" b="1" dirty="0" smtClean="0">
                  <a:solidFill>
                    <a:srgbClr val="7030A0"/>
                  </a:solidFill>
                </a:rPr>
                <a:t>24 CYP</a:t>
              </a:r>
            </a:p>
            <a:p>
              <a:r>
                <a:rPr lang="en-US" sz="900" b="1" dirty="0" smtClean="0">
                  <a:solidFill>
                    <a:srgbClr val="7030A0"/>
                  </a:solidFill>
                </a:rPr>
                <a:t>92% </a:t>
              </a:r>
              <a:endParaRPr lang="en-AU" sz="900" b="1" dirty="0">
                <a:solidFill>
                  <a:srgbClr val="7030A0"/>
                </a:solidFill>
              </a:endParaRPr>
            </a:p>
          </p:txBody>
        </p:sp>
        <p:sp>
          <p:nvSpPr>
            <p:cNvPr id="17" name="TextBox 16"/>
            <p:cNvSpPr txBox="1"/>
            <p:nvPr/>
          </p:nvSpPr>
          <p:spPr>
            <a:xfrm>
              <a:off x="5160734" y="3402961"/>
              <a:ext cx="685799" cy="369332"/>
            </a:xfrm>
            <a:prstGeom prst="rect">
              <a:avLst/>
            </a:prstGeom>
            <a:noFill/>
          </p:spPr>
          <p:txBody>
            <a:bodyPr wrap="square" rtlCol="0">
              <a:spAutoFit/>
            </a:bodyPr>
            <a:lstStyle/>
            <a:p>
              <a:r>
                <a:rPr lang="en-US" sz="900" b="1" dirty="0" smtClean="0">
                  <a:solidFill>
                    <a:srgbClr val="7030A0"/>
                  </a:solidFill>
                </a:rPr>
                <a:t>19 CYP</a:t>
              </a:r>
            </a:p>
            <a:p>
              <a:r>
                <a:rPr lang="en-US" sz="900" b="1" dirty="0" smtClean="0">
                  <a:solidFill>
                    <a:srgbClr val="7030A0"/>
                  </a:solidFill>
                </a:rPr>
                <a:t>100% </a:t>
              </a:r>
              <a:endParaRPr lang="en-AU" sz="900" b="1" dirty="0">
                <a:solidFill>
                  <a:srgbClr val="7030A0"/>
                </a:solidFill>
              </a:endParaRPr>
            </a:p>
          </p:txBody>
        </p:sp>
        <p:sp>
          <p:nvSpPr>
            <p:cNvPr id="18" name="TextBox 17"/>
            <p:cNvSpPr txBox="1"/>
            <p:nvPr/>
          </p:nvSpPr>
          <p:spPr>
            <a:xfrm>
              <a:off x="6408962" y="4778580"/>
              <a:ext cx="685799" cy="369332"/>
            </a:xfrm>
            <a:prstGeom prst="rect">
              <a:avLst/>
            </a:prstGeom>
            <a:noFill/>
          </p:spPr>
          <p:txBody>
            <a:bodyPr wrap="square" rtlCol="0">
              <a:spAutoFit/>
            </a:bodyPr>
            <a:lstStyle/>
            <a:p>
              <a:r>
                <a:rPr lang="en-US" sz="900" b="1" dirty="0" smtClean="0">
                  <a:solidFill>
                    <a:srgbClr val="7030A0"/>
                  </a:solidFill>
                </a:rPr>
                <a:t>62 CYP</a:t>
              </a:r>
            </a:p>
            <a:p>
              <a:r>
                <a:rPr lang="en-US" sz="900" b="1" dirty="0" smtClean="0">
                  <a:solidFill>
                    <a:srgbClr val="7030A0"/>
                  </a:solidFill>
                </a:rPr>
                <a:t>59% </a:t>
              </a:r>
              <a:endParaRPr lang="en-AU" sz="900" b="1" dirty="0">
                <a:solidFill>
                  <a:srgbClr val="7030A0"/>
                </a:solidFill>
              </a:endParaRPr>
            </a:p>
          </p:txBody>
        </p:sp>
        <p:sp>
          <p:nvSpPr>
            <p:cNvPr id="19" name="TextBox 18"/>
            <p:cNvSpPr txBox="1"/>
            <p:nvPr/>
          </p:nvSpPr>
          <p:spPr>
            <a:xfrm>
              <a:off x="4252231" y="3899575"/>
              <a:ext cx="685799" cy="369332"/>
            </a:xfrm>
            <a:prstGeom prst="rect">
              <a:avLst/>
            </a:prstGeom>
            <a:noFill/>
          </p:spPr>
          <p:txBody>
            <a:bodyPr wrap="square" rtlCol="0">
              <a:spAutoFit/>
            </a:bodyPr>
            <a:lstStyle/>
            <a:p>
              <a:r>
                <a:rPr lang="en-US" sz="900" b="1" dirty="0" smtClean="0">
                  <a:solidFill>
                    <a:srgbClr val="7030A0"/>
                  </a:solidFill>
                </a:rPr>
                <a:t>15 CYP</a:t>
              </a:r>
            </a:p>
            <a:p>
              <a:r>
                <a:rPr lang="en-US" sz="900" b="1" dirty="0" smtClean="0">
                  <a:solidFill>
                    <a:srgbClr val="7030A0"/>
                  </a:solidFill>
                </a:rPr>
                <a:t>93% </a:t>
              </a:r>
              <a:endParaRPr lang="en-AU" sz="900" b="1" dirty="0">
                <a:solidFill>
                  <a:srgbClr val="7030A0"/>
                </a:solidFill>
              </a:endParaRPr>
            </a:p>
          </p:txBody>
        </p:sp>
        <p:sp>
          <p:nvSpPr>
            <p:cNvPr id="20" name="TextBox 19"/>
            <p:cNvSpPr txBox="1"/>
            <p:nvPr/>
          </p:nvSpPr>
          <p:spPr>
            <a:xfrm>
              <a:off x="5723163" y="4365386"/>
              <a:ext cx="685799" cy="369332"/>
            </a:xfrm>
            <a:prstGeom prst="rect">
              <a:avLst/>
            </a:prstGeom>
            <a:noFill/>
          </p:spPr>
          <p:txBody>
            <a:bodyPr wrap="square" rtlCol="0">
              <a:spAutoFit/>
            </a:bodyPr>
            <a:lstStyle/>
            <a:p>
              <a:r>
                <a:rPr lang="en-US" sz="900" b="1" dirty="0" smtClean="0">
                  <a:solidFill>
                    <a:srgbClr val="7030A0"/>
                  </a:solidFill>
                </a:rPr>
                <a:t>162 CYP</a:t>
              </a:r>
            </a:p>
            <a:p>
              <a:r>
                <a:rPr lang="en-US" sz="900" b="1" dirty="0" smtClean="0">
                  <a:solidFill>
                    <a:srgbClr val="7030A0"/>
                  </a:solidFill>
                </a:rPr>
                <a:t>86% </a:t>
              </a:r>
              <a:endParaRPr lang="en-AU" sz="900" b="1" dirty="0">
                <a:solidFill>
                  <a:srgbClr val="7030A0"/>
                </a:solidFill>
              </a:endParaRPr>
            </a:p>
          </p:txBody>
        </p:sp>
        <p:sp>
          <p:nvSpPr>
            <p:cNvPr id="21" name="TextBox 20"/>
            <p:cNvSpPr txBox="1"/>
            <p:nvPr/>
          </p:nvSpPr>
          <p:spPr>
            <a:xfrm>
              <a:off x="4817834" y="5732785"/>
              <a:ext cx="685799" cy="369332"/>
            </a:xfrm>
            <a:prstGeom prst="rect">
              <a:avLst/>
            </a:prstGeom>
            <a:noFill/>
          </p:spPr>
          <p:txBody>
            <a:bodyPr wrap="square" rtlCol="0">
              <a:spAutoFit/>
            </a:bodyPr>
            <a:lstStyle/>
            <a:p>
              <a:r>
                <a:rPr lang="en-US" sz="900" b="1" dirty="0" smtClean="0">
                  <a:solidFill>
                    <a:srgbClr val="7030A0"/>
                  </a:solidFill>
                </a:rPr>
                <a:t>51 CYP</a:t>
              </a:r>
            </a:p>
            <a:p>
              <a:r>
                <a:rPr lang="en-US" sz="900" b="1" dirty="0" smtClean="0">
                  <a:solidFill>
                    <a:srgbClr val="7030A0"/>
                  </a:solidFill>
                </a:rPr>
                <a:t>59% </a:t>
              </a:r>
              <a:endParaRPr lang="en-AU" sz="900" b="1" dirty="0">
                <a:solidFill>
                  <a:srgbClr val="7030A0"/>
                </a:solidFill>
              </a:endParaRPr>
            </a:p>
          </p:txBody>
        </p:sp>
        <p:sp>
          <p:nvSpPr>
            <p:cNvPr id="22" name="TextBox 21"/>
            <p:cNvSpPr txBox="1"/>
            <p:nvPr/>
          </p:nvSpPr>
          <p:spPr>
            <a:xfrm>
              <a:off x="5892800" y="5149047"/>
              <a:ext cx="685799" cy="369332"/>
            </a:xfrm>
            <a:prstGeom prst="rect">
              <a:avLst/>
            </a:prstGeom>
            <a:noFill/>
          </p:spPr>
          <p:txBody>
            <a:bodyPr wrap="square" rtlCol="0">
              <a:spAutoFit/>
            </a:bodyPr>
            <a:lstStyle/>
            <a:p>
              <a:r>
                <a:rPr lang="en-US" sz="900" b="1" dirty="0" smtClean="0">
                  <a:solidFill>
                    <a:srgbClr val="7030A0"/>
                  </a:solidFill>
                </a:rPr>
                <a:t>58 CYP</a:t>
              </a:r>
            </a:p>
            <a:p>
              <a:r>
                <a:rPr lang="en-US" sz="900" b="1" dirty="0" smtClean="0">
                  <a:solidFill>
                    <a:srgbClr val="7030A0"/>
                  </a:solidFill>
                </a:rPr>
                <a:t>60% </a:t>
              </a:r>
              <a:endParaRPr lang="en-AU" sz="900" b="1" dirty="0">
                <a:solidFill>
                  <a:srgbClr val="7030A0"/>
                </a:solidFill>
              </a:endParaRPr>
            </a:p>
          </p:txBody>
        </p:sp>
        <p:sp>
          <p:nvSpPr>
            <p:cNvPr id="23" name="TextBox 22"/>
            <p:cNvSpPr txBox="1"/>
            <p:nvPr/>
          </p:nvSpPr>
          <p:spPr>
            <a:xfrm>
              <a:off x="5021941" y="4979936"/>
              <a:ext cx="685799" cy="369332"/>
            </a:xfrm>
            <a:prstGeom prst="rect">
              <a:avLst/>
            </a:prstGeom>
            <a:noFill/>
          </p:spPr>
          <p:txBody>
            <a:bodyPr wrap="square" rtlCol="0">
              <a:spAutoFit/>
            </a:bodyPr>
            <a:lstStyle/>
            <a:p>
              <a:r>
                <a:rPr lang="en-US" sz="900" b="1" dirty="0" smtClean="0">
                  <a:solidFill>
                    <a:srgbClr val="7030A0"/>
                  </a:solidFill>
                </a:rPr>
                <a:t>32 CYP</a:t>
              </a:r>
            </a:p>
            <a:p>
              <a:r>
                <a:rPr lang="en-US" sz="900" b="1" dirty="0" smtClean="0">
                  <a:solidFill>
                    <a:srgbClr val="7030A0"/>
                  </a:solidFill>
                </a:rPr>
                <a:t>68% </a:t>
              </a:r>
              <a:endParaRPr lang="en-AU" sz="900" b="1" dirty="0">
                <a:solidFill>
                  <a:srgbClr val="7030A0"/>
                </a:solidFill>
              </a:endParaRPr>
            </a:p>
          </p:txBody>
        </p:sp>
        <p:sp>
          <p:nvSpPr>
            <p:cNvPr id="24" name="TextBox 23"/>
            <p:cNvSpPr txBox="1"/>
            <p:nvPr/>
          </p:nvSpPr>
          <p:spPr>
            <a:xfrm>
              <a:off x="6235699" y="5645766"/>
              <a:ext cx="685799" cy="369332"/>
            </a:xfrm>
            <a:prstGeom prst="rect">
              <a:avLst/>
            </a:prstGeom>
            <a:noFill/>
          </p:spPr>
          <p:txBody>
            <a:bodyPr wrap="square" rtlCol="0">
              <a:spAutoFit/>
            </a:bodyPr>
            <a:lstStyle/>
            <a:p>
              <a:r>
                <a:rPr lang="en-US" sz="900" b="1" dirty="0" smtClean="0">
                  <a:solidFill>
                    <a:srgbClr val="7030A0"/>
                  </a:solidFill>
                </a:rPr>
                <a:t>105 CYP</a:t>
              </a:r>
            </a:p>
            <a:p>
              <a:r>
                <a:rPr lang="en-US" sz="900" b="1" dirty="0" smtClean="0">
                  <a:solidFill>
                    <a:srgbClr val="7030A0"/>
                  </a:solidFill>
                </a:rPr>
                <a:t>56% </a:t>
              </a:r>
              <a:endParaRPr lang="en-AU" sz="900" b="1" dirty="0">
                <a:solidFill>
                  <a:srgbClr val="7030A0"/>
                </a:solidFill>
              </a:endParaRPr>
            </a:p>
          </p:txBody>
        </p:sp>
        <p:sp>
          <p:nvSpPr>
            <p:cNvPr id="25" name="TextBox 24"/>
            <p:cNvSpPr txBox="1"/>
            <p:nvPr/>
          </p:nvSpPr>
          <p:spPr>
            <a:xfrm>
              <a:off x="2209800" y="3405538"/>
              <a:ext cx="685799" cy="507831"/>
            </a:xfrm>
            <a:prstGeom prst="rect">
              <a:avLst/>
            </a:prstGeom>
            <a:noFill/>
          </p:spPr>
          <p:txBody>
            <a:bodyPr wrap="square" rtlCol="0">
              <a:spAutoFit/>
            </a:bodyPr>
            <a:lstStyle/>
            <a:p>
              <a:r>
                <a:rPr lang="en-US" sz="900" b="1" dirty="0" smtClean="0">
                  <a:solidFill>
                    <a:srgbClr val="7030A0"/>
                  </a:solidFill>
                </a:rPr>
                <a:t>WMCPU</a:t>
              </a:r>
            </a:p>
            <a:p>
              <a:r>
                <a:rPr lang="en-US" sz="900" b="1" dirty="0" smtClean="0">
                  <a:solidFill>
                    <a:srgbClr val="7030A0"/>
                  </a:solidFill>
                </a:rPr>
                <a:t>27 CYP</a:t>
              </a:r>
            </a:p>
            <a:p>
              <a:r>
                <a:rPr lang="en-US" sz="900" b="1" dirty="0" smtClean="0">
                  <a:solidFill>
                    <a:srgbClr val="7030A0"/>
                  </a:solidFill>
                </a:rPr>
                <a:t>96% </a:t>
              </a:r>
              <a:endParaRPr lang="en-AU" sz="900" b="1" dirty="0">
                <a:solidFill>
                  <a:srgbClr val="7030A0"/>
                </a:solidFill>
              </a:endParaRPr>
            </a:p>
          </p:txBody>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699" y="3758601"/>
              <a:ext cx="133350"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050" y="4084818"/>
              <a:ext cx="1333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99172"/>
              <a:ext cx="1333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3075" y="3579636"/>
              <a:ext cx="1333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612" y="3849089"/>
              <a:ext cx="1333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3341" y="4569732"/>
              <a:ext cx="1333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222" y="5917451"/>
              <a:ext cx="1333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1338" y="5836089"/>
              <a:ext cx="1333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699" y="5349268"/>
              <a:ext cx="1333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1861" y="4979936"/>
              <a:ext cx="1333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5325" y="5118564"/>
              <a:ext cx="1333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840" y="5167323"/>
              <a:ext cx="1333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528630" y="4049754"/>
            <a:ext cx="162479" cy="11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584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8661"/>
            <a:ext cx="8428008" cy="4981754"/>
          </a:xfrm>
        </p:spPr>
        <p:txBody>
          <a:bodyPr/>
          <a:lstStyle/>
          <a:p>
            <a:pPr marL="0" indent="0">
              <a:buNone/>
            </a:pPr>
            <a:r>
              <a:rPr lang="en-US" sz="1800" b="1" dirty="0" smtClean="0"/>
              <a:t>Workforce:</a:t>
            </a:r>
            <a:endParaRPr lang="en-AU" sz="1800" b="1" dirty="0" smtClean="0"/>
          </a:p>
          <a:p>
            <a:r>
              <a:rPr lang="en-US" sz="1800" b="1" dirty="0" smtClean="0"/>
              <a:t>Geography and travel needed to see families </a:t>
            </a:r>
            <a:endParaRPr lang="en-AU" sz="1800" b="1" dirty="0" smtClean="0"/>
          </a:p>
          <a:p>
            <a:r>
              <a:rPr lang="en-AU" sz="1800" b="1" dirty="0" smtClean="0"/>
              <a:t>FTE </a:t>
            </a:r>
            <a:r>
              <a:rPr lang="en-AU" sz="1800" b="1" dirty="0"/>
              <a:t>142 Casework staff  - Sept 2013 24% vacancy, </a:t>
            </a:r>
            <a:r>
              <a:rPr lang="en-AU" sz="1800" b="1" dirty="0" smtClean="0"/>
              <a:t>July  2016 </a:t>
            </a:r>
            <a:r>
              <a:rPr lang="en-AU" sz="1800" b="1" dirty="0"/>
              <a:t>decreased to </a:t>
            </a:r>
            <a:r>
              <a:rPr lang="en-AU" sz="1800" b="1" dirty="0" smtClean="0"/>
              <a:t>2% </a:t>
            </a:r>
            <a:r>
              <a:rPr lang="en-AU" sz="1800" b="1" dirty="0"/>
              <a:t>vacancy </a:t>
            </a:r>
            <a:r>
              <a:rPr lang="en-AU" sz="1800" b="1" dirty="0" smtClean="0"/>
              <a:t>rate</a:t>
            </a:r>
          </a:p>
          <a:p>
            <a:r>
              <a:rPr lang="en-US" sz="1800" b="1" dirty="0" smtClean="0"/>
              <a:t>Recruitment and supporting a sustainable workforce</a:t>
            </a:r>
          </a:p>
          <a:p>
            <a:pPr marL="0" indent="0">
              <a:buNone/>
            </a:pPr>
            <a:endParaRPr lang="en-US" sz="1800" b="1" dirty="0" smtClean="0"/>
          </a:p>
          <a:p>
            <a:pPr marL="0" indent="0">
              <a:buNone/>
            </a:pPr>
            <a:r>
              <a:rPr lang="en-US" sz="1800" b="1" dirty="0" smtClean="0"/>
              <a:t>NGO Sector:</a:t>
            </a:r>
            <a:endParaRPr lang="en-AU" sz="1800" b="1" dirty="0" smtClean="0"/>
          </a:p>
          <a:p>
            <a:r>
              <a:rPr lang="en-US" sz="1800" b="1" dirty="0" smtClean="0"/>
              <a:t>Slow OOHC NGO sector growth </a:t>
            </a:r>
          </a:p>
          <a:p>
            <a:r>
              <a:rPr lang="en-US" sz="1800" b="1" dirty="0" smtClean="0"/>
              <a:t>1 Aboriginal OOHC provider (</a:t>
            </a:r>
            <a:r>
              <a:rPr lang="en-US" sz="1800" b="1" dirty="0" err="1" smtClean="0"/>
              <a:t>Ngurambang</a:t>
            </a:r>
            <a:r>
              <a:rPr lang="en-US" sz="1800" b="1" dirty="0" smtClean="0"/>
              <a:t>/</a:t>
            </a:r>
          </a:p>
          <a:p>
            <a:pPr marL="0" indent="0">
              <a:buNone/>
            </a:pPr>
            <a:r>
              <a:rPr lang="en-US" sz="1800" b="1" dirty="0"/>
              <a:t> </a:t>
            </a:r>
            <a:r>
              <a:rPr lang="en-US" sz="1800" b="1" dirty="0" smtClean="0"/>
              <a:t>                                                      Uniting in Dubbo)</a:t>
            </a:r>
          </a:p>
          <a:p>
            <a:pPr marL="0" indent="0">
              <a:buNone/>
            </a:pPr>
            <a:endParaRPr lang="en-US" sz="1800" b="1" dirty="0" smtClean="0"/>
          </a:p>
          <a:p>
            <a:pPr marL="0" indent="0">
              <a:buNone/>
            </a:pPr>
            <a:r>
              <a:rPr lang="en-AU" sz="1800" b="1" dirty="0"/>
              <a:t>Entries into care </a:t>
            </a:r>
          </a:p>
          <a:p>
            <a:r>
              <a:rPr lang="en-AU" sz="1800" b="1" dirty="0"/>
              <a:t>Entry into care trending UPWARDS (since March 2015, 294 CYP)</a:t>
            </a:r>
          </a:p>
          <a:p>
            <a:r>
              <a:rPr lang="en-AU" sz="1800" b="1" dirty="0"/>
              <a:t>Limited OOHC placement availability, particularly kinship carers </a:t>
            </a:r>
          </a:p>
          <a:p>
            <a:endParaRPr lang="en-AU" sz="1800" b="1" dirty="0"/>
          </a:p>
          <a:p>
            <a:pPr>
              <a:buFont typeface="Wingdings" panose="05000000000000000000" pitchFamily="2" charset="2"/>
              <a:buChar char="Ø"/>
            </a:pPr>
            <a:endParaRPr lang="en-US" sz="1800" b="1" dirty="0" smtClean="0"/>
          </a:p>
          <a:p>
            <a:pPr>
              <a:buFont typeface="Wingdings" panose="05000000000000000000" pitchFamily="2" charset="2"/>
              <a:buChar char="Ø"/>
            </a:pPr>
            <a:endParaRPr lang="en-AU" sz="1800" b="1" dirty="0" smtClean="0"/>
          </a:p>
          <a:p>
            <a:pPr marL="0" indent="0">
              <a:buNone/>
            </a:pPr>
            <a:endParaRPr lang="en-AU" sz="1800" b="1" dirty="0" smtClean="0"/>
          </a:p>
          <a:p>
            <a:pPr marL="0" indent="0">
              <a:buNone/>
            </a:pPr>
            <a:endParaRPr lang="en-AU" sz="1800" b="1" dirty="0"/>
          </a:p>
          <a:p>
            <a:endParaRPr lang="en-AU" sz="1800" b="1" dirty="0" smtClean="0"/>
          </a:p>
          <a:p>
            <a:endParaRPr lang="en-US" sz="1800" b="1" dirty="0"/>
          </a:p>
          <a:p>
            <a:pPr marL="0" indent="0">
              <a:buNone/>
            </a:pPr>
            <a:r>
              <a:rPr lang="en-US" sz="1800" b="1" dirty="0" smtClean="0"/>
              <a:t/>
            </a:r>
            <a:br>
              <a:rPr lang="en-US" sz="1800" b="1" dirty="0" smtClean="0"/>
            </a:br>
            <a:endParaRPr lang="en-US" sz="1800" b="1" dirty="0" smtClean="0"/>
          </a:p>
          <a:p>
            <a:pPr marL="0" indent="0">
              <a:buNone/>
            </a:pPr>
            <a:endParaRPr lang="en-AU" sz="2000" b="1" dirty="0"/>
          </a:p>
        </p:txBody>
      </p:sp>
      <p:sp>
        <p:nvSpPr>
          <p:cNvPr id="3" name="Title 2"/>
          <p:cNvSpPr>
            <a:spLocks noGrp="1"/>
          </p:cNvSpPr>
          <p:nvPr>
            <p:ph type="title"/>
          </p:nvPr>
        </p:nvSpPr>
        <p:spPr/>
        <p:txBody>
          <a:bodyPr/>
          <a:lstStyle/>
          <a:p>
            <a:pPr algn="ctr"/>
            <a:r>
              <a:rPr lang="en-AU" sz="2400" b="1" dirty="0" smtClean="0"/>
              <a:t>FACS Western NSW District – our challenges</a:t>
            </a:r>
            <a:endParaRPr lang="en-AU" sz="2400" b="1" dirty="0"/>
          </a:p>
        </p:txBody>
      </p:sp>
      <p:sp>
        <p:nvSpPr>
          <p:cNvPr id="4" name="Slide Number Placeholder 3"/>
          <p:cNvSpPr>
            <a:spLocks noGrp="1"/>
          </p:cNvSpPr>
          <p:nvPr>
            <p:ph type="sldNum" sz="quarter" idx="10"/>
          </p:nvPr>
        </p:nvSpPr>
        <p:spPr/>
        <p:txBody>
          <a:bodyPr/>
          <a:lstStyle/>
          <a:p>
            <a:pPr>
              <a:defRPr/>
            </a:pPr>
            <a:fld id="{EDB4C27D-A587-4B4C-96D3-15A2956CBA8D}" type="slidenum">
              <a:rPr lang="en-US" smtClean="0"/>
              <a:pPr>
                <a:defRPr/>
              </a:pPr>
              <a:t>4</a:t>
            </a:fld>
            <a:endParaRPr lang="en-US" dirty="0"/>
          </a:p>
        </p:txBody>
      </p:sp>
      <p:sp>
        <p:nvSpPr>
          <p:cNvPr id="5" name="Date Placeholder 4"/>
          <p:cNvSpPr>
            <a:spLocks noGrp="1"/>
          </p:cNvSpPr>
          <p:nvPr>
            <p:ph type="dt" sz="half" idx="11"/>
          </p:nvPr>
        </p:nvSpPr>
        <p:spPr/>
        <p:txBody>
          <a:bodyPr/>
          <a:lstStyle/>
          <a:p>
            <a:pPr>
              <a:defRPr/>
            </a:pPr>
            <a:fld id="{DA58272A-CCAC-47C4-9AAF-9664368E625A}" type="datetime2">
              <a:rPr lang="en-US" smtClean="0"/>
              <a:pPr>
                <a:defRPr/>
              </a:pPr>
              <a:t>Wednesday, May 09, 2018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661" y="2908466"/>
            <a:ext cx="2876294"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26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8661"/>
            <a:ext cx="8428008" cy="4981754"/>
          </a:xfrm>
        </p:spPr>
        <p:txBody>
          <a:bodyPr/>
          <a:lstStyle/>
          <a:p>
            <a:endParaRPr lang="en-AU" sz="1800" b="1" dirty="0" smtClean="0"/>
          </a:p>
          <a:p>
            <a:pPr marL="0" indent="0">
              <a:buNone/>
            </a:pPr>
            <a:r>
              <a:rPr lang="en-AU" sz="1800" b="1" dirty="0" smtClean="0"/>
              <a:t>Guardianship :  </a:t>
            </a:r>
          </a:p>
          <a:p>
            <a:r>
              <a:rPr lang="en-AU" sz="1800" b="1" dirty="0" smtClean="0"/>
              <a:t>Focus on permanency planning for CYP.  118 YP under Guardianship.</a:t>
            </a:r>
          </a:p>
          <a:p>
            <a:r>
              <a:rPr lang="en-AU" sz="1800" b="1" dirty="0" smtClean="0"/>
              <a:t>Project Officer dedicated to this work. 3 </a:t>
            </a:r>
            <a:r>
              <a:rPr lang="en-AU" sz="1800" b="1" dirty="0"/>
              <a:t>Guardianship Final Orders made since project commencement, with 7 to be </a:t>
            </a:r>
            <a:r>
              <a:rPr lang="en-AU" sz="1800" b="1" dirty="0" smtClean="0"/>
              <a:t>finalised.</a:t>
            </a:r>
            <a:endParaRPr lang="en-AU" sz="1800" b="1" dirty="0"/>
          </a:p>
          <a:p>
            <a:endParaRPr lang="en-AU" sz="1800" b="1" dirty="0" smtClean="0"/>
          </a:p>
          <a:p>
            <a:pPr marL="0" indent="0">
              <a:buNone/>
            </a:pPr>
            <a:r>
              <a:rPr lang="en-US" sz="1800" b="1" dirty="0" smtClean="0"/>
              <a:t>Leaving Care After Care:</a:t>
            </a:r>
          </a:p>
          <a:p>
            <a:r>
              <a:rPr lang="en-US" sz="1800" b="1" dirty="0" smtClean="0"/>
              <a:t>116 </a:t>
            </a:r>
            <a:r>
              <a:rPr lang="en-US" sz="1800" b="1" smtClean="0"/>
              <a:t>YP who </a:t>
            </a:r>
            <a:r>
              <a:rPr lang="en-US" sz="1800" b="1" dirty="0" smtClean="0"/>
              <a:t>are 15+. Planning needs to occur earlier</a:t>
            </a:r>
          </a:p>
          <a:p>
            <a:r>
              <a:rPr lang="en-US" sz="1800" b="1" dirty="0" smtClean="0"/>
              <a:t>Joint planning with Disability Services for YP with disabilities and complex needs</a:t>
            </a:r>
          </a:p>
          <a:p>
            <a:pPr marL="0" indent="0">
              <a:buNone/>
            </a:pPr>
            <a:endParaRPr lang="en-US" sz="1800" b="1" dirty="0" smtClean="0"/>
          </a:p>
          <a:p>
            <a:pPr marL="0" indent="0">
              <a:buNone/>
            </a:pPr>
            <a:r>
              <a:rPr lang="en-US" sz="1800" b="1" dirty="0" smtClean="0"/>
              <a:t>NGO transfers:</a:t>
            </a:r>
          </a:p>
          <a:p>
            <a:r>
              <a:rPr lang="en-AU" sz="1800" b="1" dirty="0" smtClean="0"/>
              <a:t>Ongoing process. Most </a:t>
            </a:r>
            <a:r>
              <a:rPr lang="en-AU" sz="1800" b="1" dirty="0"/>
              <a:t>NGO contracts are at capacity </a:t>
            </a:r>
            <a:r>
              <a:rPr lang="en-AU" sz="1800" b="1" dirty="0" smtClean="0"/>
              <a:t>with limited growth  options.</a:t>
            </a:r>
            <a:endParaRPr lang="en-AU" sz="1800" b="1" dirty="0"/>
          </a:p>
          <a:p>
            <a:r>
              <a:rPr lang="en-AU" sz="1800" b="1" dirty="0" smtClean="0"/>
              <a:t>Full </a:t>
            </a:r>
            <a:r>
              <a:rPr lang="en-AU" sz="1800" b="1" dirty="0"/>
              <a:t>transition </a:t>
            </a:r>
            <a:r>
              <a:rPr lang="en-AU" sz="1800" b="1" dirty="0" smtClean="0"/>
              <a:t>not </a:t>
            </a:r>
            <a:r>
              <a:rPr lang="en-AU" sz="1800" b="1" dirty="0"/>
              <a:t>anticipated to occur for another 5-10 years.</a:t>
            </a:r>
          </a:p>
          <a:p>
            <a:pPr marL="0" indent="0">
              <a:buNone/>
            </a:pPr>
            <a:endParaRPr lang="en-US" sz="1800" b="1" dirty="0" smtClean="0"/>
          </a:p>
          <a:p>
            <a:pPr marL="0" indent="0">
              <a:buNone/>
            </a:pPr>
            <a:endParaRPr lang="en-US" sz="1800" b="1" dirty="0" smtClean="0"/>
          </a:p>
          <a:p>
            <a:pPr>
              <a:buFont typeface="Wingdings" panose="05000000000000000000" pitchFamily="2" charset="2"/>
              <a:buChar char="Ø"/>
            </a:pPr>
            <a:endParaRPr lang="en-AU" sz="1800" b="1" dirty="0" smtClean="0"/>
          </a:p>
          <a:p>
            <a:pPr marL="0" indent="0">
              <a:buNone/>
            </a:pPr>
            <a:endParaRPr lang="en-AU" sz="1800" b="1" dirty="0" smtClean="0"/>
          </a:p>
          <a:p>
            <a:pPr marL="0" indent="0">
              <a:buNone/>
            </a:pPr>
            <a:endParaRPr lang="en-AU" sz="1800" b="1" dirty="0" smtClean="0"/>
          </a:p>
          <a:p>
            <a:endParaRPr lang="en-AU" sz="1800" b="1" dirty="0" smtClean="0"/>
          </a:p>
          <a:p>
            <a:endParaRPr lang="en-US" sz="1800" b="1" dirty="0" smtClean="0"/>
          </a:p>
          <a:p>
            <a:pPr marL="0" indent="0">
              <a:buNone/>
            </a:pPr>
            <a:r>
              <a:rPr lang="en-US" sz="1800" b="1" dirty="0" smtClean="0"/>
              <a:t/>
            </a:r>
            <a:br>
              <a:rPr lang="en-US" sz="1800" b="1" dirty="0" smtClean="0"/>
            </a:br>
            <a:endParaRPr lang="en-US" sz="1800" b="1" dirty="0" smtClean="0"/>
          </a:p>
          <a:p>
            <a:pPr marL="0" indent="0">
              <a:buNone/>
            </a:pPr>
            <a:endParaRPr lang="en-AU" sz="2000" b="1" dirty="0"/>
          </a:p>
        </p:txBody>
      </p:sp>
      <p:sp>
        <p:nvSpPr>
          <p:cNvPr id="3" name="Title 2"/>
          <p:cNvSpPr>
            <a:spLocks noGrp="1"/>
          </p:cNvSpPr>
          <p:nvPr>
            <p:ph type="title"/>
          </p:nvPr>
        </p:nvSpPr>
        <p:spPr/>
        <p:txBody>
          <a:bodyPr/>
          <a:lstStyle/>
          <a:p>
            <a:pPr algn="ctr"/>
            <a:r>
              <a:rPr lang="en-AU" sz="2400" b="1" dirty="0" smtClean="0"/>
              <a:t>FACS Western NSW District- our focus areas</a:t>
            </a:r>
            <a:endParaRPr lang="en-AU" sz="2400" b="1" dirty="0"/>
          </a:p>
        </p:txBody>
      </p:sp>
      <p:sp>
        <p:nvSpPr>
          <p:cNvPr id="4" name="Slide Number Placeholder 3"/>
          <p:cNvSpPr>
            <a:spLocks noGrp="1"/>
          </p:cNvSpPr>
          <p:nvPr>
            <p:ph type="sldNum" sz="quarter" idx="10"/>
          </p:nvPr>
        </p:nvSpPr>
        <p:spPr/>
        <p:txBody>
          <a:bodyPr/>
          <a:lstStyle/>
          <a:p>
            <a:pPr>
              <a:defRPr/>
            </a:pPr>
            <a:fld id="{EDB4C27D-A587-4B4C-96D3-15A2956CBA8D}" type="slidenum">
              <a:rPr lang="en-US" smtClean="0"/>
              <a:pPr>
                <a:defRPr/>
              </a:pPr>
              <a:t>5</a:t>
            </a:fld>
            <a:endParaRPr lang="en-US" dirty="0"/>
          </a:p>
        </p:txBody>
      </p:sp>
      <p:sp>
        <p:nvSpPr>
          <p:cNvPr id="5" name="Date Placeholder 4"/>
          <p:cNvSpPr>
            <a:spLocks noGrp="1"/>
          </p:cNvSpPr>
          <p:nvPr>
            <p:ph type="dt" sz="half" idx="11"/>
          </p:nvPr>
        </p:nvSpPr>
        <p:spPr/>
        <p:txBody>
          <a:bodyPr/>
          <a:lstStyle/>
          <a:p>
            <a:pPr>
              <a:defRPr/>
            </a:pPr>
            <a:fld id="{DA58272A-CCAC-47C4-9AAF-9664368E625A}" type="datetime2">
              <a:rPr lang="en-US" smtClean="0"/>
              <a:pPr>
                <a:defRPr/>
              </a:pPr>
              <a:t>Wednesday, May 09, 2018</a:t>
            </a:fld>
            <a:endParaRPr lang="en-US" dirty="0"/>
          </a:p>
        </p:txBody>
      </p:sp>
    </p:spTree>
    <p:extLst>
      <p:ext uri="{BB962C8B-B14F-4D97-AF65-F5344CB8AC3E}">
        <p14:creationId xmlns:p14="http://schemas.microsoft.com/office/powerpoint/2010/main" val="131173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1400" b="1" dirty="0"/>
          </a:p>
          <a:p>
            <a:r>
              <a:rPr lang="en-US" sz="1600" b="1" dirty="0" smtClean="0"/>
              <a:t>Aboriginal Community Protocols</a:t>
            </a:r>
          </a:p>
          <a:p>
            <a:r>
              <a:rPr lang="en-US" sz="1600" b="1" dirty="0" smtClean="0"/>
              <a:t>Mobile Child Protection Unit ( MCPU) </a:t>
            </a:r>
          </a:p>
          <a:p>
            <a:r>
              <a:rPr lang="en-US" sz="1600" b="1" dirty="0"/>
              <a:t>Complex Case Coordination meetings</a:t>
            </a:r>
          </a:p>
          <a:p>
            <a:r>
              <a:rPr lang="en-US" sz="1600" b="1" dirty="0" smtClean="0"/>
              <a:t>Finding Families model</a:t>
            </a:r>
          </a:p>
          <a:p>
            <a:r>
              <a:rPr lang="en-US" sz="1600" b="1" dirty="0" smtClean="0"/>
              <a:t>Family Group Conferencing</a:t>
            </a:r>
          </a:p>
          <a:p>
            <a:r>
              <a:rPr lang="en-US" sz="1600" b="1" dirty="0" smtClean="0"/>
              <a:t>Walgett and Orange Aboriginal Medical Services with FACS – Tripartite Agreement </a:t>
            </a:r>
          </a:p>
          <a:p>
            <a:r>
              <a:rPr lang="en-US" sz="1600" b="1" dirty="0" smtClean="0"/>
              <a:t>FACS Mobile Van</a:t>
            </a:r>
          </a:p>
          <a:p>
            <a:r>
              <a:rPr lang="en-US" sz="1600" b="1" dirty="0" smtClean="0"/>
              <a:t>Manager Casework Practice </a:t>
            </a:r>
            <a:r>
              <a:rPr lang="en-US" sz="1600" b="1" dirty="0"/>
              <a:t>Groups</a:t>
            </a:r>
          </a:p>
          <a:p>
            <a:r>
              <a:rPr lang="en-US" sz="1600" b="1" dirty="0" smtClean="0"/>
              <a:t>Annual Western NSW Caseworker Conference </a:t>
            </a:r>
          </a:p>
          <a:p>
            <a:r>
              <a:rPr lang="en-US" sz="1600" b="1" dirty="0" smtClean="0"/>
              <a:t>Cultural Case Planning </a:t>
            </a:r>
            <a:endParaRPr lang="en-US" sz="1600" b="1" dirty="0"/>
          </a:p>
          <a:p>
            <a:r>
              <a:rPr lang="en-US" sz="1600" b="1" dirty="0" smtClean="0"/>
              <a:t>Quality Assurance and Continuous Improvement </a:t>
            </a:r>
          </a:p>
          <a:p>
            <a:pPr marL="0" indent="0">
              <a:buNone/>
            </a:pPr>
            <a:r>
              <a:rPr lang="en-US" sz="1600" b="1" dirty="0" smtClean="0"/>
              <a:t>      (QACI) team</a:t>
            </a:r>
          </a:p>
          <a:p>
            <a:endParaRPr lang="en-US" sz="1400" dirty="0" smtClean="0"/>
          </a:p>
          <a:p>
            <a:endParaRPr lang="en-US" sz="1400" dirty="0" smtClean="0"/>
          </a:p>
          <a:p>
            <a:endParaRPr lang="en-AU" dirty="0"/>
          </a:p>
        </p:txBody>
      </p:sp>
      <p:sp>
        <p:nvSpPr>
          <p:cNvPr id="3" name="Title 2"/>
          <p:cNvSpPr>
            <a:spLocks noGrp="1"/>
          </p:cNvSpPr>
          <p:nvPr>
            <p:ph type="title"/>
          </p:nvPr>
        </p:nvSpPr>
        <p:spPr>
          <a:xfrm>
            <a:off x="457200" y="220436"/>
            <a:ext cx="8229600" cy="1085850"/>
          </a:xfrm>
        </p:spPr>
        <p:txBody>
          <a:bodyPr/>
          <a:lstStyle/>
          <a:p>
            <a:r>
              <a:rPr lang="en-US" dirty="0" smtClean="0"/>
              <a:t>Western NSW key initiatives to support better outcomes for children and young people </a:t>
            </a:r>
            <a:endParaRPr lang="en-AU" dirty="0"/>
          </a:p>
        </p:txBody>
      </p:sp>
      <p:sp>
        <p:nvSpPr>
          <p:cNvPr id="4" name="Slide Number Placeholder 3"/>
          <p:cNvSpPr>
            <a:spLocks noGrp="1"/>
          </p:cNvSpPr>
          <p:nvPr>
            <p:ph type="sldNum" sz="quarter" idx="10"/>
          </p:nvPr>
        </p:nvSpPr>
        <p:spPr/>
        <p:txBody>
          <a:bodyPr/>
          <a:lstStyle/>
          <a:p>
            <a:pPr>
              <a:defRPr/>
            </a:pPr>
            <a:fld id="{EDB4C27D-A587-4B4C-96D3-15A2956CBA8D}" type="slidenum">
              <a:rPr lang="en-US" smtClean="0"/>
              <a:pPr>
                <a:defRPr/>
              </a:pPr>
              <a:t>6</a:t>
            </a:fld>
            <a:endParaRPr lang="en-US" dirty="0"/>
          </a:p>
        </p:txBody>
      </p:sp>
      <p:sp>
        <p:nvSpPr>
          <p:cNvPr id="5" name="Date Placeholder 4"/>
          <p:cNvSpPr>
            <a:spLocks noGrp="1"/>
          </p:cNvSpPr>
          <p:nvPr>
            <p:ph type="dt" sz="half" idx="11"/>
          </p:nvPr>
        </p:nvSpPr>
        <p:spPr/>
        <p:txBody>
          <a:bodyPr/>
          <a:lstStyle/>
          <a:p>
            <a:pPr>
              <a:defRPr/>
            </a:pPr>
            <a:fld id="{DA58272A-CCAC-47C4-9AAF-9664368E625A}" type="datetime2">
              <a:rPr lang="en-US" smtClean="0"/>
              <a:pPr>
                <a:defRPr/>
              </a:pPr>
              <a:t>Wednesday, May 09, 2018</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317" y="1728448"/>
            <a:ext cx="2281489" cy="132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wheelers\AppData\Local\Microsoft\Windows\Temporary Internet Files\Content.Outlook\0IE49GZ6\BFC 27 05 20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04276" y="4242929"/>
            <a:ext cx="1934878" cy="198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535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471140" cy="4525963"/>
          </a:xfrm>
        </p:spPr>
        <p:txBody>
          <a:bodyPr/>
          <a:lstStyle/>
          <a:p>
            <a:r>
              <a:rPr lang="en-US" sz="1600" b="1" dirty="0" smtClean="0"/>
              <a:t>Protocols developed between FACS and local Aboriginal Community Advisory Groups </a:t>
            </a:r>
            <a:r>
              <a:rPr lang="en-US" sz="1600" b="1" dirty="0"/>
              <a:t>to </a:t>
            </a:r>
            <a:r>
              <a:rPr lang="en-US" sz="1600" b="1" dirty="0" smtClean="0"/>
              <a:t>assist in identifying </a:t>
            </a:r>
            <a:r>
              <a:rPr lang="en-US" sz="1600" b="1" dirty="0"/>
              <a:t>suitable kinship </a:t>
            </a:r>
            <a:r>
              <a:rPr lang="en-US" sz="1600" b="1" dirty="0" err="1"/>
              <a:t>carers</a:t>
            </a:r>
            <a:r>
              <a:rPr lang="en-US" sz="1600" b="1" dirty="0"/>
              <a:t> for Aboriginal children and young people </a:t>
            </a:r>
            <a:r>
              <a:rPr lang="en-US" sz="1600" b="1" dirty="0" smtClean="0"/>
              <a:t>in </a:t>
            </a:r>
            <a:r>
              <a:rPr lang="en-US" sz="1600" b="1" dirty="0"/>
              <a:t>need of care. </a:t>
            </a:r>
            <a:endParaRPr lang="en-US" sz="1600" b="1" dirty="0" smtClean="0"/>
          </a:p>
          <a:p>
            <a:pPr marL="0" indent="0">
              <a:buNone/>
            </a:pPr>
            <a:endParaRPr lang="en-US" sz="1600" b="1" dirty="0" smtClean="0"/>
          </a:p>
          <a:p>
            <a:r>
              <a:rPr lang="en-US" sz="1600" b="1" dirty="0" smtClean="0"/>
              <a:t>Aim to </a:t>
            </a:r>
            <a:r>
              <a:rPr lang="en-US" sz="1600" b="1" dirty="0"/>
              <a:t>keep Aboriginal children and young people </a:t>
            </a:r>
            <a:r>
              <a:rPr lang="en-US" sz="1600" b="1" dirty="0" smtClean="0"/>
              <a:t>living </a:t>
            </a:r>
            <a:r>
              <a:rPr lang="en-US" sz="1600" b="1" dirty="0"/>
              <a:t>within their local community on </a:t>
            </a:r>
            <a:r>
              <a:rPr lang="en-US" sz="1600" b="1" dirty="0" smtClean="0"/>
              <a:t>country and </a:t>
            </a:r>
            <a:r>
              <a:rPr lang="en-US" sz="1600" b="1" dirty="0"/>
              <a:t>connected with family or </a:t>
            </a:r>
            <a:r>
              <a:rPr lang="en-US" sz="1600" b="1" dirty="0" smtClean="0"/>
              <a:t>kin. Broader </a:t>
            </a:r>
            <a:r>
              <a:rPr lang="en-US" sz="1600" b="1" dirty="0"/>
              <a:t>function </a:t>
            </a:r>
            <a:r>
              <a:rPr lang="en-US" sz="1600" b="1" dirty="0" smtClean="0"/>
              <a:t>of supporting families </a:t>
            </a:r>
            <a:r>
              <a:rPr lang="en-US" sz="1600" b="1" dirty="0"/>
              <a:t>before they reach crisis point.</a:t>
            </a:r>
            <a:endParaRPr lang="en-AU" sz="1600" b="1" dirty="0"/>
          </a:p>
          <a:p>
            <a:endParaRPr lang="en-US" sz="1600" b="1" dirty="0"/>
          </a:p>
          <a:p>
            <a:r>
              <a:rPr lang="en-US" sz="1600" b="1" dirty="0" smtClean="0"/>
              <a:t>Protocols signed in Dubbo and </a:t>
            </a:r>
          </a:p>
          <a:p>
            <a:pPr marL="0" indent="0">
              <a:buNone/>
            </a:pPr>
            <a:r>
              <a:rPr lang="en-US" sz="1600" b="1" dirty="0" smtClean="0"/>
              <a:t>      Orange. In progress in Bourke, </a:t>
            </a:r>
          </a:p>
          <a:p>
            <a:pPr marL="0" indent="0">
              <a:buNone/>
            </a:pPr>
            <a:r>
              <a:rPr lang="en-US" sz="1600" b="1" dirty="0" smtClean="0"/>
              <a:t>      </a:t>
            </a:r>
            <a:r>
              <a:rPr lang="en-US" sz="1600" b="1" dirty="0" err="1" smtClean="0"/>
              <a:t>Brewarrina</a:t>
            </a:r>
            <a:r>
              <a:rPr lang="en-US" sz="1600" b="1" dirty="0" smtClean="0"/>
              <a:t>, </a:t>
            </a:r>
            <a:r>
              <a:rPr lang="en-US" sz="1600" b="1" dirty="0" err="1" smtClean="0"/>
              <a:t>Walgett</a:t>
            </a:r>
            <a:r>
              <a:rPr lang="en-US" sz="1600" b="1" dirty="0" smtClean="0"/>
              <a:t>, </a:t>
            </a:r>
            <a:r>
              <a:rPr lang="en-US" sz="1600" b="1" dirty="0"/>
              <a:t>C</a:t>
            </a:r>
            <a:r>
              <a:rPr lang="en-US" sz="1600" b="1" dirty="0" smtClean="0"/>
              <a:t>ondobolin</a:t>
            </a:r>
          </a:p>
          <a:p>
            <a:endParaRPr lang="en-US" sz="1600" b="1" dirty="0"/>
          </a:p>
          <a:p>
            <a:r>
              <a:rPr lang="en-US" sz="1600" b="1" dirty="0" smtClean="0"/>
              <a:t>Protocol sets out how  </a:t>
            </a:r>
            <a:br>
              <a:rPr lang="en-US" sz="1600" b="1" dirty="0" smtClean="0"/>
            </a:br>
            <a:r>
              <a:rPr lang="en-US" sz="1600" b="1" dirty="0" smtClean="0"/>
              <a:t>FACS and the  Advisory </a:t>
            </a:r>
            <a:br>
              <a:rPr lang="en-US" sz="1600" b="1" dirty="0" smtClean="0"/>
            </a:br>
            <a:r>
              <a:rPr lang="en-US" sz="1600" b="1" dirty="0" smtClean="0"/>
              <a:t>groups work together to ensure </a:t>
            </a:r>
          </a:p>
          <a:p>
            <a:pPr marL="0" indent="0">
              <a:buNone/>
            </a:pPr>
            <a:r>
              <a:rPr lang="en-US" sz="1600" b="1" dirty="0"/>
              <a:t> </a:t>
            </a:r>
            <a:r>
              <a:rPr lang="en-US" sz="1600" b="1" dirty="0" smtClean="0"/>
              <a:t>     culturally appropriate decision</a:t>
            </a:r>
            <a:br>
              <a:rPr lang="en-US" sz="1600" b="1" dirty="0" smtClean="0"/>
            </a:br>
            <a:r>
              <a:rPr lang="en-US" sz="1600" b="1" dirty="0" smtClean="0"/>
              <a:t>      making for Aboriginal children and young people</a:t>
            </a:r>
          </a:p>
          <a:p>
            <a:pPr marL="0" indent="0">
              <a:buNone/>
            </a:pPr>
            <a:r>
              <a:rPr lang="en-US" sz="1600" b="1" dirty="0"/>
              <a:t> </a:t>
            </a:r>
            <a:r>
              <a:rPr lang="en-US" sz="1600" b="1" dirty="0" smtClean="0"/>
              <a:t>     </a:t>
            </a:r>
            <a:r>
              <a:rPr lang="en-AU" sz="1800" b="1" dirty="0" smtClean="0"/>
              <a:t> </a:t>
            </a:r>
            <a:endParaRPr lang="en-AU" sz="1800" b="1" dirty="0"/>
          </a:p>
        </p:txBody>
      </p:sp>
      <p:sp>
        <p:nvSpPr>
          <p:cNvPr id="3" name="Title 2"/>
          <p:cNvSpPr>
            <a:spLocks noGrp="1"/>
          </p:cNvSpPr>
          <p:nvPr>
            <p:ph type="title"/>
          </p:nvPr>
        </p:nvSpPr>
        <p:spPr/>
        <p:txBody>
          <a:bodyPr/>
          <a:lstStyle/>
          <a:p>
            <a:pPr algn="ctr"/>
            <a:r>
              <a:rPr lang="en-US" sz="2400" b="1" dirty="0" smtClean="0"/>
              <a:t>Aboriginal Community Protocols</a:t>
            </a:r>
            <a:endParaRPr lang="en-AU" sz="2400" b="1" dirty="0"/>
          </a:p>
        </p:txBody>
      </p:sp>
      <p:sp>
        <p:nvSpPr>
          <p:cNvPr id="4" name="Slide Number Placeholder 3"/>
          <p:cNvSpPr>
            <a:spLocks noGrp="1"/>
          </p:cNvSpPr>
          <p:nvPr>
            <p:ph type="sldNum" sz="quarter" idx="10"/>
          </p:nvPr>
        </p:nvSpPr>
        <p:spPr/>
        <p:txBody>
          <a:bodyPr/>
          <a:lstStyle/>
          <a:p>
            <a:pPr>
              <a:defRPr/>
            </a:pPr>
            <a:fld id="{EDB4C27D-A587-4B4C-96D3-15A2956CBA8D}" type="slidenum">
              <a:rPr lang="en-US" smtClean="0"/>
              <a:pPr>
                <a:defRPr/>
              </a:pPr>
              <a:t>7</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19"/>
          <a:stretch/>
        </p:blipFill>
        <p:spPr bwMode="auto">
          <a:xfrm>
            <a:off x="4270076" y="3454400"/>
            <a:ext cx="4403878" cy="254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409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4925"/>
            <a:ext cx="8229600" cy="4525963"/>
          </a:xfrm>
        </p:spPr>
        <p:txBody>
          <a:bodyPr/>
          <a:lstStyle/>
          <a:p>
            <a:r>
              <a:rPr lang="en-AU" sz="1800" b="1" dirty="0" smtClean="0"/>
              <a:t>Specialist team of up to 10 caseworkers and one Manager Casework based </a:t>
            </a:r>
            <a:r>
              <a:rPr lang="en-AU" sz="1800" b="1" dirty="0"/>
              <a:t>in </a:t>
            </a:r>
            <a:r>
              <a:rPr lang="en-AU" sz="1800" b="1" dirty="0" smtClean="0"/>
              <a:t>Dubbo. </a:t>
            </a:r>
          </a:p>
          <a:p>
            <a:pPr marL="0" indent="0">
              <a:buNone/>
            </a:pPr>
            <a:endParaRPr lang="en-AU" sz="1800" b="1" dirty="0" smtClean="0"/>
          </a:p>
          <a:p>
            <a:r>
              <a:rPr lang="en-AU" sz="1800" b="1" dirty="0" smtClean="0"/>
              <a:t>Trial commenced in February 2015 to provide more responsive and consistent child protection services across upper western sector LGA’s of Bourke, Brewarrina, Walgett and Cobar</a:t>
            </a:r>
          </a:p>
          <a:p>
            <a:endParaRPr lang="en-AU" sz="1800" b="1" dirty="0"/>
          </a:p>
          <a:p>
            <a:r>
              <a:rPr lang="en-AU" sz="1800" b="1" dirty="0" smtClean="0"/>
              <a:t>Well received by local </a:t>
            </a:r>
            <a:r>
              <a:rPr lang="en-AU" sz="1800" b="1" dirty="0"/>
              <a:t>caseworkers </a:t>
            </a:r>
            <a:r>
              <a:rPr lang="en-AU" sz="1800" b="1" dirty="0" smtClean="0"/>
              <a:t>who work closely with the MCPU team and have more time to provide ongoing support s to families and try and prevent family breakdown </a:t>
            </a:r>
            <a:endParaRPr lang="en-AU" sz="1800" b="1" dirty="0"/>
          </a:p>
          <a:p>
            <a:endParaRPr lang="en-AU" sz="1800" b="1" dirty="0" smtClean="0"/>
          </a:p>
          <a:p>
            <a:pPr>
              <a:buFont typeface="Arial" panose="020B0604020202020204" pitchFamily="34" charset="0"/>
              <a:buChar char="•"/>
            </a:pPr>
            <a:r>
              <a:rPr lang="en-AU" sz="1800" b="1" dirty="0" smtClean="0"/>
              <a:t>A preliminary evaluation by FACSAR has shown the MCPU show very positive results: </a:t>
            </a:r>
          </a:p>
          <a:p>
            <a:pPr>
              <a:buFont typeface="Wingdings" panose="05000000000000000000" pitchFamily="2" charset="2"/>
              <a:buChar char="ü"/>
            </a:pPr>
            <a:r>
              <a:rPr lang="en-AU" sz="1800" b="1" dirty="0" smtClean="0"/>
              <a:t>172% increase in completed home visits</a:t>
            </a:r>
          </a:p>
          <a:p>
            <a:pPr>
              <a:buFont typeface="Wingdings" panose="05000000000000000000" pitchFamily="2" charset="2"/>
              <a:buChar char="ü"/>
            </a:pPr>
            <a:r>
              <a:rPr lang="en-US" sz="1800" b="1" dirty="0" smtClean="0"/>
              <a:t>90% increase in level 1 ROSH reports seen within 24 hours</a:t>
            </a:r>
          </a:p>
          <a:p>
            <a:pPr>
              <a:buFont typeface="Wingdings" panose="05000000000000000000" pitchFamily="2" charset="2"/>
              <a:buChar char="ü"/>
            </a:pPr>
            <a:r>
              <a:rPr lang="en-US" sz="1800" b="1" dirty="0" smtClean="0"/>
              <a:t>Overall 83% increase in proportion of families seen</a:t>
            </a:r>
            <a:endParaRPr lang="en-AU" sz="1800" b="1" dirty="0" smtClean="0"/>
          </a:p>
        </p:txBody>
      </p:sp>
      <p:sp>
        <p:nvSpPr>
          <p:cNvPr id="3" name="Title 2"/>
          <p:cNvSpPr>
            <a:spLocks noGrp="1"/>
          </p:cNvSpPr>
          <p:nvPr>
            <p:ph type="title"/>
          </p:nvPr>
        </p:nvSpPr>
        <p:spPr/>
        <p:txBody>
          <a:bodyPr/>
          <a:lstStyle/>
          <a:p>
            <a:pPr algn="ctr"/>
            <a:r>
              <a:rPr lang="en-AU" sz="2400" b="1" dirty="0" smtClean="0"/>
              <a:t>Mobile Child Protection Unit (MCPU)</a:t>
            </a:r>
            <a:endParaRPr lang="en-AU" sz="2400" b="1" dirty="0"/>
          </a:p>
        </p:txBody>
      </p:sp>
      <p:sp>
        <p:nvSpPr>
          <p:cNvPr id="4" name="Slide Number Placeholder 3"/>
          <p:cNvSpPr>
            <a:spLocks noGrp="1"/>
          </p:cNvSpPr>
          <p:nvPr>
            <p:ph type="sldNum" sz="quarter" idx="10"/>
          </p:nvPr>
        </p:nvSpPr>
        <p:spPr/>
        <p:txBody>
          <a:bodyPr/>
          <a:lstStyle/>
          <a:p>
            <a:pPr>
              <a:defRPr/>
            </a:pPr>
            <a:fld id="{EDB4C27D-A587-4B4C-96D3-15A2956CBA8D}" type="slidenum">
              <a:rPr lang="en-US" smtClean="0"/>
              <a:pPr>
                <a:defRPr/>
              </a:pPr>
              <a:t>8</a:t>
            </a:fld>
            <a:endParaRPr lang="en-US" dirty="0"/>
          </a:p>
        </p:txBody>
      </p:sp>
    </p:spTree>
    <p:extLst>
      <p:ext uri="{BB962C8B-B14F-4D97-AF65-F5344CB8AC3E}">
        <p14:creationId xmlns:p14="http://schemas.microsoft.com/office/powerpoint/2010/main" val="232556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lstStyle/>
          <a:p>
            <a:r>
              <a:rPr lang="en-AU" dirty="0" smtClean="0">
                <a:solidFill>
                  <a:schemeClr val="bg1"/>
                </a:solidFill>
              </a:rPr>
              <a:t>Questions?</a:t>
            </a:r>
            <a:endParaRPr lang="en-AU" dirty="0">
              <a:solidFill>
                <a:schemeClr val="bg1"/>
              </a:solidFill>
            </a:endParaRPr>
          </a:p>
        </p:txBody>
      </p:sp>
      <p:pic>
        <p:nvPicPr>
          <p:cNvPr id="33794" name="Picture 2" descr="C:\Users\davidsot\AppData\Local\Microsoft\Windows\Temporary Internet Files\Content.IE5\5O1DCGNR\question-mark-in-blue-round-button-6154-large[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150609"/>
            <a:ext cx="2061981" cy="2061981"/>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C:\Users\davidsot\AppData\Local\Microsoft\Windows\Temporary Internet Files\Content.IE5\Y02TM35R\Question_Mark_by_norbert7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389" y="514951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C:\Users\davidsot\AppData\Local\Microsoft\Windows\Temporary Internet Files\Content.IE5\958Q3GR8\question-mark[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576137"/>
            <a:ext cx="19812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C:\Users\davidsot\AppData\Local\Microsoft\Windows\Temporary Internet Files\Content.IE5\JSWZC7MQ\question mark[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2472" y="1447800"/>
            <a:ext cx="242887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9140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vLm.CkT.0OipjqJ23m8F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3293</TotalTime>
  <Words>1308</Words>
  <Application>Microsoft Office PowerPoint</Application>
  <PresentationFormat>On-screen Show (4:3)</PresentationFormat>
  <Paragraphs>232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FACS Western NSW District – overview</vt:lpstr>
      <vt:lpstr>FACS Western NSW District</vt:lpstr>
      <vt:lpstr>FACS Western NSW District – our challenges</vt:lpstr>
      <vt:lpstr>FACS Western NSW District- our focus areas</vt:lpstr>
      <vt:lpstr>Western NSW key initiatives to support better outcomes for children and young people </vt:lpstr>
      <vt:lpstr>Aboriginal Community Protocols</vt:lpstr>
      <vt:lpstr>Mobile Child Protection Unit (MCPU)</vt:lpstr>
      <vt:lpstr>Questions?</vt:lpstr>
    </vt:vector>
  </TitlesOfParts>
  <Company>Department of Family and Community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POCLS Seninar Presentation - 16 August</dc:title>
  <dc:creator>Olivia Falvey</dc:creator>
  <cp:lastModifiedBy>Kalaivani Elilventhan</cp:lastModifiedBy>
  <cp:revision>175</cp:revision>
  <cp:lastPrinted>2016-05-20T06:32:10Z</cp:lastPrinted>
  <dcterms:created xsi:type="dcterms:W3CDTF">2012-03-13T05:08:59Z</dcterms:created>
  <dcterms:modified xsi:type="dcterms:W3CDTF">2018-05-09T06:12:55Z</dcterms:modified>
</cp:coreProperties>
</file>