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notesMasterIdLst>
    <p:notesMasterId r:id="rId22"/>
  </p:notesMasterIdLst>
  <p:handoutMasterIdLst>
    <p:handoutMasterId r:id="rId23"/>
  </p:handoutMasterIdLst>
  <p:sldIdLst>
    <p:sldId id="261" r:id="rId5"/>
    <p:sldId id="267" r:id="rId6"/>
    <p:sldId id="276" r:id="rId7"/>
    <p:sldId id="273" r:id="rId8"/>
    <p:sldId id="274" r:id="rId9"/>
    <p:sldId id="279" r:id="rId10"/>
    <p:sldId id="278" r:id="rId11"/>
    <p:sldId id="288" r:id="rId12"/>
    <p:sldId id="290" r:id="rId13"/>
    <p:sldId id="281" r:id="rId14"/>
    <p:sldId id="282" r:id="rId15"/>
    <p:sldId id="283" r:id="rId16"/>
    <p:sldId id="285" r:id="rId17"/>
    <p:sldId id="284" r:id="rId18"/>
    <p:sldId id="286" r:id="rId19"/>
    <p:sldId id="287" r:id="rId20"/>
    <p:sldId id="289" r:id="rId2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E8F048-69F8-B95E-604E-148A165C9A23}" name="Sylvia Derderyan" initials="SD" userId="S::Sylvia.Derderyan@facs.nsw.gov.au::84f74894-07a9-4d2b-929d-8212824718bb" providerId="AD"/>
  <p188:author id="{2F4A1B54-D6BF-2E87-81AC-FFEC270E2323}" name="Mady Maplethorpe" initials="MM" userId="Mady Maplethorpe" providerId="None"/>
  <p188:author id="{0ED33262-248F-3F8E-40F3-B6F6B0877CAA}" name="Lance Borwick" initials="LB" userId="S::lance.borwick@facs.nsw.gov.au::d092a489-0ea2-4030-afaf-664820bc0edf" providerId="AD"/>
  <p188:author id="{76F648B6-86B9-746B-9DE1-A2081F944409}" name="Rebecca Magoffin" initials="RM" userId="S::rebecca.magoffin@facs.nsw.gov.au::9affadf7-cc45-4ce8-b425-ecc6f009ca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EDFD"/>
    <a:srgbClr val="FFFFFF"/>
    <a:srgbClr val="F6ACB6"/>
    <a:srgbClr val="F2B800"/>
    <a:srgbClr val="EBEBEB"/>
    <a:srgbClr val="F3E2E6"/>
    <a:srgbClr val="630019"/>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E82DB-7CEC-EA48-633E-23FBE3F8E9DA}" v="1" dt="2023-07-18T05:32:19.680"/>
    <p1510:client id="{31F7AC9F-A74B-9221-B574-44613189638B}" v="2" dt="2023-07-18T05:33:02.834"/>
    <p1510:client id="{5A75936A-906B-49FC-B905-9A8E738C08D9}" v="53" dt="2023-07-11T04:56:32.168"/>
    <p1510:client id="{C2DAD502-0DF7-402B-AFF5-C84823A278EE}" v="7" dt="2023-07-10T23:52:47.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00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16/10/2023</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16/10/2023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4</a:t>
            </a:fld>
            <a:endParaRPr lang="en-AU"/>
          </a:p>
        </p:txBody>
      </p:sp>
    </p:spTree>
    <p:extLst>
      <p:ext uri="{BB962C8B-B14F-4D97-AF65-F5344CB8AC3E}">
        <p14:creationId xmlns:p14="http://schemas.microsoft.com/office/powerpoint/2010/main" val="288065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406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4608000" y="360001"/>
            <a:ext cx="5217487" cy="2186252"/>
          </a:xfrm>
          <a:ln>
            <a:noFill/>
          </a:ln>
        </p:spPr>
        <p:txBody>
          <a:bodyPr anchor="t">
            <a:normAutofit/>
          </a:bodyPr>
          <a:lstStyle>
            <a:lvl1pPr algn="l">
              <a:lnSpc>
                <a:spcPct val="90000"/>
              </a:lnSpc>
              <a:defRPr sz="4800">
                <a:solidFill>
                  <a:schemeClr val="accent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4607999" y="2700000"/>
            <a:ext cx="5217477" cy="1176813"/>
          </a:xfrm>
        </p:spPr>
        <p:txBody>
          <a:bodyPr anchor="t">
            <a:noAutofit/>
          </a:bodyPr>
          <a:lstStyle>
            <a:lvl1pPr>
              <a:defRPr sz="1600">
                <a:solidFill>
                  <a:schemeClr val="accent1"/>
                </a:solidFill>
                <a:latin typeface="Public Sans SemiBold" pitchFamily="2"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4503173" y="5256000"/>
            <a:ext cx="5322309" cy="558001"/>
          </a:xfrm>
        </p:spPr>
        <p:txBody>
          <a:bodyPr>
            <a:noAutofit/>
          </a:bodyPr>
          <a:lstStyle>
            <a:lvl1pPr>
              <a:lnSpc>
                <a:spcPct val="100000"/>
              </a:lnSpc>
              <a:spcAft>
                <a:spcPts val="0"/>
              </a:spcAft>
              <a:defRPr sz="1600" b="0">
                <a:solidFill>
                  <a:schemeClr val="accent1"/>
                </a:solidFill>
                <a:latin typeface="Public Sans SemiBold" pitchFamily="2" charset="0"/>
              </a:defRPr>
            </a:lvl1pPr>
            <a:lvl2pPr>
              <a:lnSpc>
                <a:spcPct val="100000"/>
              </a:lnSpc>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4503173" y="6069545"/>
            <a:ext cx="5322291" cy="330591"/>
          </a:xfrm>
        </p:spPr>
        <p:txBody>
          <a:bodyPr anchor="b">
            <a:noAutofit/>
          </a:bodyPr>
          <a:lstStyle>
            <a:lvl1pPr algn="l">
              <a:defRPr sz="14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7" name="Straight Connector 16">
            <a:extLst>
              <a:ext uri="{FF2B5EF4-FFF2-40B4-BE49-F238E27FC236}">
                <a16:creationId xmlns:a16="http://schemas.microsoft.com/office/drawing/2014/main" id="{DDF86A80-8584-4C6D-B246-F9DF69752A8B}"/>
              </a:ext>
            </a:extLst>
          </p:cNvPr>
          <p:cNvCxnSpPr>
            <a:cxnSpLocks/>
          </p:cNvCxnSpPr>
          <p:nvPr userDrawn="1"/>
        </p:nvCxnSpPr>
        <p:spPr>
          <a:xfrm>
            <a:off x="4392000" y="388136"/>
            <a:ext cx="0" cy="601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4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0A01DC5-1685-4615-8240-15192985C6A2}" type="slidenum">
              <a:rPr lang="en-AU" smtClean="0"/>
              <a:pPr/>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2979CC-1E7F-4EDD-BED7-403658753B54}"/>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1E96D5-CFA5-4457-AE79-85133FEE85BC}"/>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04481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0" name="Straight Connector 9">
            <a:extLst>
              <a:ext uri="{FF2B5EF4-FFF2-40B4-BE49-F238E27FC236}">
                <a16:creationId xmlns:a16="http://schemas.microsoft.com/office/drawing/2014/main" id="{A79B24FF-F4F7-4012-B559-B049AFB7E81C}"/>
              </a:ext>
            </a:extLst>
          </p:cNvPr>
          <p:cNvCxnSpPr/>
          <p:nvPr/>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FBA9B9-F237-482B-8D83-0359AD4B0669}"/>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26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360000" y="360000"/>
            <a:ext cx="3708000" cy="5940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4428001" y="360000"/>
            <a:ext cx="6480000" cy="5625803"/>
          </a:xfrm>
        </p:spPr>
        <p:txBody>
          <a:bodyPr>
            <a:normAutofit/>
          </a:bodyPr>
          <a:lstStyle>
            <a:lvl1pPr>
              <a:defRPr sz="3600">
                <a:solidFill>
                  <a:schemeClr val="accent1"/>
                </a:solidFill>
                <a:latin typeface="+mn-lt"/>
              </a:defRPr>
            </a:lvl1pPr>
            <a:lvl2pPr>
              <a:defRPr sz="12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4428000" y="5458265"/>
            <a:ext cx="3567113" cy="841735"/>
          </a:xfrm>
        </p:spPr>
        <p:txBody>
          <a:bodyPr anchor="b">
            <a:normAutofit/>
          </a:bodyPr>
          <a:lstStyle>
            <a:lvl1pPr>
              <a:defRPr sz="1200">
                <a:solidFill>
                  <a:schemeClr val="accent1"/>
                </a:solidFill>
                <a:latin typeface="+mn-lt"/>
              </a:defRPr>
            </a:lvl1pPr>
          </a:lstStyle>
          <a:p>
            <a:pPr lvl="0"/>
            <a:r>
              <a:rPr lang="en-US"/>
              <a:t>Image caption</a:t>
            </a:r>
            <a:endParaRPr lang="en-AU"/>
          </a:p>
        </p:txBody>
      </p:sp>
      <p:cxnSp>
        <p:nvCxnSpPr>
          <p:cNvPr id="14" name="Straight Connector 13">
            <a:extLst>
              <a:ext uri="{FF2B5EF4-FFF2-40B4-BE49-F238E27FC236}">
                <a16:creationId xmlns:a16="http://schemas.microsoft.com/office/drawing/2014/main" id="{B5AE13DA-9F06-4D72-9ECA-0FB27D19047B}"/>
              </a:ext>
            </a:extLst>
          </p:cNvPr>
          <p:cNvCxnSpPr/>
          <p:nvPr userDrawn="1"/>
        </p:nvCxnSpPr>
        <p:spPr>
          <a:xfrm>
            <a:off x="4248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9A47410D-D15B-4731-8BBC-AAA31FD3D900}"/>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8676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71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601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heading, two column 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21" name="Picture 20">
            <a:extLst>
              <a:ext uri="{FF2B5EF4-FFF2-40B4-BE49-F238E27FC236}">
                <a16:creationId xmlns:a16="http://schemas.microsoft.com/office/drawing/2014/main" id="{8ECB5B56-F633-4038-ACBE-D47FE23B7D8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25881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bheading box with three column text box and imag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accent1"/>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accent1"/>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cxnSp>
        <p:nvCxnSpPr>
          <p:cNvPr id="16" name="Straight Connector 15">
            <a:extLst>
              <a:ext uri="{FF2B5EF4-FFF2-40B4-BE49-F238E27FC236}">
                <a16:creationId xmlns:a16="http://schemas.microsoft.com/office/drawing/2014/main" id="{A8E06ABF-792C-49F8-AB67-C9E69EFD66E2}"/>
              </a:ext>
            </a:extLst>
          </p:cNvPr>
          <p:cNvCxnSpPr/>
          <p:nvPr/>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D1AB92-2F22-4F6B-9CAF-71E051D2AEA5}"/>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56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15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98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 text above graphi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43A6E1-292D-447E-937A-7596CC952835}"/>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cxnSp>
        <p:nvCxnSpPr>
          <p:cNvPr id="12" name="Straight Connector 11">
            <a:extLst>
              <a:ext uri="{FF2B5EF4-FFF2-40B4-BE49-F238E27FC236}">
                <a16:creationId xmlns:a16="http://schemas.microsoft.com/office/drawing/2014/main" id="{9CD8A357-5A14-4B7A-9345-C065099F8B18}"/>
              </a:ext>
            </a:extLst>
          </p:cNvPr>
          <p:cNvCxnSpPr/>
          <p:nvPr/>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CB050F-19E7-4708-8053-7D380E2C689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1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21D82C-29C8-45D3-AAA5-72CB81553408}"/>
              </a:ext>
            </a:extLst>
          </p:cNvPr>
          <p:cNvSpPr/>
          <p:nvPr userDrawn="1"/>
        </p:nvSpPr>
        <p:spPr>
          <a:xfrm>
            <a:off x="-1" y="3924000"/>
            <a:ext cx="12192001" cy="13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6" name="Rectangle 25">
            <a:extLst>
              <a:ext uri="{FF2B5EF4-FFF2-40B4-BE49-F238E27FC236}">
                <a16:creationId xmlns:a16="http://schemas.microsoft.com/office/drawing/2014/main" id="{16177A04-E705-434B-80A1-04ED9B504E9E}"/>
              </a:ext>
            </a:extLst>
          </p:cNvPr>
          <p:cNvSpPr/>
          <p:nvPr userDrawn="1"/>
        </p:nvSpPr>
        <p:spPr>
          <a:xfrm>
            <a:off x="-1" y="5274000"/>
            <a:ext cx="12192001" cy="10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7" name="Rectangle 26">
            <a:extLst>
              <a:ext uri="{FF2B5EF4-FFF2-40B4-BE49-F238E27FC236}">
                <a16:creationId xmlns:a16="http://schemas.microsoft.com/office/drawing/2014/main" id="{F364DA7F-1F00-455F-8DA5-2D6BADE8073B}"/>
              </a:ext>
            </a:extLst>
          </p:cNvPr>
          <p:cNvSpPr/>
          <p:nvPr userDrawn="1"/>
        </p:nvSpPr>
        <p:spPr>
          <a:xfrm>
            <a:off x="-1" y="6318000"/>
            <a:ext cx="12192001"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1386871"/>
          </a:xfrm>
          <a:ln>
            <a:noFill/>
          </a:ln>
        </p:spPr>
        <p:txBody>
          <a:bodyPr anchor="t">
            <a:normAutofit/>
          </a:bodyPr>
          <a:lstStyle>
            <a:lvl1pPr algn="l">
              <a:lnSpc>
                <a:spcPct val="90000"/>
              </a:lnSpc>
              <a:defRPr sz="4800">
                <a:solidFill>
                  <a:schemeClr val="accent1"/>
                </a:solidFill>
              </a:defRPr>
            </a:lvl1pPr>
          </a:lstStyle>
          <a:p>
            <a:r>
              <a:rPr lang="en-US"/>
              <a:t>Click to edit Master title style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9072000" y="2916000"/>
            <a:ext cx="2760000" cy="790835"/>
          </a:xfrm>
        </p:spPr>
        <p:txBody>
          <a:bodyPr>
            <a:noAutofit/>
          </a:bodyPr>
          <a:lstStyle>
            <a:lvl1pPr>
              <a:spcAft>
                <a:spcPts val="0"/>
              </a:spcAft>
              <a:defRPr sz="16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28" name="Text Placeholder 14">
            <a:extLst>
              <a:ext uri="{FF2B5EF4-FFF2-40B4-BE49-F238E27FC236}">
                <a16:creationId xmlns:a16="http://schemas.microsoft.com/office/drawing/2014/main" id="{BF07D59F-E0C1-496D-B5E1-DB3993CA196F}"/>
              </a:ext>
            </a:extLst>
          </p:cNvPr>
          <p:cNvSpPr>
            <a:spLocks noGrp="1"/>
          </p:cNvSpPr>
          <p:nvPr>
            <p:ph type="body" sz="quarter" idx="13" hasCustomPrompt="1"/>
          </p:nvPr>
        </p:nvSpPr>
        <p:spPr>
          <a:xfrm>
            <a:off x="359999" y="2916000"/>
            <a:ext cx="8531999" cy="790835"/>
          </a:xfrm>
        </p:spPr>
        <p:txBody>
          <a:bodyPr>
            <a:noAutofit/>
          </a:bodyPr>
          <a:lstStyle>
            <a:lvl1pPr>
              <a:spcAft>
                <a:spcPts val="0"/>
              </a:spcAft>
              <a:defRPr sz="16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a:p>
            <a:pPr lvl="1"/>
            <a:r>
              <a:rPr lang="en-US"/>
              <a:t>Date</a:t>
            </a:r>
          </a:p>
        </p:txBody>
      </p:sp>
      <p:cxnSp>
        <p:nvCxnSpPr>
          <p:cNvPr id="29" name="Straight Connector 28">
            <a:extLst>
              <a:ext uri="{FF2B5EF4-FFF2-40B4-BE49-F238E27FC236}">
                <a16:creationId xmlns:a16="http://schemas.microsoft.com/office/drawing/2014/main" id="{47648A08-5B3C-42A6-9590-4BC5F17E7E1C}"/>
              </a:ext>
            </a:extLst>
          </p:cNvPr>
          <p:cNvCxnSpPr>
            <a:cxnSpLocks/>
          </p:cNvCxnSpPr>
          <p:nvPr userDrawn="1"/>
        </p:nvCxnSpPr>
        <p:spPr>
          <a:xfrm>
            <a:off x="360000" y="275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A6E147-BBBD-42B7-9ABA-CE600499F794}"/>
              </a:ext>
            </a:extLst>
          </p:cNvPr>
          <p:cNvCxnSpPr>
            <a:cxnSpLocks/>
          </p:cNvCxnSpPr>
          <p:nvPr userDrawn="1"/>
        </p:nvCxnSpPr>
        <p:spPr>
          <a:xfrm>
            <a:off x="9072000" y="2754000"/>
            <a:ext cx="273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34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a:prstGeom prst="rect">
            <a:avLst/>
          </a:prstGeom>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21" name="Rectangle 20">
            <a:extLst>
              <a:ext uri="{FF2B5EF4-FFF2-40B4-BE49-F238E27FC236}">
                <a16:creationId xmlns:a16="http://schemas.microsoft.com/office/drawing/2014/main" id="{B208EC5F-D299-45C1-844D-889124CE3044}"/>
              </a:ext>
            </a:extLst>
          </p:cNvPr>
          <p:cNvSpPr/>
          <p:nvPr/>
        </p:nvSpPr>
        <p:spPr>
          <a:xfrm>
            <a:off x="0" y="1602000"/>
            <a:ext cx="12192000" cy="52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a:extLst>
              <a:ext uri="{FF2B5EF4-FFF2-40B4-BE49-F238E27FC236}">
                <a16:creationId xmlns:a16="http://schemas.microsoft.com/office/drawing/2014/main" id="{048966DC-8452-4BAB-ADB5-3501AB9BC536}"/>
              </a:ext>
            </a:extLst>
          </p:cNvPr>
          <p:cNvCxnSpPr/>
          <p:nvPr/>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05EE156-0D73-4A7E-8D0F-F3C367127786}"/>
              </a:ext>
            </a:extLst>
          </p:cNvPr>
          <p:cNvCxnSpPr/>
          <p:nvPr/>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1126D8-B24A-4F18-83CB-A34832D2ACBC}"/>
              </a:ext>
            </a:extLst>
          </p:cNvPr>
          <p:cNvCxnSpPr>
            <a:cxnSpLocks/>
          </p:cNvCxnSpPr>
          <p:nvPr/>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A5E19F-0776-4712-9323-8F63AE89B3C5}"/>
              </a:ext>
            </a:extLst>
          </p:cNvPr>
          <p:cNvCxnSpPr/>
          <p:nvPr/>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496FBD-3527-464C-BB45-FE9B079ADEC0}"/>
              </a:ext>
            </a:extLst>
          </p:cNvPr>
          <p:cNvCxnSpPr/>
          <p:nvPr/>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852B83-8806-4649-BAD7-0BB7198DF34A}"/>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C12A184-F676-4BF5-BE17-1F8DFC3A398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BEFC6D-2E7B-4C67-866A-F3A6E68C6064}"/>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A9CAC5-2986-4A59-9A33-C968C2ED76DB}"/>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9DC1A0-8273-46D9-8A0A-4E64284EC54A}"/>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271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2D378-4C5A-4619-82B6-AF8F1E9F1CF5}"/>
              </a:ext>
            </a:extLst>
          </p:cNvPr>
          <p:cNvCxnSpPr>
            <a:cxnSpLocks/>
          </p:cNvCxnSpPr>
          <p:nvPr/>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3BC4B0-B957-4BA7-A2AB-9AD38D825970}"/>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956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5" name="Straight Connector 14">
            <a:extLst>
              <a:ext uri="{FF2B5EF4-FFF2-40B4-BE49-F238E27FC236}">
                <a16:creationId xmlns:a16="http://schemas.microsoft.com/office/drawing/2014/main" id="{A5E083ED-20A8-46B1-B91D-61E790789E49}"/>
              </a:ext>
            </a:extLst>
          </p:cNvPr>
          <p:cNvCxnSpPr>
            <a:cxnSpLocks/>
          </p:cNvCxnSpPr>
          <p:nvPr/>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5D1395-1C7C-4D5B-9077-A970D294B8C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477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292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20250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7722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B723DA1-E28E-41CF-B719-B5B222F1025B}"/>
              </a:ext>
            </a:extLst>
          </p:cNvPr>
          <p:cNvSpPr/>
          <p:nvPr userDrawn="1"/>
        </p:nvSpPr>
        <p:spPr>
          <a:xfrm>
            <a:off x="10836000" y="0"/>
            <a:ext cx="135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hasCustomPrompt="1"/>
          </p:nvPr>
        </p:nvSpPr>
        <p:spPr>
          <a:xfrm>
            <a:off x="359999" y="4104000"/>
            <a:ext cx="6120000" cy="1176814"/>
          </a:xfrm>
          <a:ln>
            <a:noFill/>
          </a:ln>
        </p:spPr>
        <p:txBody>
          <a:bodyPr anchor="t">
            <a:normAutofit/>
          </a:bodyPr>
          <a:lstStyle>
            <a:lvl1pPr algn="l">
              <a:lnSpc>
                <a:spcPct val="90000"/>
              </a:lnSpc>
              <a:defRPr sz="3600">
                <a:solidFill>
                  <a:schemeClr val="accent1"/>
                </a:solidFill>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360000" y="360000"/>
            <a:ext cx="2778613" cy="2786400"/>
          </a:xfrm>
        </p:spPr>
        <p:txBody>
          <a:bodyPr anchor="t">
            <a:noAutofit/>
          </a:bodyPr>
          <a:lstStyle>
            <a:lvl1pPr algn="l">
              <a:lnSpc>
                <a:spcPct val="80000"/>
              </a:lnSpc>
              <a:spcAft>
                <a:spcPts val="0"/>
              </a:spcAft>
              <a:defRPr sz="19000">
                <a:solidFill>
                  <a:schemeClr val="accent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7" name="Picture 16" descr="NSW Government logo">
            <a:extLst>
              <a:ext uri="{FF2B5EF4-FFF2-40B4-BE49-F238E27FC236}">
                <a16:creationId xmlns:a16="http://schemas.microsoft.com/office/drawing/2014/main" id="{175DE667-1316-429F-9156-FFEEC19183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18" name="Text Placeholder 10">
            <a:extLst>
              <a:ext uri="{FF2B5EF4-FFF2-40B4-BE49-F238E27FC236}">
                <a16:creationId xmlns:a16="http://schemas.microsoft.com/office/drawing/2014/main" id="{2449E962-8AC6-4CBE-A8ED-7B2BE2D0E205}"/>
              </a:ext>
            </a:extLst>
          </p:cNvPr>
          <p:cNvSpPr>
            <a:spLocks noGrp="1"/>
          </p:cNvSpPr>
          <p:nvPr>
            <p:ph type="body" sz="quarter" idx="10" hasCustomPrompt="1"/>
          </p:nvPr>
        </p:nvSpPr>
        <p:spPr>
          <a:xfrm>
            <a:off x="360000" y="5652001"/>
            <a:ext cx="6120000" cy="671428"/>
          </a:xfrm>
        </p:spPr>
        <p:txBody>
          <a:bodyPr anchor="t">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9" name="Rectangle 18">
            <a:extLst>
              <a:ext uri="{FF2B5EF4-FFF2-40B4-BE49-F238E27FC236}">
                <a16:creationId xmlns:a16="http://schemas.microsoft.com/office/drawing/2014/main" id="{966817E3-F8C9-4497-BF88-6B5085E590D0}"/>
              </a:ext>
            </a:extLst>
          </p:cNvPr>
          <p:cNvSpPr/>
          <p:nvPr userDrawn="1"/>
        </p:nvSpPr>
        <p:spPr>
          <a:xfrm>
            <a:off x="7128000" y="0"/>
            <a:ext cx="3708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Tree>
    <p:extLst>
      <p:ext uri="{BB962C8B-B14F-4D97-AF65-F5344CB8AC3E}">
        <p14:creationId xmlns:p14="http://schemas.microsoft.com/office/powerpoint/2010/main" val="308171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lvl1pPr>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0306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60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ntro para, multi-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360000" y="3531600"/>
            <a:ext cx="11448000" cy="2619739"/>
          </a:xfrm>
        </p:spPr>
        <p:txBody>
          <a:bodyPr numCol="3"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p:nvCxnSpPr>
        <p:spPr>
          <a:xfrm>
            <a:off x="360000" y="1584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BF250C-86FC-40BF-ACAF-61B95ED74C43}"/>
              </a:ext>
            </a:extLst>
          </p:cNvPr>
          <p:cNvCxnSpPr/>
          <p:nvPr userDrawn="1"/>
        </p:nvCxnSpPr>
        <p:spPr>
          <a:xfrm>
            <a:off x="360000" y="631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B0121C-CEF0-4981-AE93-3434EA2CD2D3}"/>
              </a:ext>
            </a:extLst>
          </p:cNvPr>
          <p:cNvCxnSpPr/>
          <p:nvPr userDrawn="1"/>
        </p:nvCxnSpPr>
        <p:spPr>
          <a:xfrm>
            <a:off x="360000" y="33336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F9F16F6-B380-4634-BE3E-7C3795D23061}"/>
              </a:ext>
            </a:extLst>
          </p:cNvPr>
          <p:cNvSpPr>
            <a:spLocks noGrp="1"/>
          </p:cNvSpPr>
          <p:nvPr>
            <p:ph type="body" sz="quarter" idx="13"/>
          </p:nvPr>
        </p:nvSpPr>
        <p:spPr>
          <a:xfrm>
            <a:off x="360001" y="1764000"/>
            <a:ext cx="5787582"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7373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3 x multi-conten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2736000" cy="3160009"/>
          </a:xfrm>
        </p:spPr>
        <p:txBody>
          <a:bodyPr/>
          <a:lstStyle>
            <a:lvl1pPr>
              <a:defRPr/>
            </a:lvl1pPr>
          </a:lstStyle>
          <a:p>
            <a:pPr lvl="0"/>
            <a:r>
              <a:rPr lang="en-US"/>
              <a:t>Subheading</a:t>
            </a:r>
            <a:endParaRPr lang="en-AU"/>
          </a:p>
        </p:txBody>
      </p:sp>
      <p:cxnSp>
        <p:nvCxnSpPr>
          <p:cNvPr id="16" name="Straight Connector 15">
            <a:extLst>
              <a:ext uri="{FF2B5EF4-FFF2-40B4-BE49-F238E27FC236}">
                <a16:creationId xmlns:a16="http://schemas.microsoft.com/office/drawing/2014/main" id="{B9C60D21-2DD4-4FC4-A0A9-506D110605EE}"/>
              </a:ext>
            </a:extLst>
          </p:cNvPr>
          <p:cNvCxnSpPr/>
          <p:nvPr/>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69C6D1-1D4C-4FA2-978E-91BB2A0109D2}"/>
              </a:ext>
            </a:extLst>
          </p:cNvPr>
          <p:cNvCxnSpPr/>
          <p:nvPr/>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AA9AE6-B237-483D-BFB8-27B943343A90}"/>
              </a:ext>
            </a:extLst>
          </p:cNvPr>
          <p:cNvCxnSpPr>
            <a:cxnSpLocks/>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C16713-86A4-4EDB-9500-746B09BA11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ECB5B56-F633-4038-ACBE-D47FE23B7D8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14" name="Text Placeholder 12">
            <a:extLst>
              <a:ext uri="{FF2B5EF4-FFF2-40B4-BE49-F238E27FC236}">
                <a16:creationId xmlns:a16="http://schemas.microsoft.com/office/drawing/2014/main" id="{5FD500A8-5915-4FE0-ABF0-40865003ECB2}"/>
              </a:ext>
            </a:extLst>
          </p:cNvPr>
          <p:cNvSpPr>
            <a:spLocks noGrp="1"/>
          </p:cNvSpPr>
          <p:nvPr>
            <p:ph type="body" sz="quarter" idx="15" hasCustomPrompt="1"/>
          </p:nvPr>
        </p:nvSpPr>
        <p:spPr>
          <a:xfrm>
            <a:off x="360000" y="5310284"/>
            <a:ext cx="2736000" cy="807290"/>
          </a:xfrm>
        </p:spPr>
        <p:txBody>
          <a:bodyPr anchor="b">
            <a:normAutofit/>
          </a:bodyPr>
          <a:lstStyle>
            <a:lvl1pPr>
              <a:defRPr sz="1200">
                <a:latin typeface="+mn-lt"/>
              </a:defRPr>
            </a:lvl1pPr>
          </a:lstStyle>
          <a:p>
            <a:pPr lvl="0"/>
            <a:r>
              <a:rPr lang="en-US"/>
              <a:t>Image caption</a:t>
            </a:r>
            <a:endParaRPr lang="en-AU"/>
          </a:p>
        </p:txBody>
      </p:sp>
      <p:sp>
        <p:nvSpPr>
          <p:cNvPr id="5" name="Content Placeholder 4">
            <a:extLst>
              <a:ext uri="{FF2B5EF4-FFF2-40B4-BE49-F238E27FC236}">
                <a16:creationId xmlns:a16="http://schemas.microsoft.com/office/drawing/2014/main" id="{4A821FD8-0C0A-4791-B35C-7D3E73D496D8}"/>
              </a:ext>
            </a:extLst>
          </p:cNvPr>
          <p:cNvSpPr>
            <a:spLocks noGrp="1"/>
          </p:cNvSpPr>
          <p:nvPr>
            <p:ph sz="quarter" idx="16"/>
          </p:nvPr>
        </p:nvSpPr>
        <p:spPr>
          <a:xfrm>
            <a:off x="3348038" y="1785938"/>
            <a:ext cx="2736000" cy="15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4">
            <a:extLst>
              <a:ext uri="{FF2B5EF4-FFF2-40B4-BE49-F238E27FC236}">
                <a16:creationId xmlns:a16="http://schemas.microsoft.com/office/drawing/2014/main" id="{7D82E894-4E5C-4070-B82C-DD743E9DE67A}"/>
              </a:ext>
            </a:extLst>
          </p:cNvPr>
          <p:cNvSpPr>
            <a:spLocks noGrp="1"/>
          </p:cNvSpPr>
          <p:nvPr>
            <p:ph sz="quarter" idx="17"/>
          </p:nvPr>
        </p:nvSpPr>
        <p:spPr>
          <a:xfrm>
            <a:off x="6222619" y="1785938"/>
            <a:ext cx="2736000" cy="15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4">
            <a:extLst>
              <a:ext uri="{FF2B5EF4-FFF2-40B4-BE49-F238E27FC236}">
                <a16:creationId xmlns:a16="http://schemas.microsoft.com/office/drawing/2014/main" id="{9B45B8BA-659E-4626-B43E-6E5F753ABB87}"/>
              </a:ext>
            </a:extLst>
          </p:cNvPr>
          <p:cNvSpPr>
            <a:spLocks noGrp="1"/>
          </p:cNvSpPr>
          <p:nvPr>
            <p:ph sz="quarter" idx="18"/>
          </p:nvPr>
        </p:nvSpPr>
        <p:spPr>
          <a:xfrm>
            <a:off x="9097200" y="1785938"/>
            <a:ext cx="2736000" cy="15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7">
            <a:extLst>
              <a:ext uri="{FF2B5EF4-FFF2-40B4-BE49-F238E27FC236}">
                <a16:creationId xmlns:a16="http://schemas.microsoft.com/office/drawing/2014/main" id="{F6E64626-C7A4-41F8-8AC5-88AD0346F6C6}"/>
              </a:ext>
            </a:extLst>
          </p:cNvPr>
          <p:cNvSpPr>
            <a:spLocks noGrp="1"/>
          </p:cNvSpPr>
          <p:nvPr>
            <p:ph type="body" sz="quarter" idx="19"/>
          </p:nvPr>
        </p:nvSpPr>
        <p:spPr>
          <a:xfrm>
            <a:off x="3348038" y="3503613"/>
            <a:ext cx="2735262" cy="261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5" name="Text Placeholder 7">
            <a:extLst>
              <a:ext uri="{FF2B5EF4-FFF2-40B4-BE49-F238E27FC236}">
                <a16:creationId xmlns:a16="http://schemas.microsoft.com/office/drawing/2014/main" id="{05B3364D-CB1B-47A9-BD58-A3751FD84FE8}"/>
              </a:ext>
            </a:extLst>
          </p:cNvPr>
          <p:cNvSpPr>
            <a:spLocks noGrp="1"/>
          </p:cNvSpPr>
          <p:nvPr>
            <p:ph type="body" sz="quarter" idx="20"/>
          </p:nvPr>
        </p:nvSpPr>
        <p:spPr>
          <a:xfrm>
            <a:off x="6223357" y="3503613"/>
            <a:ext cx="2735262" cy="261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7">
            <a:extLst>
              <a:ext uri="{FF2B5EF4-FFF2-40B4-BE49-F238E27FC236}">
                <a16:creationId xmlns:a16="http://schemas.microsoft.com/office/drawing/2014/main" id="{9883B7F4-7C10-47B9-A6A8-B942C82A7692}"/>
              </a:ext>
            </a:extLst>
          </p:cNvPr>
          <p:cNvSpPr>
            <a:spLocks noGrp="1"/>
          </p:cNvSpPr>
          <p:nvPr>
            <p:ph type="body" sz="quarter" idx="21"/>
          </p:nvPr>
        </p:nvSpPr>
        <p:spPr>
          <a:xfrm>
            <a:off x="9097938" y="3503613"/>
            <a:ext cx="2735262" cy="261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113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5 multi-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359999" y="4680000"/>
            <a:ext cx="5436000" cy="1620000"/>
          </a:xfrm>
        </p:spPr>
        <p:txBody>
          <a:bodyPr numCol="1"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p:nvCxnSpPr>
        <p:spPr>
          <a:xfrm>
            <a:off x="360000" y="1584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B0121C-CEF0-4981-AE93-3434EA2CD2D3}"/>
              </a:ext>
            </a:extLst>
          </p:cNvPr>
          <p:cNvCxnSpPr/>
          <p:nvPr userDrawn="1"/>
        </p:nvCxnSpPr>
        <p:spPr>
          <a:xfrm>
            <a:off x="360000" y="45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F9F16F6-B380-4634-BE3E-7C3795D23061}"/>
              </a:ext>
            </a:extLst>
          </p:cNvPr>
          <p:cNvSpPr>
            <a:spLocks noGrp="1"/>
          </p:cNvSpPr>
          <p:nvPr>
            <p:ph type="body" sz="quarter" idx="13"/>
          </p:nvPr>
        </p:nvSpPr>
        <p:spPr>
          <a:xfrm>
            <a:off x="360001" y="1763999"/>
            <a:ext cx="5508000" cy="2555997"/>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a:extLst>
              <a:ext uri="{FF2B5EF4-FFF2-40B4-BE49-F238E27FC236}">
                <a16:creationId xmlns:a16="http://schemas.microsoft.com/office/drawing/2014/main" id="{83747F58-96E7-4D0E-9BC3-D06A65B8654C}"/>
              </a:ext>
            </a:extLst>
          </p:cNvPr>
          <p:cNvSpPr>
            <a:spLocks noGrp="1"/>
          </p:cNvSpPr>
          <p:nvPr>
            <p:ph idx="14"/>
          </p:nvPr>
        </p:nvSpPr>
        <p:spPr>
          <a:xfrm>
            <a:off x="6092694" y="4680000"/>
            <a:ext cx="2736000" cy="1620000"/>
          </a:xfrm>
        </p:spPr>
        <p:txBody>
          <a:bodyPr numCol="1"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A4054479-0F37-44F9-85E6-87E4BD6C7512}"/>
              </a:ext>
            </a:extLst>
          </p:cNvPr>
          <p:cNvSpPr>
            <a:spLocks noGrp="1"/>
          </p:cNvSpPr>
          <p:nvPr>
            <p:ph idx="15"/>
          </p:nvPr>
        </p:nvSpPr>
        <p:spPr>
          <a:xfrm>
            <a:off x="9071999" y="4680000"/>
            <a:ext cx="2735997" cy="1620000"/>
          </a:xfrm>
        </p:spPr>
        <p:txBody>
          <a:bodyPr numCol="1"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D03AF42-6335-4ABD-A148-4F1911461249}"/>
              </a:ext>
            </a:extLst>
          </p:cNvPr>
          <p:cNvCxnSpPr/>
          <p:nvPr userDrawn="1"/>
        </p:nvCxnSpPr>
        <p:spPr>
          <a:xfrm>
            <a:off x="5976000" y="1764000"/>
            <a:ext cx="0" cy="255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604199-A74E-4466-96D1-952EAAA59CC2}"/>
              </a:ext>
            </a:extLst>
          </p:cNvPr>
          <p:cNvCxnSpPr>
            <a:cxnSpLocks/>
          </p:cNvCxnSpPr>
          <p:nvPr userDrawn="1"/>
        </p:nvCxnSpPr>
        <p:spPr>
          <a:xfrm>
            <a:off x="5976000" y="4661945"/>
            <a:ext cx="0" cy="1584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A9EDFC-7C12-4CE3-AA19-802833CC8D0F}"/>
              </a:ext>
            </a:extLst>
          </p:cNvPr>
          <p:cNvCxnSpPr/>
          <p:nvPr userDrawn="1"/>
        </p:nvCxnSpPr>
        <p:spPr>
          <a:xfrm>
            <a:off x="8910000" y="1764000"/>
            <a:ext cx="0" cy="2556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1AEED9-0A54-420F-8AA0-BE0677D9C467}"/>
              </a:ext>
            </a:extLst>
          </p:cNvPr>
          <p:cNvCxnSpPr>
            <a:cxnSpLocks/>
          </p:cNvCxnSpPr>
          <p:nvPr userDrawn="1"/>
        </p:nvCxnSpPr>
        <p:spPr>
          <a:xfrm>
            <a:off x="8910000" y="4661945"/>
            <a:ext cx="0" cy="1584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0DF65C8F-159E-4AEA-9FF8-1B6D5B0DC4C4}"/>
              </a:ext>
            </a:extLst>
          </p:cNvPr>
          <p:cNvSpPr>
            <a:spLocks noGrp="1"/>
          </p:cNvSpPr>
          <p:nvPr>
            <p:ph idx="18"/>
          </p:nvPr>
        </p:nvSpPr>
        <p:spPr>
          <a:xfrm>
            <a:off x="6092694" y="1763998"/>
            <a:ext cx="2736000" cy="2574054"/>
          </a:xfrm>
        </p:spPr>
        <p:txBody>
          <a:bodyPr numCol="1"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9C18CE5-5FDC-4606-A3BF-2EED1FDE1C31}"/>
              </a:ext>
            </a:extLst>
          </p:cNvPr>
          <p:cNvSpPr>
            <a:spLocks noGrp="1"/>
          </p:cNvSpPr>
          <p:nvPr>
            <p:ph idx="19"/>
          </p:nvPr>
        </p:nvSpPr>
        <p:spPr>
          <a:xfrm>
            <a:off x="9072000" y="1803156"/>
            <a:ext cx="2760000" cy="2534895"/>
          </a:xfrm>
        </p:spPr>
        <p:txBody>
          <a:bodyPr numCol="1" spcCol="36000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6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left, text bottom left, text middle, image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360000" y="360000"/>
            <a:ext cx="2736000" cy="2592000"/>
          </a:xfrm>
        </p:spPr>
        <p:txBody>
          <a:bodyPr/>
          <a:lstStyle/>
          <a:p>
            <a:r>
              <a:rPr lang="en-US"/>
              <a:t>Click icon to add picture</a:t>
            </a:r>
            <a:endParaRPr lang="en-AU"/>
          </a:p>
        </p:txBody>
      </p:sp>
      <p:cxnSp>
        <p:nvCxnSpPr>
          <p:cNvPr id="14" name="Straight Connector 13">
            <a:extLst>
              <a:ext uri="{FF2B5EF4-FFF2-40B4-BE49-F238E27FC236}">
                <a16:creationId xmlns:a16="http://schemas.microsoft.com/office/drawing/2014/main" id="{B5AE13DA-9F06-4D72-9ECA-0FB27D19047B}"/>
              </a:ext>
            </a:extLst>
          </p:cNvPr>
          <p:cNvCxnSpPr>
            <a:cxnSpLocks/>
          </p:cNvCxnSpPr>
          <p:nvPr userDrawn="1"/>
        </p:nvCxnSpPr>
        <p:spPr>
          <a:xfrm>
            <a:off x="8860762" y="360000"/>
            <a:ext cx="0" cy="6008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8">
            <a:extLst>
              <a:ext uri="{FF2B5EF4-FFF2-40B4-BE49-F238E27FC236}">
                <a16:creationId xmlns:a16="http://schemas.microsoft.com/office/drawing/2014/main" id="{EA07A9B7-3CF6-4CE6-8E5C-CB0A9EF3F2C1}"/>
              </a:ext>
            </a:extLst>
          </p:cNvPr>
          <p:cNvSpPr>
            <a:spLocks noGrp="1"/>
          </p:cNvSpPr>
          <p:nvPr>
            <p:ph type="pic" sz="quarter" idx="17"/>
          </p:nvPr>
        </p:nvSpPr>
        <p:spPr>
          <a:xfrm>
            <a:off x="3096000" y="360000"/>
            <a:ext cx="2743200" cy="2592000"/>
          </a:xfrm>
        </p:spPr>
        <p:txBody>
          <a:bodyPr/>
          <a:lstStyle/>
          <a:p>
            <a:r>
              <a:rPr lang="en-US"/>
              <a:t>Click icon to add picture</a:t>
            </a:r>
            <a:endParaRPr lang="en-AU"/>
          </a:p>
        </p:txBody>
      </p:sp>
      <p:sp>
        <p:nvSpPr>
          <p:cNvPr id="16" name="Picture Placeholder 8">
            <a:extLst>
              <a:ext uri="{FF2B5EF4-FFF2-40B4-BE49-F238E27FC236}">
                <a16:creationId xmlns:a16="http://schemas.microsoft.com/office/drawing/2014/main" id="{90191EC5-C080-4ACD-B57D-2BB2F9C9A645}"/>
              </a:ext>
            </a:extLst>
          </p:cNvPr>
          <p:cNvSpPr>
            <a:spLocks noGrp="1"/>
          </p:cNvSpPr>
          <p:nvPr>
            <p:ph type="pic" sz="quarter" idx="18"/>
          </p:nvPr>
        </p:nvSpPr>
        <p:spPr>
          <a:xfrm>
            <a:off x="3096000" y="2952000"/>
            <a:ext cx="2743200" cy="3416228"/>
          </a:xfrm>
        </p:spPr>
        <p:txBody>
          <a:bodyPr/>
          <a:lstStyle/>
          <a:p>
            <a:r>
              <a:rPr lang="en-US"/>
              <a:t>Click icon to add picture</a:t>
            </a:r>
            <a:endParaRPr lang="en-AU"/>
          </a:p>
        </p:txBody>
      </p:sp>
      <p:sp>
        <p:nvSpPr>
          <p:cNvPr id="18" name="Picture Placeholder 8">
            <a:extLst>
              <a:ext uri="{FF2B5EF4-FFF2-40B4-BE49-F238E27FC236}">
                <a16:creationId xmlns:a16="http://schemas.microsoft.com/office/drawing/2014/main" id="{CF35F12A-63E2-46FD-A6C4-E8C4F1737257}"/>
              </a:ext>
            </a:extLst>
          </p:cNvPr>
          <p:cNvSpPr>
            <a:spLocks noGrp="1"/>
          </p:cNvSpPr>
          <p:nvPr>
            <p:ph type="pic" sz="quarter" idx="19"/>
          </p:nvPr>
        </p:nvSpPr>
        <p:spPr>
          <a:xfrm>
            <a:off x="9072000" y="2984228"/>
            <a:ext cx="2736000" cy="3384000"/>
          </a:xfrm>
        </p:spPr>
        <p:txBody>
          <a:bodyPr/>
          <a:lstStyle/>
          <a:p>
            <a:r>
              <a:rPr lang="en-US"/>
              <a:t>Click icon to add picture</a:t>
            </a:r>
            <a:endParaRPr lang="en-AU"/>
          </a:p>
        </p:txBody>
      </p:sp>
      <p:sp>
        <p:nvSpPr>
          <p:cNvPr id="3" name="Text Placeholder 2">
            <a:extLst>
              <a:ext uri="{FF2B5EF4-FFF2-40B4-BE49-F238E27FC236}">
                <a16:creationId xmlns:a16="http://schemas.microsoft.com/office/drawing/2014/main" id="{0DF15865-85AF-4328-97DB-F39122F897C3}"/>
              </a:ext>
            </a:extLst>
          </p:cNvPr>
          <p:cNvSpPr>
            <a:spLocks noGrp="1"/>
          </p:cNvSpPr>
          <p:nvPr>
            <p:ph type="body" sz="quarter" idx="20"/>
          </p:nvPr>
        </p:nvSpPr>
        <p:spPr>
          <a:xfrm>
            <a:off x="6120000" y="359999"/>
            <a:ext cx="2520000" cy="2340000"/>
          </a:xfrm>
        </p:spPr>
        <p:txBody>
          <a:bodyPr>
            <a:normAutofit/>
          </a:bodyPr>
          <a:lstStyle>
            <a:lvl1pPr>
              <a:lnSpc>
                <a:spcPts val="2200"/>
              </a:lnSpc>
              <a:defRPr sz="18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2">
            <a:extLst>
              <a:ext uri="{FF2B5EF4-FFF2-40B4-BE49-F238E27FC236}">
                <a16:creationId xmlns:a16="http://schemas.microsoft.com/office/drawing/2014/main" id="{130C021F-A1B8-46A1-A9CC-88CD8438C969}"/>
              </a:ext>
            </a:extLst>
          </p:cNvPr>
          <p:cNvSpPr>
            <a:spLocks noGrp="1"/>
          </p:cNvSpPr>
          <p:nvPr>
            <p:ph type="body" sz="quarter" idx="21"/>
          </p:nvPr>
        </p:nvSpPr>
        <p:spPr>
          <a:xfrm>
            <a:off x="6120000" y="2976590"/>
            <a:ext cx="2520000" cy="3391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2">
            <a:extLst>
              <a:ext uri="{FF2B5EF4-FFF2-40B4-BE49-F238E27FC236}">
                <a16:creationId xmlns:a16="http://schemas.microsoft.com/office/drawing/2014/main" id="{614C6870-83BE-4F9B-AB4B-419E41F8074F}"/>
              </a:ext>
            </a:extLst>
          </p:cNvPr>
          <p:cNvSpPr>
            <a:spLocks noGrp="1"/>
          </p:cNvSpPr>
          <p:nvPr>
            <p:ph type="body" sz="quarter" idx="22"/>
          </p:nvPr>
        </p:nvSpPr>
        <p:spPr>
          <a:xfrm>
            <a:off x="360000" y="2952000"/>
            <a:ext cx="2736000" cy="3416228"/>
          </a:xfrm>
          <a:solidFill>
            <a:schemeClr val="accent1"/>
          </a:solidFill>
        </p:spPr>
        <p:txBody>
          <a:bodyPr lIns="180000" tIns="180000" rIns="180000" bIns="180000" anchor="b">
            <a:normAutofit/>
          </a:bodyPr>
          <a:lstStyle>
            <a:lvl1pPr>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3619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accent1"/>
                </a:solidFill>
                <a:latin typeface="+mn-lt"/>
              </a:defRPr>
            </a:lvl1pPr>
          </a:lstStyle>
          <a:p>
            <a:fld id="{10A01DC5-1685-4615-8240-15192985C6A2}" type="slidenum">
              <a:rPr lang="en-AU" smtClean="0"/>
              <a:pPr/>
              <a:t>‹#›</a:t>
            </a:fld>
            <a:endParaRPr lang="en-AU"/>
          </a:p>
        </p:txBody>
      </p:sp>
      <p:pic>
        <p:nvPicPr>
          <p:cNvPr id="14" name="Picture 13" descr="NSW Government logo">
            <a:extLst>
              <a:ext uri="{FF2B5EF4-FFF2-40B4-BE49-F238E27FC236}">
                <a16:creationId xmlns:a16="http://schemas.microsoft.com/office/drawing/2014/main" id="{45AF4F1F-FDF7-405F-84F3-76CFEEBC27C4}"/>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18917142"/>
      </p:ext>
    </p:extLst>
  </p:cSld>
  <p:clrMap bg1="lt1" tx1="dk1" bg2="lt2" tx2="dk2" accent1="accent1" accent2="accent2" accent3="accent3" accent4="accent4" accent5="accent5" accent6="accent6" hlink="hlink" folHlink="folHlink"/>
  <p:sldLayoutIdLst>
    <p:sldLayoutId id="2147483720" r:id="rId1"/>
    <p:sldLayoutId id="2147483719" r:id="rId2"/>
    <p:sldLayoutId id="2147483724" r:id="rId3"/>
    <p:sldLayoutId id="2147483726" r:id="rId4"/>
    <p:sldLayoutId id="2147483727" r:id="rId5"/>
    <p:sldLayoutId id="2147483744" r:id="rId6"/>
    <p:sldLayoutId id="2147483745" r:id="rId7"/>
    <p:sldLayoutId id="2147483747" r:id="rId8"/>
    <p:sldLayoutId id="2147483748"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Lst>
  <p:hf hdr="0" dt="0"/>
  <p:txStyles>
    <p:titleStyle>
      <a:lvl1pPr algn="l" defTabSz="914377" rtl="0" eaLnBrk="1" latinLnBrk="0" hangingPunct="1">
        <a:lnSpc>
          <a:spcPct val="90000"/>
        </a:lnSpc>
        <a:spcBef>
          <a:spcPct val="0"/>
        </a:spcBef>
        <a:buNone/>
        <a:defRPr sz="3600" kern="1200">
          <a:solidFill>
            <a:schemeClr val="accent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accent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teppingstonehouse.com.au/" TargetMode="External"/><Relationship Id="rId13" Type="http://schemas.openxmlformats.org/officeDocument/2006/relationships/hyperlink" Target="https://www.facs.nsw.gov.au/housing/factsheets/rent-choice-youth" TargetMode="External"/><Relationship Id="rId3" Type="http://schemas.openxmlformats.org/officeDocument/2006/relationships/image" Target="../media/image18.png"/><Relationship Id="rId7" Type="http://schemas.openxmlformats.org/officeDocument/2006/relationships/hyperlink" Target="https://mfyh.org.au/" TargetMode="External"/><Relationship Id="rId12" Type="http://schemas.openxmlformats.org/officeDocument/2006/relationships/hyperlink" Target="https://www.facs.nsw.gov.au/housing/factsheets/Bond-Extra-landlords-agents" TargetMode="External"/><Relationship Id="rId2" Type="http://schemas.openxmlformats.org/officeDocument/2006/relationships/hyperlink" Target="https://dcj.nsw.gov.au/service-providers/oohc-and-permanency-support-services/leaving-and-after-care/developing-a-leaving-and-after-care-plan/key-elements-of-a-leaving-care-plan/accommodation-options.html" TargetMode="External"/><Relationship Id="rId1" Type="http://schemas.openxmlformats.org/officeDocument/2006/relationships/slideLayout" Target="../slideLayouts/slideLayout4.xml"/><Relationship Id="rId6" Type="http://schemas.openxmlformats.org/officeDocument/2006/relationships/hyperlink" Target="https://dcj.nsw.gov.au/documents/service-providers/out-of-home-care-and-permanency-support-program/itc-icm-and-sil/SIL-and-TSIL-factsheet.pdf" TargetMode="External"/><Relationship Id="rId11" Type="http://schemas.openxmlformats.org/officeDocument/2006/relationships/hyperlink" Target="https://www.facs.nsw.gov.au/housing/help/applying-assistance/rentstart-bond-loan-application" TargetMode="External"/><Relationship Id="rId5" Type="http://schemas.openxmlformats.org/officeDocument/2006/relationships/hyperlink" Target="https://www.uniting.org/foyercentral" TargetMode="External"/><Relationship Id="rId10" Type="http://schemas.openxmlformats.org/officeDocument/2006/relationships/hyperlink" Target="https://www.servicesaustralia.gov.au/rent-assistance" TargetMode="External"/><Relationship Id="rId4" Type="http://schemas.openxmlformats.org/officeDocument/2006/relationships/hyperlink" Target="https://www.facs.nsw.gov.au/reforms/youth-initiatives-in-housing-and-homelessness/housing-and-homelessness-programs-for-young-people/premiers-youth-initiative" TargetMode="External"/><Relationship Id="rId9" Type="http://schemas.openxmlformats.org/officeDocument/2006/relationships/hyperlink" Target="https://www.samaritans.org.au/services/youth-services/hya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uac.edu.au/future-applicants/scholarships-and-schemes/educational-access-schemes" TargetMode="External"/><Relationship Id="rId13" Type="http://schemas.openxmlformats.org/officeDocument/2006/relationships/hyperlink" Target="https://dcj.nsw.gov.au/children-and-families/children-and-young-people/youth-development-scholarships.html" TargetMode="External"/><Relationship Id="rId18" Type="http://schemas.openxmlformats.org/officeDocument/2006/relationships/hyperlink" Target="https://dcj.nsw.gov.au/service-providers/oohc-and-permanency-support-services/oohc-education-pathway/post-care-education-financial-support.html" TargetMode="External"/><Relationship Id="rId3" Type="http://schemas.openxmlformats.org/officeDocument/2006/relationships/image" Target="../media/image19.png"/><Relationship Id="rId7" Type="http://schemas.openxmlformats.org/officeDocument/2006/relationships/hyperlink" Target="https://www.uac.edu.au/" TargetMode="External"/><Relationship Id="rId12" Type="http://schemas.openxmlformats.org/officeDocument/2006/relationships/hyperlink" Target="https://education.nsw.gov.au/skills-nsw/students-and-job-seekers/low-cost-and-free-training-options/fee-free-scholarships#:~:text=Smart%20and%20Skilled%20Fee%2DFree%20Scholarships%20are%20available%20for%3A,family%20violence%20and%20their%20dependents." TargetMode="External"/><Relationship Id="rId17" Type="http://schemas.openxmlformats.org/officeDocument/2006/relationships/hyperlink" Target="https://dcj.nsw.gov.au/service-providers/oohc-and-permanency-support-services/oohc-education-pathway/teenage-education-payment.html" TargetMode="External"/><Relationship Id="rId2" Type="http://schemas.openxmlformats.org/officeDocument/2006/relationships/hyperlink" Target="https://dcj.nsw.gov.au/service-providers/oohc-and-permanency-support-services/leaving-and-after-care/developing-a-leaving-and-after-care-plan/key-elements-of-a-leaving-care-plan/education.html" TargetMode="External"/><Relationship Id="rId16" Type="http://schemas.openxmlformats.org/officeDocument/2006/relationships/hyperlink" Target="https://www.servicesaustralia.gov.au/youth-allowance" TargetMode="External"/><Relationship Id="rId1" Type="http://schemas.openxmlformats.org/officeDocument/2006/relationships/slideLayout" Target="../slideLayouts/slideLayout4.xml"/><Relationship Id="rId6" Type="http://schemas.openxmlformats.org/officeDocument/2006/relationships/hyperlink" Target="https://study.csu.edu.au/get-support/scholarships/find-scholarship/foundation/1st-year/nsw-department-of-community-and-justice-scholarship" TargetMode="External"/><Relationship Id="rId11" Type="http://schemas.openxmlformats.org/officeDocument/2006/relationships/hyperlink" Target="https://www.tafensw.edu.au/study/types-courses/apprenticeships-traineeships" TargetMode="External"/><Relationship Id="rId5" Type="http://schemas.openxmlformats.org/officeDocument/2006/relationships/hyperlink" Target="https://www.westernsydney.edu.au/opportunities/scholarships/all_uws_scholarships/DEPFAMPAT" TargetMode="External"/><Relationship Id="rId15" Type="http://schemas.openxmlformats.org/officeDocument/2006/relationships/hyperlink" Target="https://www.servicesaustralia.gov.au/abstudy" TargetMode="External"/><Relationship Id="rId10" Type="http://schemas.openxmlformats.org/officeDocument/2006/relationships/hyperlink" Target="https://www.tafensw.edu.au/fee-free-short-courses#whats-trending" TargetMode="External"/><Relationship Id="rId4" Type="http://schemas.openxmlformats.org/officeDocument/2006/relationships/image" Target="../media/image20.svg"/><Relationship Id="rId9" Type="http://schemas.openxmlformats.org/officeDocument/2006/relationships/hyperlink" Target="https://www.uac.edu.au/future-applicants/scholarships-and-schemes/equity-scholarships" TargetMode="External"/><Relationship Id="rId14" Type="http://schemas.openxmlformats.org/officeDocument/2006/relationships/hyperlink" Target="https://www.servicesaustralia.gov.au/austud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humanservices.gov.au/individuals/job-seekers" TargetMode="External"/><Relationship Id="rId13" Type="http://schemas.openxmlformats.org/officeDocument/2006/relationships/hyperlink" Target="https://www.moneysmart.gov.au/life-events-and-you/under-25s/studying" TargetMode="External"/><Relationship Id="rId18" Type="http://schemas.openxmlformats.org/officeDocument/2006/relationships/hyperlink" Target="https://www.workforceaustralia.gov.au/individuals/coaching/online-learning" TargetMode="External"/><Relationship Id="rId3" Type="http://schemas.openxmlformats.org/officeDocument/2006/relationships/image" Target="../media/image21.png"/><Relationship Id="rId7" Type="http://schemas.openxmlformats.org/officeDocument/2006/relationships/hyperlink" Target="https://www.myskills.gov.au/" TargetMode="External"/><Relationship Id="rId12" Type="http://schemas.openxmlformats.org/officeDocument/2006/relationships/hyperlink" Target="https://www.australianapprenticeships.gov.au/" TargetMode="External"/><Relationship Id="rId17" Type="http://schemas.openxmlformats.org/officeDocument/2006/relationships/hyperlink" Target="https://www.workforceaustralia.gov.au/" TargetMode="External"/><Relationship Id="rId2" Type="http://schemas.openxmlformats.org/officeDocument/2006/relationships/hyperlink" Target="https://dcj.nsw.gov.au/service-providers/oohc-and-permanency-support-services/leaving-and-after-care/developing-a-leaving-and-after-care-plan/key-elements-of-a-leaving-care-plan/training-and-employment.html" TargetMode="External"/><Relationship Id="rId16" Type="http://schemas.openxmlformats.org/officeDocument/2006/relationships/hyperlink" Target="https://www.fairwork.gov.au/" TargetMode="External"/><Relationship Id="rId1" Type="http://schemas.openxmlformats.org/officeDocument/2006/relationships/slideLayout" Target="../slideLayouts/slideLayout4.xml"/><Relationship Id="rId6" Type="http://schemas.openxmlformats.org/officeDocument/2006/relationships/hyperlink" Target="https://www.monster.com/career-advice/article/boost-your-interview-iq" TargetMode="External"/><Relationship Id="rId11" Type="http://schemas.openxmlformats.org/officeDocument/2006/relationships/hyperlink" Target="https://www.ladder.org.au/ladder-step-up-sydney" TargetMode="External"/><Relationship Id="rId5" Type="http://schemas.openxmlformats.org/officeDocument/2006/relationships/hyperlink" Target="https://www.indeed.com/career-advice/resumes-cover-letters/how-to-make-a-resume-with-examples" TargetMode="External"/><Relationship Id="rId15" Type="http://schemas.openxmlformats.org/officeDocument/2006/relationships/hyperlink" Target="https://www.ato.gov.au/" TargetMode="External"/><Relationship Id="rId10" Type="http://schemas.openxmlformats.org/officeDocument/2006/relationships/hyperlink" Target="https://www.jobaccess.gov.au/" TargetMode="External"/><Relationship Id="rId4" Type="http://schemas.openxmlformats.org/officeDocument/2006/relationships/hyperlink" Target="https://www.education.gov.au/school-work-transitions/resources/school-subjects-you-jobs-they-can-lead" TargetMode="External"/><Relationship Id="rId9" Type="http://schemas.openxmlformats.org/officeDocument/2006/relationships/hyperlink" Target="https://www.jobjumpstart.gov.au/" TargetMode="External"/><Relationship Id="rId14" Type="http://schemas.openxmlformats.org/officeDocument/2006/relationships/hyperlink" Target="https://www.ato.gov.au/Individuals/Tax-file-numb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cj.nsw.gov.au/service-providers/oohc-and-permanency-support-services/leaving-and-after-care/developing-a-leaving-and-after-care-plan/key-elements-of-a-leaving-care-plan/health-and-well-being.html" TargetMode="External"/><Relationship Id="rId1" Type="http://schemas.openxmlformats.org/officeDocument/2006/relationships/slideLayout" Target="../slideLayouts/slideLayout4.xml"/><Relationship Id="rId4" Type="http://schemas.openxmlformats.org/officeDocument/2006/relationships/hyperlink" Target="https://www.nsw.gov.au/young-people/heal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cj.nsw.gov.au/service-providers/oohc-and-permanency-support-services/leaving-and-after-care/developing-a-leaving-and-after-care-plan/key-elements-of-a-leaving-care-plan/legal-matters-for-teens.html" TargetMode="External"/><Relationship Id="rId1" Type="http://schemas.openxmlformats.org/officeDocument/2006/relationships/slideLayout" Target="../slideLayouts/slideLayout4.xml"/><Relationship Id="rId6" Type="http://schemas.openxmlformats.org/officeDocument/2006/relationships/hyperlink" Target="https://dcj.nsw.gov.au/content/dam/dcj/dcj-website/documents/service-providers/out-of-home-care-and-permanency-support-program/leaving-and-after-care/Victim-support-fact-sheet.pdf" TargetMode="External"/><Relationship Id="rId5" Type="http://schemas.openxmlformats.org/officeDocument/2006/relationships/hyperlink" Target="https://www.facs.nsw.gov.au/providers/children-families/leaving-care-planning/key-elements/chapters/?a=532118" TargetMode="External"/><Relationship Id="rId4" Type="http://schemas.openxmlformats.org/officeDocument/2006/relationships/hyperlink" Target="https://www.facs.nsw.gov.au/families/out-of-home-care/children-in-oohc/rights-in-care?merge_chapters=tru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cj.nsw.gov.au/documents/service-providers/out-of-home-care-and-permanency-support-program/leaving-and-after-care/Guidelines_for_the_provision_of_assistance_after_leaving_out-of-home_care.pdf" TargetMode="External"/><Relationship Id="rId2" Type="http://schemas.openxmlformats.org/officeDocument/2006/relationships/hyperlink" Target="https://dcj.nsw.gov.au/service-providers/oohc-and-permanency-support-services/leaving-and-after-care/developing-a-leaving-and-after-care-plan/key-elements-of-a-leaving-care-plan/financial-assistance-and-entitlements.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hyperlink" Target="https://dcj.nsw.gov.au/service-providers/oohc-and-permanency-support-services/leaving-and-after-care/developing-a-leaving-and-after-care-plan/financial-assistance-as-part-of-a-leaving-care-plan.html"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dcj.nsw.gov.au/contact-us/csc.html"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dcj.nsw.gov.au/documents/service-providers/out-of-home-care-and-permanency-support-program/leaving-and-after-care/After-Care-Allowances-Guidelines.pdf" TargetMode="External"/><Relationship Id="rId2" Type="http://schemas.openxmlformats.org/officeDocument/2006/relationships/hyperlink" Target="https://dcj.nsw.gov.au/documents/service-providers/out-of-home-care-and-permanency-support-program/leaving-and-after-care/Guidelines_for_the_provision_of_assistance_after_leaving_out-of-home_care.pdf"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dcj.nsw.gov.au/content/dam/dcj/dcj-website/documents/service-providers/out-of-home-care-and-permanency-support-program/leaving-and-after-care/Independent-Living-Skills-A-checklist-for-young-people-in-care.pdf" TargetMode="External"/><Relationship Id="rId13" Type="http://schemas.openxmlformats.org/officeDocument/2006/relationships/hyperlink" Target="https://dcj.nsw.gov.au/documents/service-providers/out-of-home-care-and-permanency-support-program/leaving-and-after-care/After-Care-Allowances-Guidelines.pdf" TargetMode="External"/><Relationship Id="rId3" Type="http://schemas.openxmlformats.org/officeDocument/2006/relationships/image" Target="../media/image7.png"/><Relationship Id="rId7" Type="http://schemas.openxmlformats.org/officeDocument/2006/relationships/hyperlink" Target="https://www.nsw.gov.au/young-people/leaving-care/care-leavers-charter-of-rights" TargetMode="External"/><Relationship Id="rId12" Type="http://schemas.openxmlformats.org/officeDocument/2006/relationships/hyperlink" Target="https://dcj.nsw.gov.au/service-providers/oohc-and-permanency-support-services/leaving-and-after-care/developing-a-leaving-and-after-care-plan.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dcj.nsw.gov.au/service-providers/oohc-and-permanency-support-services/leaving-and-after-care/Leaving-and-after-care-resources/living-arrangement-caseworker-discussion-guide.html" TargetMode="External"/><Relationship Id="rId11" Type="http://schemas.openxmlformats.org/officeDocument/2006/relationships/hyperlink" Target="https://dcj.nsw.gov.au/content/dam/dcj/dcj-website/documents/service-providers/out-of-home-care-and-permanency-support-program/leaving-and-after-care/Guidelines_for_the_provision_of_assistance_after_leaving_out-of-home_care.pdf" TargetMode="External"/><Relationship Id="rId5" Type="http://schemas.openxmlformats.org/officeDocument/2006/relationships/hyperlink" Target="https://dcj.nsw.gov.au/content/dam/dcj/dcj-website/documents/service-providers/out-of-home-care-and-permanency-support-program/leaving-and-after-care/Discussion-Guide-2020.pdf" TargetMode="External"/><Relationship Id="rId10" Type="http://schemas.openxmlformats.org/officeDocument/2006/relationships/hyperlink" Target="https://intranet.dcj.nsw.gov.au/policies-forms-tools/financial-support-oohc-placements/other-payments" TargetMode="External"/><Relationship Id="rId4" Type="http://schemas.openxmlformats.org/officeDocument/2006/relationships/image" Target="../media/image8.svg"/><Relationship Id="rId9" Type="http://schemas.openxmlformats.org/officeDocument/2006/relationships/hyperlink" Target="https://caseworkpractice.intranet.facs.nsw.gov.au/mandates/children-in-care/leaving-care-and-after-care" TargetMode="Externa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dcj.nsw.gov.au/content/dam/dcj/dcj-website/documents/service-providers/out-of-home-care-and-permanency-support-program/leaving-and-after-care/Your-Next-Step.pdf"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hyperlink" Target="https://www.facs.nsw.gov.au/__data/assets/pdf_file/0018/321336/leading_the_way_a_guide_for_carer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dcj.nsw.gov.au/service-providers/oohc-and-permanency-support-services/leaving-and-after-care/developing-a-leaving-and-after-care-plan/key-elements-of-a-leaving-care-plan/health-and-well-being.html" TargetMode="External"/><Relationship Id="rId13" Type="http://schemas.openxmlformats.org/officeDocument/2006/relationships/hyperlink" Target="https://dcj.nsw.gov.au/service-providers/oohc-and-permanency-support-services/leaving-and-after-care/developing-a-leaving-and-after-care-plan/key-elements-of-a-leaving-care-plan/accommodation-options.html" TargetMode="External"/><Relationship Id="rId3" Type="http://schemas.openxmlformats.org/officeDocument/2006/relationships/hyperlink" Target="https://dcj.nsw.gov.au/content/dam/dcj/dcj-website/documents/service-providers/out-of-home-care-and-permanency-support-program/leaving-and-after-care/Independent-Living-Skills-A-checklist-for-young-people-in-care.pdf" TargetMode="External"/><Relationship Id="rId7" Type="http://schemas.openxmlformats.org/officeDocument/2006/relationships/hyperlink" Target="https://dcj.nsw.gov.au/service-providers/oohc-and-permanency-support-services/leaving-and-after-care/developing-a-leaving-and-after-care-plan/key-elements-of-a-leaving-care-plan/culture-and-connection.html" TargetMode="External"/><Relationship Id="rId12" Type="http://schemas.openxmlformats.org/officeDocument/2006/relationships/hyperlink" Target="https://dcj.nsw.gov.au/service-providers/oohc-and-permanency-support-services/leaving-and-after-care/developing-a-leaving-and-after-care-plan/key-elements-of-a-leaving-care-plan/legal-matters-for-teens.html" TargetMode="External"/><Relationship Id="rId2" Type="http://schemas.openxmlformats.org/officeDocument/2006/relationships/hyperlink" Target="https://www.nsw.gov.au/young-people/leaving-care/care-leavers-charter-of-rights" TargetMode="External"/><Relationship Id="rId1" Type="http://schemas.openxmlformats.org/officeDocument/2006/relationships/slideLayout" Target="../slideLayouts/slideLayout4.xml"/><Relationship Id="rId6" Type="http://schemas.openxmlformats.org/officeDocument/2006/relationships/hyperlink" Target="https://moneysmart.gov.au/budgeting" TargetMode="External"/><Relationship Id="rId11" Type="http://schemas.openxmlformats.org/officeDocument/2006/relationships/hyperlink" Target="https://dcj.nsw.gov.au/service-providers/oohc-and-permanency-support-services/leaving-and-after-care/developing-a-leaving-and-after-care-plan/key-elements-of-a-leaving-care-plan/living-skills.html" TargetMode="External"/><Relationship Id="rId5" Type="http://schemas.openxmlformats.org/officeDocument/2006/relationships/hyperlink" Target="https://www.facs.nsw.gov.au/__data/assets/pdf_file/0018/321336/leading_the_way_a_guide_for_carers.PDF" TargetMode="External"/><Relationship Id="rId10" Type="http://schemas.openxmlformats.org/officeDocument/2006/relationships/hyperlink" Target="https://dcj.nsw.gov.au/service-providers/oohc-and-permanency-support-services/leaving-and-after-care/developing-a-leaving-and-after-care-plan/key-elements-of-a-leaving-care-plan/training-and-employment.html" TargetMode="External"/><Relationship Id="rId4" Type="http://schemas.openxmlformats.org/officeDocument/2006/relationships/hyperlink" Target="https://dcj.nsw.gov.au/content/dam/dcj/dcj-website/documents/service-providers/out-of-home-care-and-permanency-support-program/leaving-and-after-care/Your-Next-Step.pdf" TargetMode="External"/><Relationship Id="rId9" Type="http://schemas.openxmlformats.org/officeDocument/2006/relationships/hyperlink" Target="https://dcj.nsw.gov.au/service-providers/oohc-and-permanency-support-services/leaving-and-after-care/developing-a-leaving-and-after-care-plan/key-elements-of-a-leaving-care-plan/education.html" TargetMode="External"/><Relationship Id="rId14" Type="http://schemas.openxmlformats.org/officeDocument/2006/relationships/hyperlink" Target="https://dcj.nsw.gov.au/service-providers/oohc-and-permanency-support-services/leaving-and-after-care/developing-a-leaving-and-after-care-plan/key-elements-of-a-leaving-care-plan/financial-assistance-and-entitlement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hyperlink" Target="https://en.wikipedia.org/wiki/Home_repair" TargetMode="External"/><Relationship Id="rId18" Type="http://schemas.openxmlformats.org/officeDocument/2006/relationships/hyperlink" Target="https://au.reachout.com/search?q=lonlieness&amp;page=1" TargetMode="External"/><Relationship Id="rId26" Type="http://schemas.openxmlformats.org/officeDocument/2006/relationships/hyperlink" Target="https://moneysmart.gov.au/budgeting/how-to-do-a-budget" TargetMode="External"/><Relationship Id="rId39" Type="http://schemas.openxmlformats.org/officeDocument/2006/relationships/hyperlink" Target="https://www.ladder.org.au/ladder-step-up-sydney" TargetMode="External"/><Relationship Id="rId21" Type="http://schemas.openxmlformats.org/officeDocument/2006/relationships/hyperlink" Target="https://www.nsw.gov.au/driving-boating-and-transport/driver-and-rider-licences/driver-licences/learner-driver-licence/find-safer-drivers-course-providers" TargetMode="External"/><Relationship Id="rId34" Type="http://schemas.openxmlformats.org/officeDocument/2006/relationships/hyperlink" Target="https://createyourfuture.org.au/about-me/leaving-care/go-your-own-way-info-kit/" TargetMode="External"/><Relationship Id="rId7" Type="http://schemas.openxmlformats.org/officeDocument/2006/relationships/hyperlink" Target="https://dcj.nsw.gov.au/content/dam/dcj/dcj-website/documents/service-providers/out-of-home-care-and-permanency-support-program/leaving-and-after-care/Independent-Living-Skills-A-checklist-for-young-people-in-care.pdf" TargetMode="External"/><Relationship Id="rId12" Type="http://schemas.openxmlformats.org/officeDocument/2006/relationships/hyperlink" Target="https://www.domain.com.au/living/how-to-clean-your-house-the-right-way-20160225-gn35c8" TargetMode="External"/><Relationship Id="rId17" Type="http://schemas.openxmlformats.org/officeDocument/2006/relationships/hyperlink" Target="https://en.wikipedia.org/wiki/Time_management" TargetMode="External"/><Relationship Id="rId25" Type="http://schemas.openxmlformats.org/officeDocument/2006/relationships/image" Target="../media/image14.svg"/><Relationship Id="rId33" Type="http://schemas.openxmlformats.org/officeDocument/2006/relationships/hyperlink" Target="https://www.nsw.gov.au/sites/default/files/2022-08/Your-Next-Step-information-for-young-people-leaving-care.pdf" TargetMode="External"/><Relationship Id="rId38" Type="http://schemas.openxmlformats.org/officeDocument/2006/relationships/hyperlink" Target="https://www.service.nsw.gov.au/transaction/make-a-skills-hub-appointment" TargetMode="External"/><Relationship Id="rId2" Type="http://schemas.openxmlformats.org/officeDocument/2006/relationships/hyperlink" Target="https://dcj.nsw.gov.au/service-providers/oohc-and-permanency-support-services/leaving-and-after-care/developing-a-leaving-and-after-care-plan/key-elements-of-a-leaving-care-plan/living-skills.html" TargetMode="External"/><Relationship Id="rId16" Type="http://schemas.openxmlformats.org/officeDocument/2006/relationships/hyperlink" Target="https://study.com/academy/lesson/what-are-interpersonal-skills-definition-examples.html" TargetMode="External"/><Relationship Id="rId20" Type="http://schemas.openxmlformats.org/officeDocument/2006/relationships/image" Target="../media/image12.svg"/><Relationship Id="rId29" Type="http://schemas.openxmlformats.org/officeDocument/2006/relationships/hyperlink" Target="https://www.nsw.gov.au/money-and-taxes/fines-and-fees/fines/difficulty-paying-your-fine" TargetMode="External"/><Relationship Id="rId1" Type="http://schemas.openxmlformats.org/officeDocument/2006/relationships/slideLayout" Target="../slideLayouts/slideLayout4.xml"/><Relationship Id="rId6" Type="http://schemas.openxmlformats.org/officeDocument/2006/relationships/hyperlink" Target="https://yla.org.au/nsw/topics/" TargetMode="External"/><Relationship Id="rId11" Type="http://schemas.openxmlformats.org/officeDocument/2006/relationships/hyperlink" Target="http://msue.anr.msu.edu/news/grocery_shopping_skills_to_keep_your_food_safe" TargetMode="External"/><Relationship Id="rId24" Type="http://schemas.openxmlformats.org/officeDocument/2006/relationships/image" Target="../media/image13.png"/><Relationship Id="rId32" Type="http://schemas.openxmlformats.org/officeDocument/2006/relationships/image" Target="../media/image16.svg"/><Relationship Id="rId37" Type="http://schemas.openxmlformats.org/officeDocument/2006/relationships/hyperlink" Target="https://myfuture.edu.au/" TargetMode="External"/><Relationship Id="rId5" Type="http://schemas.openxmlformats.org/officeDocument/2006/relationships/hyperlink" Target="https://yla.org.au/nsw/topics/employment/casual-part-time-and-full-time/" TargetMode="External"/><Relationship Id="rId15" Type="http://schemas.openxmlformats.org/officeDocument/2006/relationships/hyperlink" Target="https://www.healthdirect.gov.au/personal-hygiene" TargetMode="External"/><Relationship Id="rId23" Type="http://schemas.openxmlformats.org/officeDocument/2006/relationships/hyperlink" Target="https://transportnsw.info/tickets-opal/opal/opal-card-types" TargetMode="External"/><Relationship Id="rId28" Type="http://schemas.openxmlformats.org/officeDocument/2006/relationships/hyperlink" Target="https://ndh.org.au/" TargetMode="External"/><Relationship Id="rId36" Type="http://schemas.openxmlformats.org/officeDocument/2006/relationships/hyperlink" Target="https://www.yourcareer.gov.au/" TargetMode="External"/><Relationship Id="rId10" Type="http://schemas.openxmlformats.org/officeDocument/2006/relationships/hyperlink" Target="https://transportnsw.info/travel-info/using-public-transport" TargetMode="External"/><Relationship Id="rId19" Type="http://schemas.openxmlformats.org/officeDocument/2006/relationships/image" Target="../media/image11.png"/><Relationship Id="rId31" Type="http://schemas.openxmlformats.org/officeDocument/2006/relationships/image" Target="../media/image15.png"/><Relationship Id="rId4" Type="http://schemas.openxmlformats.org/officeDocument/2006/relationships/hyperlink" Target="https://au.reachout.com/study-work-and-money/exam-stress" TargetMode="External"/><Relationship Id="rId9" Type="http://schemas.openxmlformats.org/officeDocument/2006/relationships/hyperlink" Target="https://www.moneysmart.gov.au/managing-your-money/budgeting/how-to-do-a-budget" TargetMode="External"/><Relationship Id="rId14" Type="http://schemas.openxmlformats.org/officeDocument/2006/relationships/hyperlink" Target="https://www.mynrma.com.au/cars-and-driving/car-servicing/resources" TargetMode="External"/><Relationship Id="rId22" Type="http://schemas.openxmlformats.org/officeDocument/2006/relationships/hyperlink" Target="https://www.nsw.gov.au/driving-boating-and-transport/driver-and-rider-licences/driver-licences/driver-licensing-access-program" TargetMode="External"/><Relationship Id="rId27" Type="http://schemas.openxmlformats.org/officeDocument/2006/relationships/hyperlink" Target="https://moneysmart.gov.au/indigenous/managing-large-sums-of-money" TargetMode="External"/><Relationship Id="rId30" Type="http://schemas.openxmlformats.org/officeDocument/2006/relationships/hyperlink" Target="https://askizzy.org.au/" TargetMode="External"/><Relationship Id="rId35" Type="http://schemas.openxmlformats.org/officeDocument/2006/relationships/hyperlink" Target="https://www.yourcareer.gov.au/school-leavers-support/school-leavers-information-kit" TargetMode="External"/><Relationship Id="rId8" Type="http://schemas.openxmlformats.org/officeDocument/2006/relationships/hyperlink" Target="https://www.helpguide.org/articles/healthy-eating/healthy-eating.htm" TargetMode="External"/><Relationship Id="rId3" Type="http://schemas.openxmlformats.org/officeDocument/2006/relationships/hyperlink" Target="https://www.nsw.gov.au/young-peopl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gendercentre.org.au/" TargetMode="External"/><Relationship Id="rId3" Type="http://schemas.openxmlformats.org/officeDocument/2006/relationships/image" Target="../media/image17.png"/><Relationship Id="rId7" Type="http://schemas.openxmlformats.org/officeDocument/2006/relationships/hyperlink" Target="https://www.dcj.nsw.gov.au/service-providers/oohc-and-permanency-support-services/leaving-and-after-care/aftercare-support-and-assistance/leaving-care-planning-and-the-ndis.html" TargetMode="External"/><Relationship Id="rId12" Type="http://schemas.openxmlformats.org/officeDocument/2006/relationships/hyperlink" Target="https://cmrc.com.au/" TargetMode="External"/><Relationship Id="rId2" Type="http://schemas.openxmlformats.org/officeDocument/2006/relationships/hyperlink" Target="https://dcj.nsw.gov.au/service-providers/oohc-and-permanency-support-services/leaving-and-after-care/developing-a-leaving-and-after-care-plan/key-elements-of-a-leaving-care-plan/culture-and-connection.html" TargetMode="External"/><Relationship Id="rId1" Type="http://schemas.openxmlformats.org/officeDocument/2006/relationships/slideLayout" Target="../slideLayouts/slideLayout20.xml"/><Relationship Id="rId6" Type="http://schemas.openxmlformats.org/officeDocument/2006/relationships/hyperlink" Target="https://www.justice.nsw.gov.au/elearning/index.aspx" TargetMode="External"/><Relationship Id="rId11" Type="http://schemas.openxmlformats.org/officeDocument/2006/relationships/hyperlink" Target="https://absec.org.au/" TargetMode="External"/><Relationship Id="rId5" Type="http://schemas.openxmlformats.org/officeDocument/2006/relationships/hyperlink" Target="https://www.youtube.com/watch?v=aI3aJfs6-X4&amp;t=2s" TargetMode="External"/><Relationship Id="rId10" Type="http://schemas.openxmlformats.org/officeDocument/2006/relationships/hyperlink" Target="https://www.facs.nsw.gov.au/families/carers/fostering-a-child/chapters/life-story-work?SQ_VARIATION_547011=0" TargetMode="External"/><Relationship Id="rId4" Type="http://schemas.openxmlformats.org/officeDocument/2006/relationships/hyperlink" Target="https://create.org.au/" TargetMode="External"/><Relationship Id="rId9" Type="http://schemas.openxmlformats.org/officeDocument/2006/relationships/hyperlink" Target="https://www.facs.nsw.gov.au/reforms/children-families/care-and-cultural-planning/chapters/cultural-plan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group of young people">
            <a:extLst>
              <a:ext uri="{FF2B5EF4-FFF2-40B4-BE49-F238E27FC236}">
                <a16:creationId xmlns:a16="http://schemas.microsoft.com/office/drawing/2014/main" id="{F724CCF5-3481-4403-ABA3-8B457D32573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9" b="59"/>
          <a:stretch/>
        </p:blipFill>
        <p:spPr>
          <a:xfrm>
            <a:off x="-1" y="0"/>
            <a:ext cx="4068000" cy="6858000"/>
          </a:xfrm>
        </p:spPr>
      </p:pic>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4608000" y="360001"/>
            <a:ext cx="5217487" cy="2186252"/>
          </a:xfrm>
        </p:spPr>
        <p:txBody>
          <a:bodyPr/>
          <a:lstStyle/>
          <a:p>
            <a:r>
              <a:rPr lang="en-AU" dirty="0"/>
              <a:t>Leaving care and after care resources pack</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0"/>
          </p:nvPr>
        </p:nvSpPr>
        <p:spPr>
          <a:xfrm>
            <a:off x="4607999" y="2700000"/>
            <a:ext cx="5217477" cy="1176813"/>
          </a:xfrm>
        </p:spPr>
        <p:txBody>
          <a:bodyPr/>
          <a:lstStyle/>
          <a:p>
            <a:r>
              <a:rPr lang="en-AU"/>
              <a:t>To be used in conjunction with the </a:t>
            </a:r>
          </a:p>
          <a:p>
            <a:r>
              <a:rPr lang="en-AU"/>
              <a:t>Leaving care and after care mandate</a:t>
            </a:r>
          </a:p>
        </p:txBody>
      </p:sp>
      <p:sp>
        <p:nvSpPr>
          <p:cNvPr id="8" name="Text Placeholder 7">
            <a:extLst>
              <a:ext uri="{FF2B5EF4-FFF2-40B4-BE49-F238E27FC236}">
                <a16:creationId xmlns:a16="http://schemas.microsoft.com/office/drawing/2014/main" id="{881CCA3B-A8A6-4A95-B503-94DF0571123B}"/>
              </a:ext>
            </a:extLst>
          </p:cNvPr>
          <p:cNvSpPr>
            <a:spLocks noGrp="1"/>
          </p:cNvSpPr>
          <p:nvPr>
            <p:ph type="body" sz="quarter" idx="11"/>
          </p:nvPr>
        </p:nvSpPr>
        <p:spPr>
          <a:xfrm>
            <a:off x="4503173" y="5256000"/>
            <a:ext cx="5322309" cy="558001"/>
          </a:xfrm>
        </p:spPr>
        <p:txBody>
          <a:bodyPr/>
          <a:lstStyle/>
          <a:p>
            <a:r>
              <a:rPr lang="en-AU"/>
              <a:t>Out-of-Home Care Programs, Child and Family</a:t>
            </a:r>
          </a:p>
          <a:p>
            <a:r>
              <a:rPr lang="en-AU"/>
              <a:t>Strategy, Policy and Commissioning</a:t>
            </a: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4503173" y="6069545"/>
            <a:ext cx="5322291" cy="330591"/>
          </a:xfrm>
        </p:spPr>
        <p:txBody>
          <a:bodyPr/>
          <a:lstStyle/>
          <a:p>
            <a:r>
              <a:rPr lang="en-AU" dirty="0"/>
              <a:t>October 2023</a:t>
            </a:r>
          </a:p>
        </p:txBody>
      </p:sp>
    </p:spTree>
    <p:extLst>
      <p:ext uri="{BB962C8B-B14F-4D97-AF65-F5344CB8AC3E}">
        <p14:creationId xmlns:p14="http://schemas.microsoft.com/office/powerpoint/2010/main" val="236738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A28C-8C82-C41B-73C3-3482E5F4F1DB}"/>
              </a:ext>
            </a:extLst>
          </p:cNvPr>
          <p:cNvSpPr>
            <a:spLocks noGrp="1"/>
          </p:cNvSpPr>
          <p:nvPr>
            <p:ph type="title"/>
          </p:nvPr>
        </p:nvSpPr>
        <p:spPr/>
        <p:txBody>
          <a:bodyPr/>
          <a:lstStyle/>
          <a:p>
            <a:r>
              <a:rPr lang="en-AU" b="1" dirty="0">
                <a:solidFill>
                  <a:schemeClr val="tx2">
                    <a:lumMod val="60000"/>
                    <a:lumOff val="40000"/>
                  </a:schemeClr>
                </a:solidFill>
              </a:rPr>
              <a:t>Programs and supports: </a:t>
            </a:r>
            <a:r>
              <a:rPr lang="en-AU" b="1" dirty="0">
                <a:solidFill>
                  <a:schemeClr val="tx2">
                    <a:lumMod val="60000"/>
                    <a:lumOff val="40000"/>
                  </a:schemeClr>
                </a:solidFill>
                <a:hlinkClick r:id="rId2">
                  <a:extLst>
                    <a:ext uri="{A12FA001-AC4F-418D-AE19-62706E023703}">
                      <ahyp:hlinkClr xmlns:ahyp="http://schemas.microsoft.com/office/drawing/2018/hyperlinkcolor" val="tx"/>
                    </a:ext>
                  </a:extLst>
                </a:hlinkClick>
              </a:rPr>
              <a:t>Housing</a:t>
            </a:r>
            <a:endParaRPr lang="en-AU" b="1" dirty="0">
              <a:solidFill>
                <a:schemeClr val="tx2">
                  <a:lumMod val="60000"/>
                  <a:lumOff val="40000"/>
                </a:schemeClr>
              </a:solidFill>
            </a:endParaRPr>
          </a:p>
        </p:txBody>
      </p:sp>
      <p:pic>
        <p:nvPicPr>
          <p:cNvPr id="5" name="Picture 4" descr="A young woman searching the internet on her phone">
            <a:extLst>
              <a:ext uri="{FF2B5EF4-FFF2-40B4-BE49-F238E27FC236}">
                <a16:creationId xmlns:a16="http://schemas.microsoft.com/office/drawing/2014/main" id="{E9DC852E-49E3-9C5A-681D-89E1DF9A5653}"/>
              </a:ext>
            </a:extLst>
          </p:cNvPr>
          <p:cNvPicPr>
            <a:picLocks noChangeAspect="1"/>
          </p:cNvPicPr>
          <p:nvPr/>
        </p:nvPicPr>
        <p:blipFill>
          <a:blip r:embed="rId3"/>
          <a:stretch>
            <a:fillRect/>
          </a:stretch>
        </p:blipFill>
        <p:spPr>
          <a:xfrm>
            <a:off x="6096000" y="2943237"/>
            <a:ext cx="5795831" cy="3264195"/>
          </a:xfrm>
          <a:prstGeom prst="rect">
            <a:avLst/>
          </a:prstGeom>
        </p:spPr>
      </p:pic>
      <p:sp>
        <p:nvSpPr>
          <p:cNvPr id="3" name="Slide Number Placeholder 2">
            <a:extLst>
              <a:ext uri="{FF2B5EF4-FFF2-40B4-BE49-F238E27FC236}">
                <a16:creationId xmlns:a16="http://schemas.microsoft.com/office/drawing/2014/main" id="{9770AE19-5DF3-104A-BE3C-345EE9CD4B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8" name="TextBox 7">
            <a:extLst>
              <a:ext uri="{FF2B5EF4-FFF2-40B4-BE49-F238E27FC236}">
                <a16:creationId xmlns:a16="http://schemas.microsoft.com/office/drawing/2014/main" id="{19FE4989-23B4-86D3-DD4A-3AD736A61FB1}"/>
              </a:ext>
            </a:extLst>
          </p:cNvPr>
          <p:cNvSpPr txBox="1"/>
          <p:nvPr/>
        </p:nvSpPr>
        <p:spPr>
          <a:xfrm>
            <a:off x="552024" y="1215393"/>
            <a:ext cx="5232400" cy="2708434"/>
          </a:xfrm>
          <a:prstGeom prst="rect">
            <a:avLst/>
          </a:prstGeom>
          <a:noFill/>
        </p:spPr>
        <p:txBody>
          <a:bodyPr wrap="square">
            <a:spAutoFit/>
          </a:bodyPr>
          <a:lstStyle/>
          <a:p>
            <a:r>
              <a:rPr lang="en-US" sz="1400" b="1">
                <a:solidFill>
                  <a:schemeClr val="tx2">
                    <a:lumMod val="60000"/>
                    <a:lumOff val="40000"/>
                  </a:schemeClr>
                </a:solidFill>
              </a:rPr>
              <a:t>SPECIFIC SUPPORT FOR CARE LEAVERS</a:t>
            </a:r>
          </a:p>
          <a:p>
            <a:endParaRPr lang="en-US" sz="1400" b="1">
              <a:solidFill>
                <a:schemeClr val="tx2">
                  <a:lumMod val="60000"/>
                  <a:lumOff val="40000"/>
                </a:schemeClr>
              </a:solidFill>
            </a:endParaRPr>
          </a:p>
          <a:p>
            <a:pPr marL="171450" indent="-171450">
              <a:buFont typeface="Arial" panose="020B0604020202020204" pitchFamily="34" charset="0"/>
              <a:buChar char="•"/>
            </a:pPr>
            <a:r>
              <a:rPr lang="en-US" sz="1400" b="1">
                <a:solidFill>
                  <a:schemeClr val="tx2">
                    <a:lumMod val="60000"/>
                    <a:lumOff val="40000"/>
                  </a:schemeClr>
                </a:solidFill>
                <a:hlinkClick r:id="rId4">
                  <a:extLst>
                    <a:ext uri="{A12FA001-AC4F-418D-AE19-62706E023703}">
                      <ahyp:hlinkClr xmlns:ahyp="http://schemas.microsoft.com/office/drawing/2018/hyperlinkcolor" val="tx"/>
                    </a:ext>
                  </a:extLst>
                </a:hlinkClick>
              </a:rPr>
              <a:t>Premier’s Youth Initiative (</a:t>
            </a:r>
            <a:r>
              <a:rPr lang="en-US" sz="1400" b="1" dirty="0">
                <a:solidFill>
                  <a:schemeClr val="tx2">
                    <a:lumMod val="60000"/>
                    <a:lumOff val="40000"/>
                  </a:schemeClr>
                </a:solidFill>
                <a:hlinkClick r:id="rId4">
                  <a:extLst>
                    <a:ext uri="{A12FA001-AC4F-418D-AE19-62706E023703}">
                      <ahyp:hlinkClr xmlns:ahyp="http://schemas.microsoft.com/office/drawing/2018/hyperlinkcolor" val="tx"/>
                    </a:ext>
                  </a:extLst>
                </a:hlinkClick>
              </a:rPr>
              <a:t>PYI</a:t>
            </a:r>
            <a:r>
              <a:rPr lang="en-US" sz="1400" b="1">
                <a:solidFill>
                  <a:schemeClr val="tx2">
                    <a:lumMod val="60000"/>
                    <a:lumOff val="40000"/>
                  </a:schemeClr>
                </a:solidFill>
                <a:hlinkClick r:id="rId4">
                  <a:extLst>
                    <a:ext uri="{A12FA001-AC4F-418D-AE19-62706E023703}">
                      <ahyp:hlinkClr xmlns:ahyp="http://schemas.microsoft.com/office/drawing/2018/hyperlinkcolor" val="tx"/>
                    </a:ext>
                  </a:extLst>
                </a:hlinkClick>
              </a:rPr>
              <a:t>): </a:t>
            </a:r>
            <a:r>
              <a:rPr lang="en-US" sz="1400"/>
              <a:t>personal advice, mentoring, transitional support and short-term accommodation</a:t>
            </a:r>
          </a:p>
          <a:p>
            <a:endParaRPr lang="en-US" sz="800"/>
          </a:p>
          <a:p>
            <a:pPr marL="171450" indent="-171450">
              <a:buFont typeface="Arial" panose="020B0604020202020204" pitchFamily="34" charset="0"/>
              <a:buChar char="•"/>
            </a:pPr>
            <a:r>
              <a:rPr lang="en-US" sz="1400" b="1">
                <a:solidFill>
                  <a:schemeClr val="tx2">
                    <a:lumMod val="60000"/>
                    <a:lumOff val="40000"/>
                  </a:schemeClr>
                </a:solidFill>
                <a:hlinkClick r:id="rId5">
                  <a:extLst>
                    <a:ext uri="{A12FA001-AC4F-418D-AE19-62706E023703}">
                      <ahyp:hlinkClr xmlns:ahyp="http://schemas.microsoft.com/office/drawing/2018/hyperlinkcolor" val="tx"/>
                    </a:ext>
                  </a:extLst>
                </a:hlinkClick>
              </a:rPr>
              <a:t>Foyer Central</a:t>
            </a:r>
            <a:r>
              <a:rPr lang="en-US" sz="1400" b="1">
                <a:solidFill>
                  <a:schemeClr val="tx2">
                    <a:lumMod val="60000"/>
                    <a:lumOff val="40000"/>
                  </a:schemeClr>
                </a:solidFill>
              </a:rPr>
              <a:t>:</a:t>
            </a:r>
            <a:r>
              <a:rPr lang="en-US" sz="1400"/>
              <a:t> cheap accommodation for up to 2 years for young people leaving care who are studying, in training or employment and at risk of homelessness.</a:t>
            </a:r>
          </a:p>
          <a:p>
            <a:endParaRPr lang="en-US" sz="800"/>
          </a:p>
          <a:p>
            <a:pPr marL="171450" indent="-171450">
              <a:buFont typeface="Arial" panose="020B0604020202020204" pitchFamily="34" charset="0"/>
              <a:buChar char="•"/>
            </a:pPr>
            <a:r>
              <a:rPr lang="en-US" sz="1400" b="1">
                <a:solidFill>
                  <a:schemeClr val="tx2">
                    <a:lumMod val="60000"/>
                    <a:lumOff val="40000"/>
                  </a:schemeClr>
                </a:solidFill>
                <a:hlinkClick r:id="rId6">
                  <a:extLst>
                    <a:ext uri="{A12FA001-AC4F-418D-AE19-62706E023703}">
                      <ahyp:hlinkClr xmlns:ahyp="http://schemas.microsoft.com/office/drawing/2018/hyperlinkcolor" val="tx"/>
                    </a:ext>
                  </a:extLst>
                </a:hlinkClick>
              </a:rPr>
              <a:t>Supported Independent Living (SIL) and Therapeutic Supported Independent Living (</a:t>
            </a:r>
            <a:r>
              <a:rPr lang="en-US" sz="1400" b="1" dirty="0">
                <a:solidFill>
                  <a:schemeClr val="tx2">
                    <a:lumMod val="60000"/>
                    <a:lumOff val="40000"/>
                  </a:schemeClr>
                </a:solidFill>
                <a:hlinkClick r:id="rId6">
                  <a:extLst>
                    <a:ext uri="{A12FA001-AC4F-418D-AE19-62706E023703}">
                      <ahyp:hlinkClr xmlns:ahyp="http://schemas.microsoft.com/office/drawing/2018/hyperlinkcolor" val="tx"/>
                    </a:ext>
                  </a:extLst>
                </a:hlinkClick>
              </a:rPr>
              <a:t>TSIL</a:t>
            </a:r>
            <a:r>
              <a:rPr lang="en-US" sz="1400" b="1">
                <a:solidFill>
                  <a:schemeClr val="tx2">
                    <a:lumMod val="60000"/>
                    <a:lumOff val="40000"/>
                  </a:schemeClr>
                </a:solidFill>
                <a:hlinkClick r:id="rId6">
                  <a:extLst>
                    <a:ext uri="{A12FA001-AC4F-418D-AE19-62706E023703}">
                      <ahyp:hlinkClr xmlns:ahyp="http://schemas.microsoft.com/office/drawing/2018/hyperlinkcolor" val="tx"/>
                    </a:ext>
                  </a:extLst>
                </a:hlinkClick>
              </a:rPr>
              <a:t>)</a:t>
            </a:r>
            <a:r>
              <a:rPr lang="en-US" sz="1400" b="1">
                <a:solidFill>
                  <a:schemeClr val="tx2">
                    <a:lumMod val="60000"/>
                    <a:lumOff val="40000"/>
                  </a:schemeClr>
                </a:solidFill>
              </a:rPr>
              <a:t>:</a:t>
            </a:r>
            <a:r>
              <a:rPr lang="en-US" sz="1400"/>
              <a:t> accommodation and support programs for young people in the Permanency Support Program (PSP) that are over 16 years of age.</a:t>
            </a:r>
          </a:p>
        </p:txBody>
      </p:sp>
      <p:sp>
        <p:nvSpPr>
          <p:cNvPr id="16" name="TextBox 15">
            <a:extLst>
              <a:ext uri="{FF2B5EF4-FFF2-40B4-BE49-F238E27FC236}">
                <a16:creationId xmlns:a16="http://schemas.microsoft.com/office/drawing/2014/main" id="{B994C600-8A18-5532-9B7A-368698F6E6EA}"/>
              </a:ext>
            </a:extLst>
          </p:cNvPr>
          <p:cNvSpPr txBox="1"/>
          <p:nvPr/>
        </p:nvSpPr>
        <p:spPr>
          <a:xfrm>
            <a:off x="552024" y="4023010"/>
            <a:ext cx="5232400" cy="2477601"/>
          </a:xfrm>
          <a:prstGeom prst="rect">
            <a:avLst/>
          </a:prstGeom>
          <a:noFill/>
        </p:spPr>
        <p:txBody>
          <a:bodyPr wrap="square">
            <a:spAutoFit/>
          </a:bodyPr>
          <a:lstStyle/>
          <a:p>
            <a:r>
              <a:rPr lang="en-US" sz="1400" b="1" dirty="0">
                <a:solidFill>
                  <a:schemeClr val="tx2">
                    <a:lumMod val="60000"/>
                    <a:lumOff val="40000"/>
                  </a:schemeClr>
                </a:solidFill>
              </a:rPr>
              <a:t>HOMELESSNESS SUPPORT</a:t>
            </a:r>
          </a:p>
          <a:p>
            <a:endParaRPr lang="en-US" sz="1400" b="1" dirty="0">
              <a:solidFill>
                <a:schemeClr val="tx2">
                  <a:lumMod val="60000"/>
                  <a:lumOff val="40000"/>
                </a:schemeClr>
              </a:solidFill>
            </a:endParaRPr>
          </a:p>
          <a:p>
            <a:pPr marL="171450" indent="-171450">
              <a:buFont typeface="Arial" panose="020B0604020202020204" pitchFamily="34" charset="0"/>
              <a:buChar char="•"/>
            </a:pPr>
            <a:r>
              <a:rPr lang="en-US" sz="1400" b="1" dirty="0">
                <a:solidFill>
                  <a:schemeClr val="tx2">
                    <a:lumMod val="60000"/>
                    <a:lumOff val="40000"/>
                  </a:schemeClr>
                </a:solidFill>
              </a:rPr>
              <a:t>My </a:t>
            </a:r>
            <a:r>
              <a:rPr lang="en-US" sz="1400" b="1" dirty="0">
                <a:solidFill>
                  <a:schemeClr val="tx2">
                    <a:lumMod val="60000"/>
                    <a:lumOff val="40000"/>
                  </a:schemeClr>
                </a:solidFill>
                <a:hlinkClick r:id="rId7">
                  <a:extLst>
                    <a:ext uri="{A12FA001-AC4F-418D-AE19-62706E023703}">
                      <ahyp:hlinkClr xmlns:ahyp="http://schemas.microsoft.com/office/drawing/2018/hyperlinkcolor" val="tx"/>
                    </a:ext>
                  </a:extLst>
                </a:hlinkClick>
              </a:rPr>
              <a:t>Foundations</a:t>
            </a:r>
            <a:r>
              <a:rPr lang="en-US" sz="1400" b="1" dirty="0">
                <a:solidFill>
                  <a:schemeClr val="tx2">
                    <a:lumMod val="60000"/>
                    <a:lumOff val="40000"/>
                  </a:schemeClr>
                </a:solidFill>
              </a:rPr>
              <a:t> Youth Housing:</a:t>
            </a:r>
            <a:r>
              <a:rPr lang="en-US" sz="1400" dirty="0"/>
              <a:t> affordable housing for young people</a:t>
            </a:r>
          </a:p>
          <a:p>
            <a:pPr marL="171450" indent="-171450">
              <a:buFont typeface="Arial" panose="020B0604020202020204" pitchFamily="34" charset="0"/>
              <a:buChar char="•"/>
            </a:pPr>
            <a:endParaRPr lang="en-US" sz="500" dirty="0"/>
          </a:p>
          <a:p>
            <a:pPr marL="171450" indent="-171450">
              <a:buFont typeface="Arial" panose="020B0604020202020204" pitchFamily="34" charset="0"/>
              <a:buChar char="•"/>
            </a:pPr>
            <a:r>
              <a:rPr lang="en-US" sz="1400" b="1" dirty="0">
                <a:solidFill>
                  <a:schemeClr val="tx2">
                    <a:lumMod val="60000"/>
                    <a:lumOff val="40000"/>
                  </a:schemeClr>
                </a:solidFill>
                <a:hlinkClick r:id="rId8">
                  <a:extLst>
                    <a:ext uri="{A12FA001-AC4F-418D-AE19-62706E023703}">
                      <ahyp:hlinkClr xmlns:ahyp="http://schemas.microsoft.com/office/drawing/2018/hyperlinkcolor" val="tx"/>
                    </a:ext>
                  </a:extLst>
                </a:hlinkClick>
              </a:rPr>
              <a:t>Stepping Stone House</a:t>
            </a:r>
            <a:r>
              <a:rPr lang="en-US" sz="1400" b="1" dirty="0">
                <a:solidFill>
                  <a:schemeClr val="tx2">
                    <a:lumMod val="60000"/>
                    <a:lumOff val="40000"/>
                  </a:schemeClr>
                </a:solidFill>
              </a:rPr>
              <a:t>: </a:t>
            </a:r>
            <a:r>
              <a:rPr lang="en-US" sz="1400" dirty="0"/>
              <a:t>accommodation and personal development to help homeless and at-risk youth</a:t>
            </a:r>
          </a:p>
          <a:p>
            <a:pPr marL="171450" indent="-171450">
              <a:buFont typeface="Arial" panose="020B0604020202020204" pitchFamily="34" charset="0"/>
              <a:buChar char="•"/>
            </a:pPr>
            <a:endParaRPr lang="en-US" sz="500" dirty="0"/>
          </a:p>
          <a:p>
            <a:endParaRPr lang="en-US" sz="500" dirty="0"/>
          </a:p>
          <a:p>
            <a:pPr marL="171450" indent="-171450">
              <a:buFont typeface="Arial" panose="020B0604020202020204" pitchFamily="34" charset="0"/>
              <a:buChar char="•"/>
            </a:pPr>
            <a:r>
              <a:rPr lang="en-US" sz="1400" b="1" dirty="0">
                <a:solidFill>
                  <a:schemeClr val="tx2">
                    <a:lumMod val="60000"/>
                    <a:lumOff val="40000"/>
                  </a:schemeClr>
                </a:solidFill>
                <a:hlinkClick r:id="rId9">
                  <a:extLst>
                    <a:ext uri="{A12FA001-AC4F-418D-AE19-62706E023703}">
                      <ahyp:hlinkClr xmlns:ahyp="http://schemas.microsoft.com/office/drawing/2018/hyperlinkcolor" val="tx"/>
                    </a:ext>
                  </a:extLst>
                </a:hlinkClick>
              </a:rPr>
              <a:t>Homeless Youth Assistance Program (HYAP)</a:t>
            </a:r>
            <a:r>
              <a:rPr lang="en-US" sz="1400" b="1" dirty="0">
                <a:solidFill>
                  <a:schemeClr val="tx2">
                    <a:lumMod val="60000"/>
                    <a:lumOff val="40000"/>
                  </a:schemeClr>
                </a:solidFill>
              </a:rPr>
              <a:t>: </a:t>
            </a:r>
            <a:r>
              <a:rPr lang="en-US" sz="1400" dirty="0"/>
              <a:t>support for young people who are connected to a Specialist Homelessness Service (SHS) in the Hunter and New England Area Health Districts</a:t>
            </a:r>
          </a:p>
        </p:txBody>
      </p:sp>
      <p:sp>
        <p:nvSpPr>
          <p:cNvPr id="14" name="TextBox 13">
            <a:extLst>
              <a:ext uri="{FF2B5EF4-FFF2-40B4-BE49-F238E27FC236}">
                <a16:creationId xmlns:a16="http://schemas.microsoft.com/office/drawing/2014/main" id="{5E5FEEF6-B8CE-4356-671E-1636542D607C}"/>
              </a:ext>
            </a:extLst>
          </p:cNvPr>
          <p:cNvSpPr txBox="1"/>
          <p:nvPr/>
        </p:nvSpPr>
        <p:spPr>
          <a:xfrm>
            <a:off x="6096000" y="1249674"/>
            <a:ext cx="4541262" cy="1384995"/>
          </a:xfrm>
          <a:prstGeom prst="rect">
            <a:avLst/>
          </a:prstGeom>
          <a:noFill/>
        </p:spPr>
        <p:txBody>
          <a:bodyPr wrap="square">
            <a:spAutoFit/>
          </a:bodyPr>
          <a:lstStyle/>
          <a:p>
            <a:r>
              <a:rPr lang="en-US" sz="1400" b="1" dirty="0">
                <a:solidFill>
                  <a:schemeClr val="tx2">
                    <a:lumMod val="60000"/>
                    <a:lumOff val="40000"/>
                  </a:schemeClr>
                </a:solidFill>
              </a:rPr>
              <a:t>RENTAL</a:t>
            </a:r>
            <a:r>
              <a:rPr lang="en-US" sz="1400" b="1">
                <a:solidFill>
                  <a:schemeClr val="tx2">
                    <a:lumMod val="60000"/>
                    <a:lumOff val="40000"/>
                  </a:schemeClr>
                </a:solidFill>
              </a:rPr>
              <a:t> SUPPORT</a:t>
            </a:r>
          </a:p>
          <a:p>
            <a:endParaRPr lang="en-US" sz="1400"/>
          </a:p>
          <a:p>
            <a:pPr marL="171450" indent="-171450">
              <a:buFont typeface="Arial" panose="020B0604020202020204" pitchFamily="34" charset="0"/>
              <a:buChar char="•"/>
            </a:pPr>
            <a:r>
              <a:rPr lang="en-US" sz="1400">
                <a:hlinkClick r:id="rId10"/>
              </a:rPr>
              <a:t>Rent Assistance</a:t>
            </a:r>
            <a:endParaRPr lang="en-US" sz="1400"/>
          </a:p>
          <a:p>
            <a:pPr marL="171450" indent="-171450">
              <a:buFont typeface="Arial" panose="020B0604020202020204" pitchFamily="34" charset="0"/>
              <a:buChar char="•"/>
            </a:pPr>
            <a:r>
              <a:rPr lang="en-US" sz="1400" dirty="0" err="1">
                <a:hlinkClick r:id="rId11"/>
              </a:rPr>
              <a:t>Rentstart</a:t>
            </a:r>
            <a:r>
              <a:rPr lang="en-US" sz="1400">
                <a:hlinkClick r:id="rId11"/>
              </a:rPr>
              <a:t> Bond Loan</a:t>
            </a:r>
            <a:endParaRPr lang="en-US" sz="1400"/>
          </a:p>
          <a:p>
            <a:pPr marL="171450" indent="-171450">
              <a:buFont typeface="Arial" panose="020B0604020202020204" pitchFamily="34" charset="0"/>
              <a:buChar char="•"/>
            </a:pPr>
            <a:r>
              <a:rPr lang="en-US" sz="1400">
                <a:hlinkClick r:id="rId12"/>
              </a:rPr>
              <a:t>Bond Extra</a:t>
            </a:r>
            <a:endParaRPr lang="en-US" sz="1400"/>
          </a:p>
          <a:p>
            <a:pPr marL="171450" indent="-171450">
              <a:buFont typeface="Arial" panose="020B0604020202020204" pitchFamily="34" charset="0"/>
              <a:buChar char="•"/>
            </a:pPr>
            <a:r>
              <a:rPr lang="en-US" sz="1400">
                <a:hlinkClick r:id="rId13"/>
              </a:rPr>
              <a:t>Rent Choice Youth</a:t>
            </a:r>
            <a:endParaRPr lang="en-AU" sz="1400"/>
          </a:p>
        </p:txBody>
      </p:sp>
    </p:spTree>
    <p:extLst>
      <p:ext uri="{BB962C8B-B14F-4D97-AF65-F5344CB8AC3E}">
        <p14:creationId xmlns:p14="http://schemas.microsoft.com/office/powerpoint/2010/main" val="116333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1AF3-BE4E-6ACF-358B-13BB8F769E9E}"/>
              </a:ext>
            </a:extLst>
          </p:cNvPr>
          <p:cNvSpPr>
            <a:spLocks noGrp="1"/>
          </p:cNvSpPr>
          <p:nvPr>
            <p:ph type="title"/>
          </p:nvPr>
        </p:nvSpPr>
        <p:spPr>
          <a:xfrm>
            <a:off x="360000" y="360000"/>
            <a:ext cx="10104800" cy="1009652"/>
          </a:xfrm>
        </p:spPr>
        <p:txBody>
          <a:bodyPr/>
          <a:lstStyle/>
          <a:p>
            <a:r>
              <a:rPr lang="en-AU" b="1" dirty="0">
                <a:solidFill>
                  <a:srgbClr val="FF9900"/>
                </a:solidFill>
              </a:rPr>
              <a:t>Programs and supports: </a:t>
            </a:r>
            <a:r>
              <a:rPr lang="en-AU" b="1" dirty="0">
                <a:solidFill>
                  <a:srgbClr val="FF9900"/>
                </a:solidFill>
                <a:hlinkClick r:id="rId2">
                  <a:extLst>
                    <a:ext uri="{A12FA001-AC4F-418D-AE19-62706E023703}">
                      <ahyp:hlinkClr xmlns:ahyp="http://schemas.microsoft.com/office/drawing/2018/hyperlinkcolor" val="tx"/>
                    </a:ext>
                  </a:extLst>
                </a:hlinkClick>
              </a:rPr>
              <a:t>Education and training</a:t>
            </a:r>
            <a:endParaRPr lang="en-AU" b="1" dirty="0">
              <a:solidFill>
                <a:srgbClr val="FF9900"/>
              </a:solidFill>
            </a:endParaRPr>
          </a:p>
        </p:txBody>
      </p:sp>
      <p:pic>
        <p:nvPicPr>
          <p:cNvPr id="15" name="Graphic 14" descr="Open book with table lamp, books, pen and pencil">
            <a:extLst>
              <a:ext uri="{FF2B5EF4-FFF2-40B4-BE49-F238E27FC236}">
                <a16:creationId xmlns:a16="http://schemas.microsoft.com/office/drawing/2014/main" id="{B6845D03-2F32-8E5B-BC85-DC9C5A6DDE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64968" y="3100713"/>
            <a:ext cx="5194541" cy="5017233"/>
          </a:xfrm>
          <a:prstGeom prst="rect">
            <a:avLst/>
          </a:prstGeom>
        </p:spPr>
      </p:pic>
      <p:sp>
        <p:nvSpPr>
          <p:cNvPr id="3" name="Slide Number Placeholder 2">
            <a:extLst>
              <a:ext uri="{FF2B5EF4-FFF2-40B4-BE49-F238E27FC236}">
                <a16:creationId xmlns:a16="http://schemas.microsoft.com/office/drawing/2014/main" id="{23EB833D-875A-0FF1-5B35-C0AF0D63291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11" name="TextBox 10">
            <a:extLst>
              <a:ext uri="{FF2B5EF4-FFF2-40B4-BE49-F238E27FC236}">
                <a16:creationId xmlns:a16="http://schemas.microsoft.com/office/drawing/2014/main" id="{7DC111F6-7A35-1D87-107C-254032AF6450}"/>
              </a:ext>
            </a:extLst>
          </p:cNvPr>
          <p:cNvSpPr txBox="1"/>
          <p:nvPr/>
        </p:nvSpPr>
        <p:spPr>
          <a:xfrm>
            <a:off x="394076" y="1369652"/>
            <a:ext cx="5097762" cy="4398255"/>
          </a:xfrm>
          <a:prstGeom prst="rect">
            <a:avLst/>
          </a:prstGeom>
          <a:noFill/>
        </p:spPr>
        <p:txBody>
          <a:bodyPr wrap="square">
            <a:spAutoFit/>
          </a:bodyPr>
          <a:lstStyle/>
          <a:p>
            <a:pPr marL="285750" marR="13335" lvl="0" indent="-285750" fontAlgn="base">
              <a:lnSpc>
                <a:spcPct val="103000"/>
              </a:lnSpc>
              <a:spcAft>
                <a:spcPts val="770"/>
              </a:spcAft>
              <a:buClr>
                <a:srgbClr val="000000"/>
              </a:buClr>
              <a:buSzPts val="1100"/>
              <a:buFont typeface="Arial" panose="020B0604020202020204" pitchFamily="34" charset="0"/>
              <a:buChar char="•"/>
            </a:pPr>
            <a:r>
              <a:rPr lang="en-AU" sz="1400" b="1" strike="noStrike" dirty="0">
                <a:effectLst/>
                <a:uFill>
                  <a:solidFill>
                    <a:srgbClr val="000000"/>
                  </a:solidFill>
                </a:uFill>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Western Sydney University Out-of-Home-Care Pathways Scholarship</a:t>
            </a:r>
            <a:r>
              <a:rPr lang="en-AU" sz="1400" b="1" strike="noStrike" dirty="0">
                <a:effectLst/>
                <a:uFill>
                  <a:solidFill>
                    <a:srgbClr val="000000"/>
                  </a:solidFill>
                </a:uFill>
                <a:ea typeface="Arial" panose="020B0604020202020204" pitchFamily="34" charset="0"/>
                <a:cs typeface="Arial" panose="020B0604020202020204" pitchFamily="34" charset="0"/>
              </a:rPr>
              <a:t>:</a:t>
            </a:r>
            <a:r>
              <a:rPr lang="en-AU" sz="1400" strike="noStrike" dirty="0">
                <a:effectLst/>
                <a:uFill>
                  <a:solidFill>
                    <a:srgbClr val="000000"/>
                  </a:solidFill>
                </a:uFill>
                <a:ea typeface="Arial" panose="020B0604020202020204" pitchFamily="34" charset="0"/>
                <a:cs typeface="Arial" panose="020B0604020202020204" pitchFamily="34" charset="0"/>
              </a:rPr>
              <a:t> for  young people with a care experience wanting to enrol in a degree or diploma.</a:t>
            </a:r>
          </a:p>
          <a:p>
            <a:pPr marL="285750" marR="13335" lvl="0" indent="-285750" fontAlgn="base">
              <a:lnSpc>
                <a:spcPct val="103000"/>
              </a:lnSpc>
              <a:spcAft>
                <a:spcPts val="770"/>
              </a:spcAft>
              <a:buClr>
                <a:srgbClr val="000000"/>
              </a:buClr>
              <a:buSzPts val="1100"/>
              <a:buFont typeface="Arial" panose="020B0604020202020204" pitchFamily="34" charset="0"/>
              <a:buChar char="•"/>
            </a:pPr>
            <a:r>
              <a:rPr lang="en-AU" sz="1400" b="1" strike="noStrike" dirty="0">
                <a:effectLst/>
                <a:uFill>
                  <a:solidFill>
                    <a:srgbClr val="000000"/>
                  </a:solidFill>
                </a:uFill>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Charles Sturt University Out-of-Home Care Pathways Scholarship:</a:t>
            </a:r>
            <a:r>
              <a:rPr lang="en-AU" sz="1400" strike="noStrike" dirty="0">
                <a:effectLst/>
                <a:uFill>
                  <a:solidFill>
                    <a:srgbClr val="000000"/>
                  </a:solidFill>
                </a:uFill>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r>
              <a:rPr lang="en-AU" sz="1400" strike="noStrike" dirty="0">
                <a:effectLst/>
                <a:uFill>
                  <a:solidFill>
                    <a:srgbClr val="000000"/>
                  </a:solidFill>
                </a:uFill>
                <a:ea typeface="Arial" panose="020B0604020202020204" pitchFamily="34" charset="0"/>
                <a:cs typeface="Arial" panose="020B0604020202020204" pitchFamily="34" charset="0"/>
              </a:rPr>
              <a:t>for young people with a care experience wanting to enrol in a degree regionally or on-line.</a:t>
            </a:r>
          </a:p>
          <a:p>
            <a:pPr marL="285750" marR="13335" indent="-285750" fontAlgn="base">
              <a:lnSpc>
                <a:spcPct val="103000"/>
              </a:lnSpc>
              <a:spcAft>
                <a:spcPts val="1075"/>
              </a:spcAft>
              <a:buClr>
                <a:srgbClr val="000000"/>
              </a:buClr>
              <a:buSzPts val="1100"/>
              <a:buFont typeface="Arial" panose="020B0604020202020204" pitchFamily="34" charset="0"/>
              <a:buChar char="•"/>
            </a:pPr>
            <a:r>
              <a:rPr lang="en-AU" sz="1400" b="1" dirty="0">
                <a:uFill>
                  <a:solidFill>
                    <a:srgbClr val="000000"/>
                  </a:solidFill>
                </a:uFill>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University Admissions Centre (UAC):</a:t>
            </a:r>
            <a:r>
              <a:rPr lang="en-AU" sz="1400" dirty="0">
                <a:uFill>
                  <a:solidFill>
                    <a:srgbClr val="000000"/>
                  </a:solidFill>
                </a:uFill>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en-AU" sz="1400" dirty="0">
                <a:uFill>
                  <a:solidFill>
                    <a:srgbClr val="000000"/>
                  </a:solidFill>
                </a:uFill>
                <a:ea typeface="Arial" panose="020B0604020202020204" pitchFamily="34" charset="0"/>
                <a:cs typeface="Arial" panose="020B0604020202020204" pitchFamily="34" charset="0"/>
              </a:rPr>
              <a:t>a </a:t>
            </a:r>
            <a:r>
              <a:rPr lang="en-AU" sz="1400" dirty="0">
                <a:uFill>
                  <a:solidFill>
                    <a:srgbClr val="16517D"/>
                  </a:solidFill>
                </a:uFill>
                <a:ea typeface="Arial" panose="020B0604020202020204" pitchFamily="34" charset="0"/>
                <a:cs typeface="Arial" panose="020B0604020202020204" pitchFamily="34" charset="0"/>
              </a:rPr>
              <a:t>website</a:t>
            </a:r>
            <a:r>
              <a:rPr lang="en-AU" sz="1400" dirty="0">
                <a:uFill>
                  <a:solidFill>
                    <a:srgbClr val="000000"/>
                  </a:solidFill>
                </a:uFill>
                <a:ea typeface="Arial" panose="020B0604020202020204" pitchFamily="34" charset="0"/>
                <a:cs typeface="Arial" panose="020B0604020202020204" pitchFamily="34" charset="0"/>
              </a:rPr>
              <a:t> to learn about different courses, the </a:t>
            </a:r>
            <a:r>
              <a:rPr lang="en-AU" sz="1400" dirty="0">
                <a:solidFill>
                  <a:srgbClr val="22272B"/>
                </a:solidFill>
                <a:uFill>
                  <a:solidFill>
                    <a:srgbClr val="000000"/>
                  </a:solidFill>
                </a:uFill>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Educational Access Scheme</a:t>
            </a:r>
            <a:r>
              <a:rPr lang="en-AU" sz="1400" dirty="0">
                <a:uFill>
                  <a:solidFill>
                    <a:srgbClr val="000000"/>
                  </a:solidFill>
                </a:uFill>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 </a:t>
            </a:r>
            <a:r>
              <a:rPr lang="en-AU" sz="1400" dirty="0">
                <a:uFill>
                  <a:solidFill>
                    <a:srgbClr val="000000"/>
                  </a:solidFill>
                </a:uFill>
                <a:ea typeface="Arial" panose="020B0604020202020204" pitchFamily="34" charset="0"/>
                <a:cs typeface="Arial" panose="020B0604020202020204" pitchFamily="34" charset="0"/>
              </a:rPr>
              <a:t>and the </a:t>
            </a:r>
            <a:r>
              <a:rPr lang="en-AU" sz="1400" dirty="0">
                <a:solidFill>
                  <a:srgbClr val="22272B"/>
                </a:solidFill>
                <a:uFill>
                  <a:solidFill>
                    <a:srgbClr val="000000"/>
                  </a:solidFill>
                </a:uFill>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Equity Scholarships available</a:t>
            </a:r>
            <a:r>
              <a:rPr lang="en-AU" sz="1400" dirty="0">
                <a:uFill>
                  <a:solidFill>
                    <a:srgbClr val="000000"/>
                  </a:solidFill>
                </a:uFill>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t>
            </a:r>
            <a:endParaRPr lang="en-AU" sz="1400" dirty="0">
              <a:uFill>
                <a:solidFill>
                  <a:srgbClr val="000000"/>
                </a:solidFill>
              </a:uFill>
              <a:ea typeface="Arial" panose="020B0604020202020204" pitchFamily="34" charset="0"/>
              <a:cs typeface="Arial" panose="020B0604020202020204" pitchFamily="34" charset="0"/>
            </a:endParaRPr>
          </a:p>
          <a:p>
            <a:pPr marL="285750" marR="13335" lvl="0" indent="-285750" fontAlgn="base">
              <a:lnSpc>
                <a:spcPct val="103000"/>
              </a:lnSpc>
              <a:spcAft>
                <a:spcPts val="1075"/>
              </a:spcAft>
              <a:buClr>
                <a:srgbClr val="000000"/>
              </a:buClr>
              <a:buSzPts val="1100"/>
              <a:buFont typeface="Arial" panose="020B0604020202020204" pitchFamily="34" charset="0"/>
              <a:buChar char="•"/>
            </a:pPr>
            <a:r>
              <a:rPr lang="en-AU" sz="1400" b="1" strike="noStrike" dirty="0">
                <a:effectLst/>
                <a:uFill>
                  <a:solidFill>
                    <a:srgbClr val="000000"/>
                  </a:solidFill>
                </a:uFill>
                <a:ea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Job Trainer fee-free TAFE courses</a:t>
            </a:r>
            <a:r>
              <a:rPr lang="en-AU" sz="1400" b="1" strike="noStrike" dirty="0">
                <a:effectLst/>
                <a:uFill>
                  <a:solidFill>
                    <a:srgbClr val="000000"/>
                  </a:solidFill>
                </a:uFill>
                <a:ea typeface="Arial" panose="020B0604020202020204" pitchFamily="34" charset="0"/>
                <a:cs typeface="Arial" panose="020B0604020202020204" pitchFamily="34" charset="0"/>
              </a:rPr>
              <a:t>: </a:t>
            </a:r>
            <a:r>
              <a:rPr lang="en-US" sz="1400" strike="noStrike" dirty="0">
                <a:effectLst/>
                <a:uFill>
                  <a:solidFill>
                    <a:srgbClr val="000000"/>
                  </a:solidFill>
                </a:uFill>
                <a:ea typeface="Arial" panose="020B0604020202020204" pitchFamily="34" charset="0"/>
                <a:cs typeface="Arial" panose="020B0604020202020204" pitchFamily="34" charset="0"/>
              </a:rPr>
              <a:t>tuition-free training places for people wanting to train, retrain or upskill.</a:t>
            </a:r>
          </a:p>
          <a:p>
            <a:pPr marL="285750" marR="13335" lvl="0" indent="-285750" fontAlgn="base">
              <a:lnSpc>
                <a:spcPct val="103000"/>
              </a:lnSpc>
              <a:spcAft>
                <a:spcPts val="1075"/>
              </a:spcAft>
              <a:buClr>
                <a:srgbClr val="000000"/>
              </a:buClr>
              <a:buSzPts val="1100"/>
              <a:buFont typeface="Arial" panose="020B0604020202020204" pitchFamily="34" charset="0"/>
              <a:buChar char="•"/>
            </a:pPr>
            <a:r>
              <a:rPr lang="en-AU" sz="1400" b="1" strike="noStrike" dirty="0">
                <a:effectLst/>
                <a:uFill>
                  <a:solidFill>
                    <a:srgbClr val="000000"/>
                  </a:solidFill>
                </a:uFill>
                <a:ea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Apprenticeships and traineeships</a:t>
            </a:r>
            <a:r>
              <a:rPr lang="en-AU" sz="1400" b="1" strike="noStrike" dirty="0">
                <a:effectLst/>
                <a:uFill>
                  <a:solidFill>
                    <a:srgbClr val="000000"/>
                  </a:solidFill>
                </a:uFill>
                <a:ea typeface="Arial" panose="020B0604020202020204" pitchFamily="34" charset="0"/>
                <a:cs typeface="Arial" panose="020B0604020202020204" pitchFamily="34" charset="0"/>
              </a:rPr>
              <a:t> </a:t>
            </a:r>
            <a:r>
              <a:rPr lang="en-AU" sz="1400" strike="noStrike" dirty="0">
                <a:effectLst/>
                <a:uFill>
                  <a:solidFill>
                    <a:srgbClr val="000000"/>
                  </a:solidFill>
                </a:uFill>
                <a:ea typeface="Arial" panose="020B0604020202020204" pitchFamily="34" charset="0"/>
                <a:cs typeface="Arial" panose="020B0604020202020204" pitchFamily="34" charset="0"/>
              </a:rPr>
              <a:t>– free opportunities through TAFE NSW. </a:t>
            </a:r>
          </a:p>
          <a:p>
            <a:pPr marL="285750" marR="13335" indent="-285750" fontAlgn="base">
              <a:lnSpc>
                <a:spcPct val="103000"/>
              </a:lnSpc>
              <a:spcAft>
                <a:spcPts val="1075"/>
              </a:spcAft>
              <a:buClr>
                <a:srgbClr val="000000"/>
              </a:buClr>
              <a:buSzPts val="1100"/>
              <a:buFont typeface="Arial" panose="020B0604020202020204" pitchFamily="34" charset="0"/>
              <a:buChar char="•"/>
            </a:pPr>
            <a:r>
              <a:rPr lang="en-AU" sz="1400" b="1" dirty="0">
                <a:uFill>
                  <a:solidFill>
                    <a:srgbClr val="000000"/>
                  </a:solidFill>
                </a:uFill>
                <a:ea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Smart &amp; Skilled Fee-Free Scholarship</a:t>
            </a:r>
            <a:r>
              <a:rPr lang="en-AU" sz="1400" b="1" dirty="0">
                <a:uFill>
                  <a:solidFill>
                    <a:srgbClr val="000000"/>
                  </a:solidFill>
                </a:uFill>
                <a:ea typeface="Arial" panose="020B0604020202020204" pitchFamily="34" charset="0"/>
                <a:cs typeface="Arial" panose="020B0604020202020204" pitchFamily="34" charset="0"/>
              </a:rPr>
              <a:t>:</a:t>
            </a:r>
            <a:r>
              <a:rPr lang="en-AU" sz="1400" dirty="0">
                <a:uFill>
                  <a:solidFill>
                    <a:srgbClr val="000000"/>
                  </a:solidFill>
                </a:uFill>
                <a:ea typeface="Arial" panose="020B0604020202020204" pitchFamily="34" charset="0"/>
                <a:cs typeface="Arial" panose="020B0604020202020204" pitchFamily="34" charset="0"/>
              </a:rPr>
              <a:t> covers the fees for qualifications in job-ready skills.</a:t>
            </a:r>
          </a:p>
          <a:p>
            <a:pPr marL="342900" marR="13335" lvl="0" indent="-342900" fontAlgn="base">
              <a:lnSpc>
                <a:spcPct val="103000"/>
              </a:lnSpc>
              <a:spcAft>
                <a:spcPts val="1075"/>
              </a:spcAft>
              <a:buClr>
                <a:srgbClr val="000000"/>
              </a:buClr>
              <a:buSzPts val="1100"/>
              <a:buFont typeface="Arial" panose="020B0604020202020204" pitchFamily="34" charset="0"/>
              <a:buChar char="•"/>
            </a:pPr>
            <a:endParaRPr lang="en-AU" sz="1400" strike="noStrike" dirty="0">
              <a:solidFill>
                <a:srgbClr val="000000"/>
              </a:solidFill>
              <a:effectLst/>
              <a:uFill>
                <a:solidFill>
                  <a:srgbClr val="000000"/>
                </a:solidFill>
              </a:uFill>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68D0403-97C1-6F64-CFD8-BC6CED1E824B}"/>
              </a:ext>
            </a:extLst>
          </p:cNvPr>
          <p:cNvSpPr txBox="1"/>
          <p:nvPr/>
        </p:nvSpPr>
        <p:spPr>
          <a:xfrm>
            <a:off x="6464969" y="1369652"/>
            <a:ext cx="5097760" cy="3200876"/>
          </a:xfrm>
          <a:prstGeom prst="rect">
            <a:avLst/>
          </a:prstGeom>
          <a:noFill/>
        </p:spPr>
        <p:txBody>
          <a:bodyPr wrap="square">
            <a:spAutoFit/>
          </a:bodyPr>
          <a:lstStyle/>
          <a:p>
            <a:pPr marL="285750" indent="-285750">
              <a:buFont typeface="Arial" panose="020B0604020202020204" pitchFamily="34" charset="0"/>
              <a:buChar char="•"/>
            </a:pPr>
            <a:r>
              <a:rPr lang="en-US" sz="1400" b="1" dirty="0">
                <a:hlinkClick r:id="rId13"/>
              </a:rPr>
              <a:t>Youth Development Scholarships</a:t>
            </a:r>
            <a:r>
              <a:rPr lang="en-US" sz="1400" b="1" dirty="0"/>
              <a:t>: </a:t>
            </a:r>
            <a:r>
              <a:rPr lang="en-US" sz="1400" dirty="0"/>
              <a:t>Financial help towards school expenses </a:t>
            </a:r>
          </a:p>
          <a:p>
            <a:pPr marL="171450" indent="-171450">
              <a:buFont typeface="Arial" panose="020B0604020202020204" pitchFamily="34" charset="0"/>
              <a:buChar char="•"/>
            </a:pPr>
            <a:endParaRPr lang="en-US" sz="500" dirty="0"/>
          </a:p>
          <a:p>
            <a:pPr marL="285750" indent="-285750">
              <a:buFont typeface="Arial" panose="020B0604020202020204" pitchFamily="34" charset="0"/>
              <a:buChar char="•"/>
            </a:pPr>
            <a:r>
              <a:rPr lang="en-US" sz="1400" b="1" u="sng" dirty="0">
                <a:hlinkClick r:id="rId14">
                  <a:extLst>
                    <a:ext uri="{A12FA001-AC4F-418D-AE19-62706E023703}">
                      <ahyp:hlinkClr xmlns:ahyp="http://schemas.microsoft.com/office/drawing/2018/hyperlinkcolor" val="tx"/>
                    </a:ext>
                  </a:extLst>
                </a:hlinkClick>
              </a:rPr>
              <a:t>Austudy</a:t>
            </a:r>
            <a:r>
              <a:rPr lang="en-US" sz="1400" b="1" u="sng" dirty="0"/>
              <a:t>:</a:t>
            </a:r>
            <a:r>
              <a:rPr lang="en-US" sz="1400" b="1" dirty="0"/>
              <a:t> </a:t>
            </a:r>
            <a:r>
              <a:rPr lang="en-US" sz="1400" dirty="0"/>
              <a:t>for over 25s</a:t>
            </a:r>
          </a:p>
          <a:p>
            <a:pPr marL="171450" indent="-171450">
              <a:buFont typeface="Arial" panose="020B0604020202020204" pitchFamily="34" charset="0"/>
              <a:buChar char="•"/>
            </a:pPr>
            <a:endParaRPr lang="en-US" sz="500" dirty="0"/>
          </a:p>
          <a:p>
            <a:pPr marL="285750" indent="-285750">
              <a:buFont typeface="Arial" panose="020B0604020202020204" pitchFamily="34" charset="0"/>
              <a:buChar char="•"/>
            </a:pPr>
            <a:r>
              <a:rPr lang="en-US" sz="1400" b="1" dirty="0">
                <a:hlinkClick r:id="rId15">
                  <a:extLst>
                    <a:ext uri="{A12FA001-AC4F-418D-AE19-62706E023703}">
                      <ahyp:hlinkClr xmlns:ahyp="http://schemas.microsoft.com/office/drawing/2018/hyperlinkcolor" val="tx"/>
                    </a:ext>
                  </a:extLst>
                </a:hlinkClick>
              </a:rPr>
              <a:t>ABSTUDY</a:t>
            </a:r>
            <a:r>
              <a:rPr lang="en-US" sz="1400" b="1" u="sng" dirty="0"/>
              <a:t>:</a:t>
            </a:r>
            <a:r>
              <a:rPr lang="en-US" sz="1400" b="1" dirty="0"/>
              <a:t> </a:t>
            </a:r>
            <a:r>
              <a:rPr lang="en-US" sz="1400" dirty="0"/>
              <a:t>payments for Aboriginal and Torres Strait Islander students</a:t>
            </a:r>
          </a:p>
          <a:p>
            <a:pPr marL="171450" indent="-171450">
              <a:buFont typeface="Arial" panose="020B0604020202020204" pitchFamily="34" charset="0"/>
              <a:buChar char="•"/>
            </a:pPr>
            <a:endParaRPr lang="en-US" sz="500" dirty="0"/>
          </a:p>
          <a:p>
            <a:pPr marL="285750" indent="-285750">
              <a:buFont typeface="Arial" panose="020B0604020202020204" pitchFamily="34" charset="0"/>
              <a:buChar char="•"/>
            </a:pPr>
            <a:r>
              <a:rPr lang="en-US" sz="1400" b="1" dirty="0">
                <a:hlinkClick r:id="rId16">
                  <a:extLst>
                    <a:ext uri="{A12FA001-AC4F-418D-AE19-62706E023703}">
                      <ahyp:hlinkClr xmlns:ahyp="http://schemas.microsoft.com/office/drawing/2018/hyperlinkcolor" val="tx"/>
                    </a:ext>
                  </a:extLst>
                </a:hlinkClick>
              </a:rPr>
              <a:t>Youth allowanc</a:t>
            </a:r>
            <a:r>
              <a:rPr lang="en-US" sz="1400" b="1" u="sng" dirty="0">
                <a:hlinkClick r:id="rId16">
                  <a:extLst>
                    <a:ext uri="{A12FA001-AC4F-418D-AE19-62706E023703}">
                      <ahyp:hlinkClr xmlns:ahyp="http://schemas.microsoft.com/office/drawing/2018/hyperlinkcolor" val="tx"/>
                    </a:ext>
                  </a:extLst>
                </a:hlinkClick>
              </a:rPr>
              <a:t>e</a:t>
            </a:r>
            <a:r>
              <a:rPr lang="en-US" sz="1400" b="1" u="sng" dirty="0"/>
              <a:t>: </a:t>
            </a:r>
            <a:r>
              <a:rPr lang="en-US" sz="1400" dirty="0"/>
              <a:t>for students and apprentices under 24 or jobs seekers under 21</a:t>
            </a:r>
          </a:p>
          <a:p>
            <a:r>
              <a:rPr lang="en-US" sz="500" dirty="0"/>
              <a:t> </a:t>
            </a:r>
          </a:p>
          <a:p>
            <a:pPr marL="285750" indent="-285750">
              <a:buFont typeface="Arial" panose="020B0604020202020204" pitchFamily="34" charset="0"/>
              <a:buChar char="•"/>
            </a:pPr>
            <a:r>
              <a:rPr lang="en-US" sz="1400" b="1" u="sng" dirty="0">
                <a:hlinkClick r:id="rId17"/>
              </a:rPr>
              <a:t>Teenage Education Payment</a:t>
            </a:r>
            <a:r>
              <a:rPr lang="en-US" sz="1400" b="1" u="sng" dirty="0"/>
              <a:t>: </a:t>
            </a:r>
            <a:r>
              <a:rPr lang="en-US" sz="1400" dirty="0"/>
              <a:t>for carers and guardians of 16 - 18-year-old young people to help them stay engaged in education or training </a:t>
            </a:r>
          </a:p>
          <a:p>
            <a:pPr marL="285750" indent="-285750">
              <a:buFont typeface="Arial" panose="020B0604020202020204" pitchFamily="34" charset="0"/>
              <a:buChar char="•"/>
            </a:pPr>
            <a:r>
              <a:rPr lang="en-US" sz="1400" b="1" dirty="0">
                <a:hlinkClick r:id="rId18"/>
              </a:rPr>
              <a:t>Post Care Education Financial Support Allowance: </a:t>
            </a:r>
            <a:r>
              <a:rPr lang="en-US" sz="1400" dirty="0"/>
              <a:t>non-means tested payment aimed at helping young people aged 18-25 complete their NSW HSC.</a:t>
            </a:r>
          </a:p>
        </p:txBody>
      </p:sp>
    </p:spTree>
    <p:extLst>
      <p:ext uri="{BB962C8B-B14F-4D97-AF65-F5344CB8AC3E}">
        <p14:creationId xmlns:p14="http://schemas.microsoft.com/office/powerpoint/2010/main" val="58877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39BA-0152-E810-0EA6-C3704C23A0A5}"/>
              </a:ext>
            </a:extLst>
          </p:cNvPr>
          <p:cNvSpPr>
            <a:spLocks noGrp="1"/>
          </p:cNvSpPr>
          <p:nvPr>
            <p:ph type="title"/>
          </p:nvPr>
        </p:nvSpPr>
        <p:spPr>
          <a:xfrm>
            <a:off x="360000" y="360000"/>
            <a:ext cx="10785520" cy="1009652"/>
          </a:xfrm>
        </p:spPr>
        <p:txBody>
          <a:bodyPr/>
          <a:lstStyle/>
          <a:p>
            <a:r>
              <a:rPr lang="en-AU" b="1" dirty="0">
                <a:solidFill>
                  <a:schemeClr val="bg2">
                    <a:lumMod val="50000"/>
                    <a:lumOff val="50000"/>
                  </a:schemeClr>
                </a:solidFill>
              </a:rPr>
              <a:t>Programs and supports: </a:t>
            </a:r>
            <a:r>
              <a:rPr lang="en-AU" b="1" dirty="0">
                <a:solidFill>
                  <a:schemeClr val="bg2">
                    <a:lumMod val="50000"/>
                    <a:lumOff val="50000"/>
                  </a:schemeClr>
                </a:solidFill>
                <a:hlinkClick r:id="rId2">
                  <a:extLst>
                    <a:ext uri="{A12FA001-AC4F-418D-AE19-62706E023703}">
                      <ahyp:hlinkClr xmlns:ahyp="http://schemas.microsoft.com/office/drawing/2018/hyperlinkcolor" val="tx"/>
                    </a:ext>
                  </a:extLst>
                </a:hlinkClick>
              </a:rPr>
              <a:t>Training and employment</a:t>
            </a:r>
            <a:endParaRPr lang="en-AU" b="1" dirty="0">
              <a:solidFill>
                <a:schemeClr val="bg2">
                  <a:lumMod val="50000"/>
                  <a:lumOff val="50000"/>
                </a:schemeClr>
              </a:solidFill>
            </a:endParaRPr>
          </a:p>
        </p:txBody>
      </p:sp>
      <p:sp>
        <p:nvSpPr>
          <p:cNvPr id="3" name="Slide Number Placeholder 2">
            <a:extLst>
              <a:ext uri="{FF2B5EF4-FFF2-40B4-BE49-F238E27FC236}">
                <a16:creationId xmlns:a16="http://schemas.microsoft.com/office/drawing/2014/main" id="{AE80F9EE-835F-F74D-951A-C0443FF0F8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pic>
        <p:nvPicPr>
          <p:cNvPr id="6" name="Picture 5" descr="Hands on a table with a cup of coffee">
            <a:extLst>
              <a:ext uri="{FF2B5EF4-FFF2-40B4-BE49-F238E27FC236}">
                <a16:creationId xmlns:a16="http://schemas.microsoft.com/office/drawing/2014/main" id="{16D01925-88F8-AC06-1AC3-9F6E502B0879}"/>
              </a:ext>
            </a:extLst>
          </p:cNvPr>
          <p:cNvPicPr>
            <a:picLocks noChangeAspect="1"/>
          </p:cNvPicPr>
          <p:nvPr/>
        </p:nvPicPr>
        <p:blipFill>
          <a:blip r:embed="rId3"/>
          <a:stretch>
            <a:fillRect/>
          </a:stretch>
        </p:blipFill>
        <p:spPr>
          <a:xfrm>
            <a:off x="6624084" y="1201069"/>
            <a:ext cx="5207916" cy="4112481"/>
          </a:xfrm>
          <a:prstGeom prst="rect">
            <a:avLst/>
          </a:prstGeom>
        </p:spPr>
      </p:pic>
      <p:sp>
        <p:nvSpPr>
          <p:cNvPr id="7" name="TextBox 6">
            <a:extLst>
              <a:ext uri="{FF2B5EF4-FFF2-40B4-BE49-F238E27FC236}">
                <a16:creationId xmlns:a16="http://schemas.microsoft.com/office/drawing/2014/main" id="{8A8D55BC-09F5-C8B3-E3E6-4A37E7A48E55}"/>
              </a:ext>
            </a:extLst>
          </p:cNvPr>
          <p:cNvSpPr txBox="1"/>
          <p:nvPr/>
        </p:nvSpPr>
        <p:spPr>
          <a:xfrm>
            <a:off x="307184" y="1034326"/>
            <a:ext cx="6096000" cy="4909036"/>
          </a:xfrm>
          <a:prstGeom prst="rect">
            <a:avLst/>
          </a:prstGeom>
          <a:noFill/>
        </p:spPr>
        <p:txBody>
          <a:bodyPr wrap="square">
            <a:spAutoFit/>
          </a:bodyPr>
          <a:lstStyle/>
          <a:p>
            <a:pPr algn="l"/>
            <a:r>
              <a:rPr lang="en-AU" sz="1200" b="1" i="0" dirty="0">
                <a:solidFill>
                  <a:srgbClr val="333333"/>
                </a:solidFill>
                <a:effectLst/>
                <a:latin typeface="Public Sans" pitchFamily="2" charset="0"/>
              </a:rPr>
              <a:t>Planning a career</a:t>
            </a:r>
          </a:p>
          <a:p>
            <a:pPr algn="l"/>
            <a:endParaRPr lang="en-AU" sz="1200" b="1" i="0" dirty="0">
              <a:solidFill>
                <a:srgbClr val="333333"/>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4">
                  <a:extLst>
                    <a:ext uri="{A12FA001-AC4F-418D-AE19-62706E023703}">
                      <ahyp:hlinkClr xmlns:ahyp="http://schemas.microsoft.com/office/drawing/2018/hyperlinkcolor" val="tx"/>
                    </a:ext>
                  </a:extLst>
                </a:hlinkClick>
              </a:rPr>
              <a:t>School subjects you like and jobs they can lead to</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5">
                  <a:extLst>
                    <a:ext uri="{A12FA001-AC4F-418D-AE19-62706E023703}">
                      <ahyp:hlinkClr xmlns:ahyp="http://schemas.microsoft.com/office/drawing/2018/hyperlinkcolor" val="tx"/>
                    </a:ext>
                  </a:extLst>
                </a:hlinkClick>
              </a:rPr>
              <a:t>How to make a resume (with examples)</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6">
                  <a:extLst>
                    <a:ext uri="{A12FA001-AC4F-418D-AE19-62706E023703}">
                      <ahyp:hlinkClr xmlns:ahyp="http://schemas.microsoft.com/office/drawing/2018/hyperlinkcolor" val="tx"/>
                    </a:ext>
                  </a:extLst>
                </a:hlinkClick>
              </a:rPr>
              <a:t>Interview skills</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7">
                  <a:extLst>
                    <a:ext uri="{A12FA001-AC4F-418D-AE19-62706E023703}">
                      <ahyp:hlinkClr xmlns:ahyp="http://schemas.microsoft.com/office/drawing/2018/hyperlinkcolor" val="tx"/>
                    </a:ext>
                  </a:extLst>
                </a:hlinkClick>
              </a:rPr>
              <a:t>My Skills</a:t>
            </a:r>
            <a:r>
              <a:rPr lang="en-AU" sz="1200" b="0" i="0" dirty="0">
                <a:solidFill>
                  <a:schemeClr val="bg2">
                    <a:lumMod val="50000"/>
                    <a:lumOff val="50000"/>
                  </a:schemeClr>
                </a:solidFill>
                <a:effectLst/>
                <a:latin typeface="Public Sans" pitchFamily="2" charset="0"/>
              </a:rPr>
              <a:t> </a:t>
            </a:r>
            <a:r>
              <a:rPr lang="en-AU" sz="1000" b="0" i="0" dirty="0">
                <a:solidFill>
                  <a:srgbClr val="212529"/>
                </a:solidFill>
                <a:effectLst/>
                <a:latin typeface="Public Sans" pitchFamily="2" charset="0"/>
              </a:rPr>
              <a:t>– national directory of Vocational Education and Training (VET) organisations and courses</a:t>
            </a:r>
          </a:p>
          <a:p>
            <a:pPr algn="l">
              <a:buFont typeface="Arial" panose="020B0604020202020204" pitchFamily="34" charset="0"/>
              <a:buChar char="•"/>
            </a:pPr>
            <a:endParaRPr lang="en-AU" sz="1000" b="0" i="0" dirty="0">
              <a:solidFill>
                <a:srgbClr val="212529"/>
              </a:solidFill>
              <a:effectLst/>
              <a:latin typeface="Public Sans" pitchFamily="2" charset="0"/>
            </a:endParaRPr>
          </a:p>
          <a:p>
            <a:pPr algn="l"/>
            <a:r>
              <a:rPr lang="en-AU" sz="1200" b="1" i="0" dirty="0">
                <a:solidFill>
                  <a:srgbClr val="333333"/>
                </a:solidFill>
                <a:effectLst/>
                <a:latin typeface="Public Sans" pitchFamily="2" charset="0"/>
              </a:rPr>
              <a:t>Getting a job or apprenticeship</a:t>
            </a:r>
          </a:p>
          <a:p>
            <a:pPr marL="171450" indent="-171450" algn="l">
              <a:buFont typeface="Arial" panose="020B0604020202020204" pitchFamily="34" charset="0"/>
              <a:buChar char="•"/>
            </a:pPr>
            <a:endParaRPr lang="en-AU" sz="1200" b="1" i="0" dirty="0">
              <a:solidFill>
                <a:srgbClr val="333333"/>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8">
                  <a:extLst>
                    <a:ext uri="{A12FA001-AC4F-418D-AE19-62706E023703}">
                      <ahyp:hlinkClr xmlns:ahyp="http://schemas.microsoft.com/office/drawing/2018/hyperlinkcolor" val="tx"/>
                    </a:ext>
                  </a:extLst>
                </a:hlinkClick>
              </a:rPr>
              <a:t>Centrelink – Job seekers</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9">
                  <a:extLst>
                    <a:ext uri="{A12FA001-AC4F-418D-AE19-62706E023703}">
                      <ahyp:hlinkClr xmlns:ahyp="http://schemas.microsoft.com/office/drawing/2018/hyperlinkcolor" val="tx"/>
                    </a:ext>
                  </a:extLst>
                </a:hlinkClick>
              </a:rPr>
              <a:t>Job Jumpstart</a:t>
            </a:r>
            <a:r>
              <a:rPr lang="en-AU" sz="1200" b="0" i="0" dirty="0">
                <a:solidFill>
                  <a:schemeClr val="bg2">
                    <a:lumMod val="50000"/>
                    <a:lumOff val="50000"/>
                  </a:schemeClr>
                </a:solidFill>
                <a:effectLst/>
                <a:latin typeface="Public Sans" pitchFamily="2" charset="0"/>
              </a:rPr>
              <a:t> </a:t>
            </a:r>
            <a:r>
              <a:rPr lang="en-AU" sz="1000" b="0" i="0" dirty="0">
                <a:solidFill>
                  <a:srgbClr val="212529"/>
                </a:solidFill>
                <a:effectLst/>
                <a:latin typeface="Public Sans" pitchFamily="2" charset="0"/>
              </a:rPr>
              <a:t>– a government-run source of online information on how to find a job, build a career and get ahead at work.</a:t>
            </a: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10">
                  <a:extLst>
                    <a:ext uri="{A12FA001-AC4F-418D-AE19-62706E023703}">
                      <ahyp:hlinkClr xmlns:ahyp="http://schemas.microsoft.com/office/drawing/2018/hyperlinkcolor" val="tx"/>
                    </a:ext>
                  </a:extLst>
                </a:hlinkClick>
              </a:rPr>
              <a:t>Job Access</a:t>
            </a:r>
            <a:r>
              <a:rPr lang="en-AU" sz="1200" b="0" i="0" dirty="0">
                <a:solidFill>
                  <a:schemeClr val="bg2">
                    <a:lumMod val="50000"/>
                    <a:lumOff val="50000"/>
                  </a:schemeClr>
                </a:solidFill>
                <a:effectLst/>
                <a:latin typeface="Public Sans" pitchFamily="2" charset="0"/>
              </a:rPr>
              <a:t> </a:t>
            </a:r>
            <a:r>
              <a:rPr lang="en-AU" sz="1000" b="0" i="0" dirty="0">
                <a:solidFill>
                  <a:srgbClr val="212529"/>
                </a:solidFill>
                <a:effectLst/>
                <a:latin typeface="Public Sans" pitchFamily="2" charset="0"/>
              </a:rPr>
              <a:t>– job-seeking support service for young people with disability</a:t>
            </a: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11">
                  <a:extLst>
                    <a:ext uri="{A12FA001-AC4F-418D-AE19-62706E023703}">
                      <ahyp:hlinkClr xmlns:ahyp="http://schemas.microsoft.com/office/drawing/2018/hyperlinkcolor" val="tx"/>
                    </a:ext>
                  </a:extLst>
                </a:hlinkClick>
              </a:rPr>
              <a:t>Ladder Step Up</a:t>
            </a:r>
            <a:r>
              <a:rPr lang="en-AU" sz="1200" b="0" i="0" dirty="0">
                <a:solidFill>
                  <a:schemeClr val="bg2">
                    <a:lumMod val="50000"/>
                    <a:lumOff val="50000"/>
                  </a:schemeClr>
                </a:solidFill>
                <a:effectLst/>
                <a:latin typeface="Public Sans" pitchFamily="2" charset="0"/>
              </a:rPr>
              <a:t> </a:t>
            </a:r>
            <a:r>
              <a:rPr lang="en-AU" sz="1000" b="0" i="0" dirty="0">
                <a:solidFill>
                  <a:srgbClr val="212529"/>
                </a:solidFill>
                <a:effectLst/>
                <a:latin typeface="Public Sans" pitchFamily="2" charset="0"/>
              </a:rPr>
              <a:t>– program supports young people between 17-20 years who are exiting out-of-home care</a:t>
            </a: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12">
                  <a:extLst>
                    <a:ext uri="{A12FA001-AC4F-418D-AE19-62706E023703}">
                      <ahyp:hlinkClr xmlns:ahyp="http://schemas.microsoft.com/office/drawing/2018/hyperlinkcolor" val="tx"/>
                    </a:ext>
                  </a:extLst>
                </a:hlinkClick>
              </a:rPr>
              <a:t>Australian Apprenticeships</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13">
                  <a:extLst>
                    <a:ext uri="{A12FA001-AC4F-418D-AE19-62706E023703}">
                      <ahyp:hlinkClr xmlns:ahyp="http://schemas.microsoft.com/office/drawing/2018/hyperlinkcolor" val="tx"/>
                    </a:ext>
                  </a:extLst>
                </a:hlinkClick>
              </a:rPr>
              <a:t>Paying for your education</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14">
                  <a:extLst>
                    <a:ext uri="{A12FA001-AC4F-418D-AE19-62706E023703}">
                      <ahyp:hlinkClr xmlns:ahyp="http://schemas.microsoft.com/office/drawing/2018/hyperlinkcolor" val="tx"/>
                    </a:ext>
                  </a:extLst>
                </a:hlinkClick>
              </a:rPr>
              <a:t>Tax File Number</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a:solidFill>
                  <a:schemeClr val="bg2">
                    <a:lumMod val="50000"/>
                    <a:lumOff val="50000"/>
                  </a:schemeClr>
                </a:solidFill>
                <a:effectLst/>
                <a:latin typeface="Public Sans" pitchFamily="2" charset="0"/>
                <a:hlinkClick r:id="rId15">
                  <a:extLst>
                    <a:ext uri="{A12FA001-AC4F-418D-AE19-62706E023703}">
                      <ahyp:hlinkClr xmlns:ahyp="http://schemas.microsoft.com/office/drawing/2018/hyperlinkcolor" val="tx"/>
                    </a:ext>
                  </a:extLst>
                </a:hlinkClick>
              </a:rPr>
              <a:t>Australian Taxation Office (ATO)</a:t>
            </a:r>
            <a:endParaRPr lang="en-AU" sz="1200" b="0" i="0"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r>
              <a:rPr lang="en-AU" sz="1200" b="0" i="0" u="sng" dirty="0" err="1">
                <a:solidFill>
                  <a:schemeClr val="bg2">
                    <a:lumMod val="50000"/>
                    <a:lumOff val="50000"/>
                  </a:schemeClr>
                </a:solidFill>
                <a:effectLst/>
                <a:latin typeface="Public Sans" pitchFamily="2" charset="0"/>
                <a:hlinkClick r:id="rId16">
                  <a:extLst>
                    <a:ext uri="{A12FA001-AC4F-418D-AE19-62706E023703}">
                      <ahyp:hlinkClr xmlns:ahyp="http://schemas.microsoft.com/office/drawing/2018/hyperlinkcolor" val="tx"/>
                    </a:ext>
                  </a:extLst>
                </a:hlinkClick>
              </a:rPr>
              <a:t>Fairwork</a:t>
            </a:r>
            <a:r>
              <a:rPr lang="en-AU" sz="1200" b="0" i="0" u="sng" dirty="0">
                <a:solidFill>
                  <a:schemeClr val="bg2">
                    <a:lumMod val="50000"/>
                    <a:lumOff val="50000"/>
                  </a:schemeClr>
                </a:solidFill>
                <a:effectLst/>
                <a:latin typeface="Public Sans" pitchFamily="2" charset="0"/>
                <a:hlinkClick r:id="rId16">
                  <a:extLst>
                    <a:ext uri="{A12FA001-AC4F-418D-AE19-62706E023703}">
                      <ahyp:hlinkClr xmlns:ahyp="http://schemas.microsoft.com/office/drawing/2018/hyperlinkcolor" val="tx"/>
                    </a:ext>
                  </a:extLst>
                </a:hlinkClick>
              </a:rPr>
              <a:t> Ombudsman</a:t>
            </a:r>
            <a:endParaRPr lang="en-AU" sz="1200" b="0" i="0" u="sng" dirty="0">
              <a:solidFill>
                <a:schemeClr val="bg2">
                  <a:lumMod val="50000"/>
                  <a:lumOff val="50000"/>
                </a:schemeClr>
              </a:solidFill>
              <a:effectLst/>
              <a:latin typeface="Public Sans" pitchFamily="2" charset="0"/>
            </a:endParaRPr>
          </a:p>
          <a:p>
            <a:pPr marL="171450" indent="-171450">
              <a:buFont typeface="Arial" panose="020B0604020202020204" pitchFamily="34" charset="0"/>
              <a:buChar char="•"/>
            </a:pPr>
            <a:r>
              <a:rPr lang="en-US" sz="1200" dirty="0">
                <a:solidFill>
                  <a:schemeClr val="bg2">
                    <a:lumMod val="50000"/>
                    <a:lumOff val="50000"/>
                  </a:schemeClr>
                </a:solidFill>
                <a:latin typeface="+mj-lt"/>
                <a:hlinkClick r:id="rId17">
                  <a:extLst>
                    <a:ext uri="{A12FA001-AC4F-418D-AE19-62706E023703}">
                      <ahyp:hlinkClr xmlns:ahyp="http://schemas.microsoft.com/office/drawing/2018/hyperlinkcolor" val="tx"/>
                    </a:ext>
                  </a:extLst>
                </a:hlinkClick>
              </a:rPr>
              <a:t>Workforce Australia</a:t>
            </a:r>
            <a:r>
              <a:rPr lang="en-US" sz="1200" dirty="0">
                <a:solidFill>
                  <a:schemeClr val="bg2">
                    <a:lumMod val="50000"/>
                    <a:lumOff val="50000"/>
                  </a:schemeClr>
                </a:solidFill>
                <a:latin typeface="+mj-lt"/>
              </a:rPr>
              <a:t> </a:t>
            </a:r>
            <a:r>
              <a:rPr lang="en-US" sz="1000" dirty="0">
                <a:latin typeface="+mj-lt"/>
              </a:rPr>
              <a:t>- support finding work and getting job ready</a:t>
            </a:r>
          </a:p>
          <a:p>
            <a:pPr marL="171450" indent="-171450">
              <a:buFont typeface="Arial" panose="020B0604020202020204" pitchFamily="34" charset="0"/>
              <a:buChar char="•"/>
            </a:pPr>
            <a:r>
              <a:rPr lang="en-US" sz="1200" dirty="0">
                <a:solidFill>
                  <a:schemeClr val="bg2">
                    <a:lumMod val="50000"/>
                    <a:lumOff val="50000"/>
                  </a:schemeClr>
                </a:solidFill>
                <a:latin typeface="+mj-lt"/>
                <a:hlinkClick r:id="rId18">
                  <a:extLst>
                    <a:ext uri="{A12FA001-AC4F-418D-AE19-62706E023703}">
                      <ahyp:hlinkClr xmlns:ahyp="http://schemas.microsoft.com/office/drawing/2018/hyperlinkcolor" val="tx"/>
                    </a:ext>
                  </a:extLst>
                </a:hlinkClick>
              </a:rPr>
              <a:t>Job search online learning</a:t>
            </a:r>
            <a:r>
              <a:rPr lang="en-US" sz="1200" dirty="0">
                <a:solidFill>
                  <a:schemeClr val="bg2">
                    <a:lumMod val="50000"/>
                    <a:lumOff val="50000"/>
                  </a:schemeClr>
                </a:solidFill>
                <a:latin typeface="+mj-lt"/>
              </a:rPr>
              <a:t> </a:t>
            </a:r>
            <a:r>
              <a:rPr lang="en-US" sz="1000" dirty="0">
                <a:latin typeface="+mj-lt"/>
              </a:rPr>
              <a:t>-</a:t>
            </a:r>
            <a:r>
              <a:rPr lang="en-US" sz="1000" dirty="0">
                <a:solidFill>
                  <a:schemeClr val="bg2">
                    <a:lumMod val="50000"/>
                    <a:lumOff val="50000"/>
                  </a:schemeClr>
                </a:solidFill>
                <a:latin typeface="+mj-lt"/>
              </a:rPr>
              <a:t> </a:t>
            </a:r>
            <a:r>
              <a:rPr lang="en-US" sz="1000" dirty="0">
                <a:latin typeface="+mj-lt"/>
              </a:rPr>
              <a:t>online modules to build job search and application skills</a:t>
            </a:r>
          </a:p>
          <a:p>
            <a:endParaRPr lang="en-US" sz="1050" dirty="0">
              <a:latin typeface="+mj-lt"/>
            </a:endParaRPr>
          </a:p>
          <a:p>
            <a:pPr marL="171450" indent="-171450" algn="l">
              <a:buFont typeface="Arial" panose="020B0604020202020204" pitchFamily="34" charset="0"/>
              <a:buChar char="•"/>
            </a:pPr>
            <a:endParaRPr lang="en-AU" sz="1200" b="0" i="0" u="sng" dirty="0">
              <a:solidFill>
                <a:schemeClr val="bg2">
                  <a:lumMod val="50000"/>
                  <a:lumOff val="50000"/>
                </a:schemeClr>
              </a:solidFill>
              <a:effectLst/>
              <a:latin typeface="Public Sans" pitchFamily="2" charset="0"/>
            </a:endParaRPr>
          </a:p>
          <a:p>
            <a:pPr marL="171450" indent="-171450" algn="l">
              <a:buFont typeface="Arial" panose="020B0604020202020204" pitchFamily="34" charset="0"/>
              <a:buChar char="•"/>
            </a:pPr>
            <a:endParaRPr lang="en-AU" sz="1200" b="0" i="0" dirty="0">
              <a:solidFill>
                <a:schemeClr val="bg2">
                  <a:lumMod val="50000"/>
                  <a:lumOff val="50000"/>
                </a:schemeClr>
              </a:solidFill>
              <a:effectLst/>
              <a:latin typeface="Public Sans" pitchFamily="2" charset="0"/>
            </a:endParaRPr>
          </a:p>
        </p:txBody>
      </p:sp>
    </p:spTree>
    <p:extLst>
      <p:ext uri="{BB962C8B-B14F-4D97-AF65-F5344CB8AC3E}">
        <p14:creationId xmlns:p14="http://schemas.microsoft.com/office/powerpoint/2010/main" val="111869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AAFF-BCB1-F044-B896-37F496F2350F}"/>
              </a:ext>
            </a:extLst>
          </p:cNvPr>
          <p:cNvSpPr>
            <a:spLocks noGrp="1"/>
          </p:cNvSpPr>
          <p:nvPr>
            <p:ph type="title"/>
          </p:nvPr>
        </p:nvSpPr>
        <p:spPr/>
        <p:txBody>
          <a:bodyPr/>
          <a:lstStyle/>
          <a:p>
            <a:r>
              <a:rPr lang="en-AU" b="1" dirty="0">
                <a:solidFill>
                  <a:srgbClr val="00B050"/>
                </a:solidFill>
              </a:rPr>
              <a:t>Programs and supports: </a:t>
            </a:r>
            <a:r>
              <a:rPr lang="en-AU" b="1" dirty="0">
                <a:solidFill>
                  <a:srgbClr val="00B050"/>
                </a:solidFill>
                <a:hlinkClick r:id="rId2">
                  <a:extLst>
                    <a:ext uri="{A12FA001-AC4F-418D-AE19-62706E023703}">
                      <ahyp:hlinkClr xmlns:ahyp="http://schemas.microsoft.com/office/drawing/2018/hyperlinkcolor" val="tx"/>
                    </a:ext>
                  </a:extLst>
                </a:hlinkClick>
              </a:rPr>
              <a:t>Health and wellbeing</a:t>
            </a:r>
            <a:endParaRPr lang="en-AU" b="1" dirty="0">
              <a:solidFill>
                <a:srgbClr val="00B050"/>
              </a:solidFill>
            </a:endParaRPr>
          </a:p>
        </p:txBody>
      </p:sp>
      <p:pic>
        <p:nvPicPr>
          <p:cNvPr id="4" name="Picture 3" descr="Young woman smiling">
            <a:extLst>
              <a:ext uri="{FF2B5EF4-FFF2-40B4-BE49-F238E27FC236}">
                <a16:creationId xmlns:a16="http://schemas.microsoft.com/office/drawing/2014/main" id="{E4FBFA9E-F594-85CF-9936-D5FFE783D801}"/>
              </a:ext>
            </a:extLst>
          </p:cNvPr>
          <p:cNvPicPr>
            <a:picLocks noChangeAspect="1"/>
          </p:cNvPicPr>
          <p:nvPr/>
        </p:nvPicPr>
        <p:blipFill>
          <a:blip r:embed="rId3"/>
          <a:stretch>
            <a:fillRect/>
          </a:stretch>
        </p:blipFill>
        <p:spPr>
          <a:xfrm>
            <a:off x="5619471" y="1617044"/>
            <a:ext cx="5514976" cy="4602490"/>
          </a:xfrm>
          <a:prstGeom prst="rect">
            <a:avLst/>
          </a:prstGeom>
        </p:spPr>
      </p:pic>
      <p:sp>
        <p:nvSpPr>
          <p:cNvPr id="3" name="Slide Number Placeholder 2">
            <a:extLst>
              <a:ext uri="{FF2B5EF4-FFF2-40B4-BE49-F238E27FC236}">
                <a16:creationId xmlns:a16="http://schemas.microsoft.com/office/drawing/2014/main" id="{CF49697B-6746-1365-B29F-71F5AE31523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13" name="Rectangle: Rounded Corners 12">
            <a:extLst>
              <a:ext uri="{FF2B5EF4-FFF2-40B4-BE49-F238E27FC236}">
                <a16:creationId xmlns:a16="http://schemas.microsoft.com/office/drawing/2014/main" id="{713ECFA2-0B12-BF8E-6541-BC2DFD452451}"/>
              </a:ext>
            </a:extLst>
          </p:cNvPr>
          <p:cNvSpPr/>
          <p:nvPr/>
        </p:nvSpPr>
        <p:spPr>
          <a:xfrm>
            <a:off x="224511" y="1369652"/>
            <a:ext cx="5394960" cy="5326348"/>
          </a:xfrm>
          <a:prstGeom prst="roundRect">
            <a:avLst>
              <a:gd name="adj" fmla="val 8150"/>
            </a:avLst>
          </a:prstGeom>
          <a:ln>
            <a:noFill/>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r>
              <a:rPr lang="en-US" sz="1400" b="1" dirty="0">
                <a:solidFill>
                  <a:srgbClr val="00B050"/>
                </a:solidFill>
                <a:hlinkClick r:id="rId2">
                  <a:extLst>
                    <a:ext uri="{A12FA001-AC4F-418D-AE19-62706E023703}">
                      <ahyp:hlinkClr xmlns:ahyp="http://schemas.microsoft.com/office/drawing/2018/hyperlinkcolor" val="tx"/>
                    </a:ext>
                  </a:extLst>
                </a:hlinkClick>
              </a:rPr>
              <a:t>The DCJ website </a:t>
            </a:r>
            <a:r>
              <a:rPr lang="en-US" sz="1400" dirty="0">
                <a:solidFill>
                  <a:schemeClr val="tx1"/>
                </a:solidFill>
              </a:rPr>
              <a:t>has an expansive list of programs, supports and services under this section. The website is regularly updated, so it’s the best place to find information</a:t>
            </a:r>
            <a:r>
              <a:rPr lang="en-US" sz="1400" dirty="0">
                <a:solidFill>
                  <a:srgbClr val="00B050"/>
                </a:solidFill>
              </a:rPr>
              <a:t>.</a:t>
            </a:r>
          </a:p>
          <a:p>
            <a:endParaRPr lang="en-US" sz="1400" dirty="0">
              <a:solidFill>
                <a:srgbClr val="00B050"/>
              </a:solidFill>
            </a:endParaRPr>
          </a:p>
          <a:p>
            <a:r>
              <a:rPr lang="en-US" sz="1400" dirty="0">
                <a:solidFill>
                  <a:schemeClr val="tx1"/>
                </a:solidFill>
              </a:rPr>
              <a:t>When developing a leaving care plan, consider all aspects of health and how they will be managed when the young person leaves care This may include:</a:t>
            </a:r>
          </a:p>
          <a:p>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Managing chronic illness or ongoing complex issues</a:t>
            </a:r>
          </a:p>
          <a:p>
            <a:pPr marL="285750" indent="-285750">
              <a:buFont typeface="Arial" panose="020B0604020202020204" pitchFamily="34" charset="0"/>
              <a:buChar char="•"/>
            </a:pPr>
            <a:r>
              <a:rPr lang="en-US" sz="1400" dirty="0">
                <a:solidFill>
                  <a:schemeClr val="tx1"/>
                </a:solidFill>
              </a:rPr>
              <a:t>Affordability of ongoing medication and how to get prescriptions</a:t>
            </a:r>
          </a:p>
          <a:p>
            <a:pPr marL="285750" indent="-285750">
              <a:buFont typeface="Arial" panose="020B0604020202020204" pitchFamily="34" charset="0"/>
              <a:buChar char="•"/>
            </a:pPr>
            <a:r>
              <a:rPr lang="en-US" sz="1400" dirty="0">
                <a:solidFill>
                  <a:schemeClr val="tx1"/>
                </a:solidFill>
              </a:rPr>
              <a:t>Family planning and contraception options</a:t>
            </a:r>
          </a:p>
          <a:p>
            <a:pPr marL="285750" indent="-285750">
              <a:buFont typeface="Arial" panose="020B0604020202020204" pitchFamily="34" charset="0"/>
              <a:buChar char="•"/>
            </a:pPr>
            <a:r>
              <a:rPr lang="en-US" sz="1400" dirty="0">
                <a:solidFill>
                  <a:schemeClr val="tx1"/>
                </a:solidFill>
              </a:rPr>
              <a:t>Dental work and ongoing costs for preventative dental care</a:t>
            </a:r>
          </a:p>
          <a:p>
            <a:pPr marL="285750" indent="-285750">
              <a:buFont typeface="Arial" panose="020B0604020202020204" pitchFamily="34" charset="0"/>
              <a:buChar char="•"/>
            </a:pPr>
            <a:r>
              <a:rPr lang="en-US" sz="1400" dirty="0">
                <a:solidFill>
                  <a:schemeClr val="tx1"/>
                </a:solidFill>
              </a:rPr>
              <a:t>Optical health care costs and regular checks</a:t>
            </a:r>
          </a:p>
          <a:p>
            <a:pPr marL="285750" indent="-285750">
              <a:buFont typeface="Arial" panose="020B0604020202020204" pitchFamily="34" charset="0"/>
              <a:buChar char="•"/>
            </a:pPr>
            <a:r>
              <a:rPr lang="en-US" sz="1400" dirty="0">
                <a:solidFill>
                  <a:schemeClr val="tx1"/>
                </a:solidFill>
              </a:rPr>
              <a:t>Maintaining a healthy lifestyle, and education about health risk factors now and in the future</a:t>
            </a:r>
          </a:p>
          <a:p>
            <a:pPr marL="285750" indent="-285750">
              <a:buFont typeface="Arial" panose="020B0604020202020204" pitchFamily="34" charset="0"/>
              <a:buChar char="•"/>
            </a:pPr>
            <a:r>
              <a:rPr lang="en-US" sz="1400" dirty="0">
                <a:solidFill>
                  <a:schemeClr val="tx1"/>
                </a:solidFill>
              </a:rPr>
              <a:t>How to get support if dealing with health issues and unable to work or study</a:t>
            </a:r>
          </a:p>
          <a:p>
            <a:endParaRPr lang="en-US" sz="1400" dirty="0">
              <a:solidFill>
                <a:schemeClr val="tx1"/>
              </a:solidFill>
            </a:endParaRPr>
          </a:p>
          <a:p>
            <a:r>
              <a:rPr lang="en-US" sz="1400" dirty="0">
                <a:solidFill>
                  <a:schemeClr val="tx1"/>
                </a:solidFill>
              </a:rPr>
              <a:t>Encourage young people to visit the </a:t>
            </a:r>
            <a:r>
              <a:rPr lang="en-US" sz="1400" b="1" dirty="0">
                <a:solidFill>
                  <a:srgbClr val="00B050"/>
                </a:solidFill>
                <a:hlinkClick r:id="rId4">
                  <a:extLst>
                    <a:ext uri="{A12FA001-AC4F-418D-AE19-62706E023703}">
                      <ahyp:hlinkClr xmlns:ahyp="http://schemas.microsoft.com/office/drawing/2018/hyperlinkcolor" val="tx"/>
                    </a:ext>
                  </a:extLst>
                </a:hlinkClick>
              </a:rPr>
              <a:t>Youth Hub </a:t>
            </a:r>
            <a:r>
              <a:rPr lang="en-US" sz="1400" dirty="0">
                <a:solidFill>
                  <a:schemeClr val="tx1"/>
                </a:solidFill>
              </a:rPr>
              <a:t>on the NSW Government website for useful information about their physical and mental health.</a:t>
            </a:r>
          </a:p>
          <a:p>
            <a:pPr marL="285750" indent="-285750">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57548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49E0-6626-C3AE-243B-BBBC7F377228}"/>
              </a:ext>
            </a:extLst>
          </p:cNvPr>
          <p:cNvSpPr>
            <a:spLocks noGrp="1"/>
          </p:cNvSpPr>
          <p:nvPr>
            <p:ph type="title"/>
          </p:nvPr>
        </p:nvSpPr>
        <p:spPr/>
        <p:txBody>
          <a:bodyPr/>
          <a:lstStyle/>
          <a:p>
            <a:r>
              <a:rPr lang="en-AU" b="1" dirty="0">
                <a:solidFill>
                  <a:schemeClr val="accent4"/>
                </a:solidFill>
              </a:rPr>
              <a:t>Programs and supports: </a:t>
            </a:r>
            <a:r>
              <a:rPr lang="en-AU" b="1" dirty="0">
                <a:solidFill>
                  <a:schemeClr val="accent4"/>
                </a:solidFill>
                <a:hlinkClick r:id="rId2">
                  <a:extLst>
                    <a:ext uri="{A12FA001-AC4F-418D-AE19-62706E023703}">
                      <ahyp:hlinkClr xmlns:ahyp="http://schemas.microsoft.com/office/drawing/2018/hyperlinkcolor" val="tx"/>
                    </a:ext>
                  </a:extLst>
                </a:hlinkClick>
              </a:rPr>
              <a:t>Legal matters</a:t>
            </a:r>
            <a:endParaRPr lang="en-AU" b="1" dirty="0">
              <a:solidFill>
                <a:schemeClr val="accent4"/>
              </a:solidFill>
            </a:endParaRPr>
          </a:p>
        </p:txBody>
      </p:sp>
      <p:pic>
        <p:nvPicPr>
          <p:cNvPr id="10" name="Picture 9" descr="Law book and scales of justice">
            <a:extLst>
              <a:ext uri="{FF2B5EF4-FFF2-40B4-BE49-F238E27FC236}">
                <a16:creationId xmlns:a16="http://schemas.microsoft.com/office/drawing/2014/main" id="{E3C308C1-8150-2A6F-B113-6F997E21A969}"/>
              </a:ext>
            </a:extLst>
          </p:cNvPr>
          <p:cNvPicPr>
            <a:picLocks noChangeAspect="1"/>
          </p:cNvPicPr>
          <p:nvPr/>
        </p:nvPicPr>
        <p:blipFill rotWithShape="1">
          <a:blip r:embed="rId3"/>
          <a:srcRect l="6320"/>
          <a:stretch/>
        </p:blipFill>
        <p:spPr>
          <a:xfrm>
            <a:off x="7944329" y="3654893"/>
            <a:ext cx="3618400" cy="2427055"/>
          </a:xfrm>
          <a:prstGeom prst="rect">
            <a:avLst/>
          </a:prstGeom>
        </p:spPr>
      </p:pic>
      <p:sp>
        <p:nvSpPr>
          <p:cNvPr id="3" name="Slide Number Placeholder 2">
            <a:extLst>
              <a:ext uri="{FF2B5EF4-FFF2-40B4-BE49-F238E27FC236}">
                <a16:creationId xmlns:a16="http://schemas.microsoft.com/office/drawing/2014/main" id="{081B0D42-9923-60FF-BDDD-6DB3986B6B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8" name="TextBox 7">
            <a:extLst>
              <a:ext uri="{FF2B5EF4-FFF2-40B4-BE49-F238E27FC236}">
                <a16:creationId xmlns:a16="http://schemas.microsoft.com/office/drawing/2014/main" id="{147A218F-D5BD-04E2-572F-EC5ACD4861B3}"/>
              </a:ext>
            </a:extLst>
          </p:cNvPr>
          <p:cNvSpPr txBox="1"/>
          <p:nvPr/>
        </p:nvSpPr>
        <p:spPr>
          <a:xfrm>
            <a:off x="467360" y="1369652"/>
            <a:ext cx="11236960" cy="4570482"/>
          </a:xfrm>
          <a:prstGeom prst="rect">
            <a:avLst/>
          </a:prstGeom>
          <a:noFill/>
        </p:spPr>
        <p:txBody>
          <a:bodyPr wrap="square" lIns="91440" tIns="45720" rIns="91440" bIns="45720" rtlCol="0" anchor="t">
            <a:spAutoFit/>
          </a:bodyPr>
          <a:lstStyle/>
          <a:p>
            <a:pPr algn="l"/>
            <a:r>
              <a:rPr lang="en-US" sz="1400" dirty="0"/>
              <a:t>Young people leaving out of home care may require more legal supports than many of their peers. It is important that they feel supported through understanding their rights and where to seek support if needed.</a:t>
            </a:r>
          </a:p>
          <a:p>
            <a:pPr algn="l"/>
            <a:endParaRPr lang="en-US" sz="1400" dirty="0"/>
          </a:p>
          <a:p>
            <a:pPr algn="l"/>
            <a:r>
              <a:rPr lang="en-US" sz="1400" dirty="0"/>
              <a:t>Young people in OOHC are more likely to be involved in the Youth Justice system, and/or be victims of crime. It is important to </a:t>
            </a:r>
            <a:r>
              <a:rPr lang="en-US" sz="1400" dirty="0" err="1"/>
              <a:t>recognise</a:t>
            </a:r>
            <a:r>
              <a:rPr lang="en-US" sz="1400" dirty="0"/>
              <a:t> that trauma can often lead to risk taking or challenging </a:t>
            </a:r>
            <a:r>
              <a:rPr lang="en-US" sz="1400" dirty="0" err="1"/>
              <a:t>behaviour</a:t>
            </a:r>
            <a:r>
              <a:rPr lang="en-US" sz="1400" dirty="0"/>
              <a:t>, and your role as case worker is key in supporting young people in overcoming these challenges and building a brighter future.</a:t>
            </a:r>
          </a:p>
          <a:p>
            <a:pPr algn="l"/>
            <a:endParaRPr lang="en-US" sz="1400" dirty="0"/>
          </a:p>
          <a:p>
            <a:pPr algn="l"/>
            <a:r>
              <a:rPr lang="en-US" sz="1400" dirty="0"/>
              <a:t>The experiences of each care leaver are unique, and so can be the support they need. </a:t>
            </a:r>
          </a:p>
          <a:p>
            <a:pPr algn="l"/>
            <a:r>
              <a:rPr lang="en-US" sz="1400" dirty="0"/>
              <a:t>You can build a strong foundation by developing young people’s knowledge of their rights, and confidence in advocating for themselves. Here are a few things to support their transitioning to independence:</a:t>
            </a:r>
          </a:p>
          <a:p>
            <a:pPr algn="l"/>
            <a:endParaRPr lang="en-US" sz="1400" dirty="0"/>
          </a:p>
          <a:p>
            <a:pPr marL="285750" indent="-285750" algn="l">
              <a:buFont typeface="Arial" panose="020B0604020202020204" pitchFamily="34" charset="0"/>
              <a:buChar char="•"/>
            </a:pPr>
            <a:r>
              <a:rPr lang="en-US" sz="1400" b="1" dirty="0">
                <a:solidFill>
                  <a:schemeClr val="accent4"/>
                </a:solidFill>
              </a:rPr>
              <a:t>Documents and records: passport, birth certificate, proof of age card/driving license</a:t>
            </a:r>
          </a:p>
          <a:p>
            <a:pPr marL="285750" indent="-285750" algn="l">
              <a:buFont typeface="Arial" panose="020B0604020202020204" pitchFamily="34" charset="0"/>
              <a:buChar char="•"/>
            </a:pPr>
            <a:endParaRPr lang="en-US" sz="500" b="1" dirty="0">
              <a:solidFill>
                <a:schemeClr val="accent4"/>
              </a:solidFill>
            </a:endParaRPr>
          </a:p>
          <a:p>
            <a:pPr marL="285750" indent="-285750" algn="l">
              <a:buFont typeface="Arial" panose="020B0604020202020204" pitchFamily="34" charset="0"/>
              <a:buChar char="•"/>
            </a:pPr>
            <a:r>
              <a:rPr lang="en-US" sz="1400" b="1" dirty="0">
                <a:solidFill>
                  <a:schemeClr val="accent4"/>
                </a:solidFill>
                <a:hlinkClick r:id="rId4">
                  <a:extLst>
                    <a:ext uri="{A12FA001-AC4F-418D-AE19-62706E023703}">
                      <ahyp:hlinkClr xmlns:ahyp="http://schemas.microsoft.com/office/drawing/2018/hyperlinkcolor" val="tx"/>
                    </a:ext>
                  </a:extLst>
                </a:hlinkClick>
              </a:rPr>
              <a:t>Charter of rights for young people in care and for care leavers</a:t>
            </a:r>
            <a:endParaRPr lang="en-US" sz="1400" b="1" dirty="0">
              <a:solidFill>
                <a:schemeClr val="accent4"/>
              </a:solidFill>
            </a:endParaRPr>
          </a:p>
          <a:p>
            <a:pPr marL="285750" indent="-285750" algn="l">
              <a:buFont typeface="Arial" panose="020B0604020202020204" pitchFamily="34" charset="0"/>
              <a:buChar char="•"/>
            </a:pPr>
            <a:endParaRPr lang="en-US" sz="500" b="1" dirty="0">
              <a:solidFill>
                <a:schemeClr val="accent4"/>
              </a:solidFill>
            </a:endParaRPr>
          </a:p>
          <a:p>
            <a:pPr marL="285750" indent="-285750" algn="l">
              <a:buFont typeface="Arial" panose="020B0604020202020204" pitchFamily="34" charset="0"/>
              <a:buChar char="•"/>
            </a:pPr>
            <a:r>
              <a:rPr lang="en-AU" sz="1400" b="1" dirty="0">
                <a:solidFill>
                  <a:schemeClr val="accent4"/>
                </a:solidFill>
                <a:hlinkClick r:id="rId5">
                  <a:extLst>
                    <a:ext uri="{A12FA001-AC4F-418D-AE19-62706E023703}">
                      <ahyp:hlinkClr xmlns:ahyp="http://schemas.microsoft.com/office/drawing/2018/hyperlinkcolor" val="tx"/>
                    </a:ext>
                  </a:extLst>
                </a:hlinkClick>
              </a:rPr>
              <a:t>Access to records of their time in care</a:t>
            </a:r>
            <a:endParaRPr lang="en-US" sz="1400" b="1" dirty="0">
              <a:solidFill>
                <a:schemeClr val="accent4"/>
              </a:solidFill>
            </a:endParaRPr>
          </a:p>
          <a:p>
            <a:pPr marL="285750" indent="-285750" algn="l">
              <a:buFont typeface="Arial" panose="020B0604020202020204" pitchFamily="34" charset="0"/>
              <a:buChar char="•"/>
            </a:pPr>
            <a:endParaRPr lang="en-US" sz="500" b="1" dirty="0">
              <a:solidFill>
                <a:schemeClr val="accent4"/>
              </a:solidFill>
            </a:endParaRPr>
          </a:p>
          <a:p>
            <a:pPr marL="285750" indent="-285750" algn="l">
              <a:buFont typeface="Arial" panose="020B0604020202020204" pitchFamily="34" charset="0"/>
              <a:buChar char="•"/>
            </a:pPr>
            <a:r>
              <a:rPr lang="en-US" sz="1400" b="1" dirty="0">
                <a:solidFill>
                  <a:schemeClr val="accent4"/>
                </a:solidFill>
                <a:hlinkClick r:id="rId6">
                  <a:extLst>
                    <a:ext uri="{A12FA001-AC4F-418D-AE19-62706E023703}">
                      <ahyp:hlinkClr xmlns:ahyp="http://schemas.microsoft.com/office/drawing/2018/hyperlinkcolor" val="tx"/>
                    </a:ext>
                  </a:extLst>
                </a:hlinkClick>
              </a:rPr>
              <a:t>Victims of crime support</a:t>
            </a:r>
            <a:endParaRPr lang="en-US" sz="1400" b="1" dirty="0">
              <a:solidFill>
                <a:schemeClr val="accent4"/>
              </a:solidFill>
            </a:endParaRPr>
          </a:p>
          <a:p>
            <a:pPr marL="285750" indent="-285750" algn="l">
              <a:buFont typeface="Arial" panose="020B0604020202020204" pitchFamily="34" charset="0"/>
              <a:buChar char="•"/>
            </a:pPr>
            <a:endParaRPr lang="en-US" sz="500" b="1" dirty="0">
              <a:solidFill>
                <a:schemeClr val="accent4"/>
              </a:solidFill>
            </a:endParaRPr>
          </a:p>
          <a:p>
            <a:pPr marL="285750" indent="-285750" algn="l">
              <a:buFont typeface="Arial" panose="020B0604020202020204" pitchFamily="34" charset="0"/>
              <a:buChar char="•"/>
            </a:pPr>
            <a:r>
              <a:rPr lang="en-US" sz="1400" b="1" dirty="0">
                <a:solidFill>
                  <a:schemeClr val="accent4"/>
                </a:solidFill>
              </a:rPr>
              <a:t>Legal help</a:t>
            </a:r>
          </a:p>
          <a:p>
            <a:pPr marL="285750" indent="-285750" algn="l">
              <a:buFont typeface="Arial" panose="020B0604020202020204" pitchFamily="34" charset="0"/>
              <a:buChar char="•"/>
            </a:pPr>
            <a:endParaRPr lang="en-US" sz="500" b="1" dirty="0">
              <a:solidFill>
                <a:schemeClr val="accent4"/>
              </a:solidFill>
            </a:endParaRPr>
          </a:p>
          <a:p>
            <a:pPr algn="l"/>
            <a:endParaRPr lang="en-US" sz="1400" dirty="0"/>
          </a:p>
          <a:p>
            <a:pPr algn="l"/>
            <a:r>
              <a:rPr lang="en-US" sz="1400" dirty="0"/>
              <a:t>The </a:t>
            </a:r>
            <a:r>
              <a:rPr lang="en-US" sz="1400" b="1" dirty="0">
                <a:solidFill>
                  <a:schemeClr val="accent4"/>
                </a:solidFill>
                <a:hlinkClick r:id="rId2">
                  <a:extLst>
                    <a:ext uri="{A12FA001-AC4F-418D-AE19-62706E023703}">
                      <ahyp:hlinkClr xmlns:ahyp="http://schemas.microsoft.com/office/drawing/2018/hyperlinkcolor" val="tx"/>
                    </a:ext>
                  </a:extLst>
                </a:hlinkClick>
              </a:rPr>
              <a:t>DCJ website</a:t>
            </a:r>
            <a:r>
              <a:rPr lang="en-US" sz="1400" dirty="0"/>
              <a:t> has links to services and information to support young people</a:t>
            </a:r>
          </a:p>
          <a:p>
            <a:pPr algn="l"/>
            <a:r>
              <a:rPr lang="en-US" sz="1400" dirty="0"/>
              <a:t>with their legal matters.</a:t>
            </a:r>
          </a:p>
        </p:txBody>
      </p:sp>
    </p:spTree>
    <p:extLst>
      <p:ext uri="{BB962C8B-B14F-4D97-AF65-F5344CB8AC3E}">
        <p14:creationId xmlns:p14="http://schemas.microsoft.com/office/powerpoint/2010/main" val="147228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6041-8CBE-0818-0C3E-009115889078}"/>
              </a:ext>
            </a:extLst>
          </p:cNvPr>
          <p:cNvSpPr>
            <a:spLocks noGrp="1"/>
          </p:cNvSpPr>
          <p:nvPr>
            <p:ph type="title"/>
          </p:nvPr>
        </p:nvSpPr>
        <p:spPr/>
        <p:txBody>
          <a:bodyPr/>
          <a:lstStyle/>
          <a:p>
            <a:r>
              <a:rPr lang="en-AU" b="1" dirty="0">
                <a:solidFill>
                  <a:srgbClr val="00B0F0"/>
                </a:solidFill>
              </a:rPr>
              <a:t>Programs and supports: </a:t>
            </a:r>
            <a:r>
              <a:rPr lang="en-AU" b="1" dirty="0">
                <a:solidFill>
                  <a:srgbClr val="00B0F0"/>
                </a:solidFill>
                <a:hlinkClick r:id="rId2">
                  <a:extLst>
                    <a:ext uri="{A12FA001-AC4F-418D-AE19-62706E023703}">
                      <ahyp:hlinkClr xmlns:ahyp="http://schemas.microsoft.com/office/drawing/2018/hyperlinkcolor" val="tx"/>
                    </a:ext>
                  </a:extLst>
                </a:hlinkClick>
              </a:rPr>
              <a:t>Financial assistance</a:t>
            </a:r>
            <a:endParaRPr lang="en-AU" b="1" dirty="0">
              <a:solidFill>
                <a:srgbClr val="00B0F0"/>
              </a:solidFill>
            </a:endParaRPr>
          </a:p>
        </p:txBody>
      </p:sp>
      <p:sp>
        <p:nvSpPr>
          <p:cNvPr id="3" name="Slide Number Placeholder 2">
            <a:extLst>
              <a:ext uri="{FF2B5EF4-FFF2-40B4-BE49-F238E27FC236}">
                <a16:creationId xmlns:a16="http://schemas.microsoft.com/office/drawing/2014/main" id="{48747D6A-A129-4E7A-6851-D9D5785D63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
        <p:nvSpPr>
          <p:cNvPr id="50" name="TextBox 49">
            <a:extLst>
              <a:ext uri="{FF2B5EF4-FFF2-40B4-BE49-F238E27FC236}">
                <a16:creationId xmlns:a16="http://schemas.microsoft.com/office/drawing/2014/main" id="{789C7706-D8C1-4D55-5C31-1EAEDDCFE0DD}"/>
              </a:ext>
            </a:extLst>
          </p:cNvPr>
          <p:cNvSpPr txBox="1"/>
          <p:nvPr/>
        </p:nvSpPr>
        <p:spPr>
          <a:xfrm>
            <a:off x="364754" y="1380498"/>
            <a:ext cx="5825561" cy="5216813"/>
          </a:xfrm>
          <a:prstGeom prst="rect">
            <a:avLst/>
          </a:prstGeom>
          <a:noFill/>
        </p:spPr>
        <p:txBody>
          <a:bodyPr wrap="square" rtlCol="0">
            <a:spAutoFit/>
          </a:bodyPr>
          <a:lstStyle/>
          <a:p>
            <a:r>
              <a:rPr lang="en-AU" sz="1400" dirty="0"/>
              <a:t>The financial assistance included in the leaving care and after care plan can make a significant difference for young people. Apart from the ongoing allowances in this table, a financial plan should also include one-off contingencies that allow young people to achieve the goals in their plan. Some things to consider:</a:t>
            </a:r>
          </a:p>
          <a:p>
            <a:pPr algn="l"/>
            <a:endParaRPr lang="en-AU" sz="500" dirty="0"/>
          </a:p>
          <a:p>
            <a:pPr marL="285750" indent="-285750">
              <a:buFont typeface="Arial" panose="020B0604020202020204" pitchFamily="34" charset="0"/>
              <a:buChar char="•"/>
            </a:pPr>
            <a:r>
              <a:rPr lang="en-AU" sz="1400" dirty="0"/>
              <a:t>Only include funding for things that are planned and expected to occur. Remind care leavers, plans can always be reviewed and changed as needed.</a:t>
            </a:r>
          </a:p>
          <a:p>
            <a:pPr marL="285750" indent="-285750" algn="l">
              <a:buFont typeface="Arial" panose="020B0604020202020204" pitchFamily="34" charset="0"/>
              <a:buChar char="•"/>
            </a:pPr>
            <a:endParaRPr lang="en-AU" sz="500" dirty="0"/>
          </a:p>
          <a:p>
            <a:pPr marL="285750" indent="-285750" algn="l">
              <a:buFont typeface="Arial" panose="020B0604020202020204" pitchFamily="34" charset="0"/>
              <a:buChar char="•"/>
            </a:pPr>
            <a:r>
              <a:rPr lang="en-AU" sz="1400" dirty="0"/>
              <a:t>Base all financial assistance on individual needs and circumstances. In some cases, this will require out of guidelines approval.</a:t>
            </a:r>
          </a:p>
          <a:p>
            <a:pPr marL="285750" indent="-285750" algn="l">
              <a:buFont typeface="Arial" panose="020B0604020202020204" pitchFamily="34" charset="0"/>
              <a:buChar char="•"/>
            </a:pPr>
            <a:endParaRPr lang="en-AU" sz="500" dirty="0"/>
          </a:p>
          <a:p>
            <a:pPr marL="285750" indent="-285750" algn="l">
              <a:buFont typeface="Arial" panose="020B0604020202020204" pitchFamily="34" charset="0"/>
              <a:buChar char="•"/>
            </a:pPr>
            <a:r>
              <a:rPr lang="en-AU" sz="1400" dirty="0"/>
              <a:t>Include a clear and sufficient rationale and context for each financial need. Assessment and analysis are key skills in financial planning.</a:t>
            </a:r>
          </a:p>
          <a:p>
            <a:pPr marL="285750" indent="-285750" algn="l">
              <a:buFont typeface="Arial" panose="020B0604020202020204" pitchFamily="34" charset="0"/>
              <a:buChar char="•"/>
            </a:pPr>
            <a:endParaRPr lang="en-AU" sz="500" dirty="0"/>
          </a:p>
          <a:p>
            <a:pPr marL="285750" indent="-285750" algn="l">
              <a:buFont typeface="Arial" panose="020B0604020202020204" pitchFamily="34" charset="0"/>
              <a:buChar char="•"/>
            </a:pPr>
            <a:r>
              <a:rPr lang="en-AU" sz="1400" dirty="0"/>
              <a:t>Be flexible. Expect changes in circumstances before and after the financial plan has been approved.</a:t>
            </a:r>
          </a:p>
          <a:p>
            <a:pPr marL="285750" indent="-285750" algn="l">
              <a:buFont typeface="Arial" panose="020B0604020202020204" pitchFamily="34" charset="0"/>
              <a:buChar char="•"/>
            </a:pPr>
            <a:endParaRPr lang="en-AU" sz="500" dirty="0"/>
          </a:p>
          <a:p>
            <a:pPr marL="285750" indent="-285750" algn="l">
              <a:buFont typeface="Arial" panose="020B0604020202020204" pitchFamily="34" charset="0"/>
              <a:buChar char="•"/>
            </a:pPr>
            <a:r>
              <a:rPr lang="en-AU" sz="1400" dirty="0"/>
              <a:t>Keep in regular contact with care leavers – remember they may not find it easy asking for help.</a:t>
            </a:r>
          </a:p>
          <a:p>
            <a:pPr marL="285750" indent="-285750" algn="l">
              <a:buFont typeface="Arial" panose="020B0604020202020204" pitchFamily="34" charset="0"/>
              <a:buChar char="•"/>
            </a:pPr>
            <a:endParaRPr lang="en-AU" sz="1400" dirty="0"/>
          </a:p>
          <a:p>
            <a:pPr algn="l"/>
            <a:r>
              <a:rPr lang="en-US" sz="1400" dirty="0"/>
              <a:t>The </a:t>
            </a:r>
            <a:r>
              <a:rPr lang="en-US" sz="1400" dirty="0">
                <a:solidFill>
                  <a:srgbClr val="00B0F0"/>
                </a:solidFill>
                <a:hlinkClick r:id="rId2">
                  <a:extLst>
                    <a:ext uri="{A12FA001-AC4F-418D-AE19-62706E023703}">
                      <ahyp:hlinkClr xmlns:ahyp="http://schemas.microsoft.com/office/drawing/2018/hyperlinkcolor" val="tx"/>
                    </a:ext>
                  </a:extLst>
                </a:hlinkClick>
              </a:rPr>
              <a:t>DCJ website</a:t>
            </a:r>
            <a:r>
              <a:rPr lang="en-US" sz="1400" dirty="0">
                <a:solidFill>
                  <a:srgbClr val="00B0F0"/>
                </a:solidFill>
              </a:rPr>
              <a:t> </a:t>
            </a:r>
            <a:r>
              <a:rPr lang="en-US" sz="1400" dirty="0"/>
              <a:t>has links to services and information on financial assistance, including the </a:t>
            </a:r>
            <a:r>
              <a:rPr lang="en-US" sz="1400" dirty="0">
                <a:solidFill>
                  <a:srgbClr val="00B0F0"/>
                </a:solidFill>
                <a:hlinkClick r:id="rId3">
                  <a:extLst>
                    <a:ext uri="{A12FA001-AC4F-418D-AE19-62706E023703}">
                      <ahyp:hlinkClr xmlns:ahyp="http://schemas.microsoft.com/office/drawing/2018/hyperlinkcolor" val="tx"/>
                    </a:ext>
                  </a:extLst>
                </a:hlinkClick>
              </a:rPr>
              <a:t>Guidelines for leaving and after care assistance</a:t>
            </a:r>
            <a:r>
              <a:rPr lang="en-US" sz="1400" dirty="0"/>
              <a:t>.</a:t>
            </a:r>
            <a:endParaRPr lang="en-US" sz="1400" dirty="0">
              <a:solidFill>
                <a:srgbClr val="00B0F0"/>
              </a:solidFill>
            </a:endParaRPr>
          </a:p>
        </p:txBody>
      </p:sp>
      <p:grpSp>
        <p:nvGrpSpPr>
          <p:cNvPr id="49" name="Group 48" descr="Table of allowances showing whether they are paid to the carer or young person. Allowances are grouped by the age of the young person.">
            <a:extLst>
              <a:ext uri="{FF2B5EF4-FFF2-40B4-BE49-F238E27FC236}">
                <a16:creationId xmlns:a16="http://schemas.microsoft.com/office/drawing/2014/main" id="{E0697CFC-576F-D47E-3940-DD9CEC9C29AB}"/>
              </a:ext>
            </a:extLst>
          </p:cNvPr>
          <p:cNvGrpSpPr/>
          <p:nvPr/>
        </p:nvGrpSpPr>
        <p:grpSpPr>
          <a:xfrm>
            <a:off x="6616648" y="1228623"/>
            <a:ext cx="4946081" cy="4874231"/>
            <a:chOff x="336000" y="947447"/>
            <a:chExt cx="4946081" cy="4874231"/>
          </a:xfrm>
        </p:grpSpPr>
        <p:cxnSp>
          <p:nvCxnSpPr>
            <p:cNvPr id="24" name="Straight Connector 23">
              <a:extLst>
                <a:ext uri="{FF2B5EF4-FFF2-40B4-BE49-F238E27FC236}">
                  <a16:creationId xmlns:a16="http://schemas.microsoft.com/office/drawing/2014/main" id="{B0201717-212C-E73C-EEEA-40884ECFC96F}"/>
                </a:ext>
              </a:extLst>
            </p:cNvPr>
            <p:cNvCxnSpPr>
              <a:cxnSpLocks/>
            </p:cNvCxnSpPr>
            <p:nvPr/>
          </p:nvCxnSpPr>
          <p:spPr>
            <a:xfrm>
              <a:off x="336000" y="2603500"/>
              <a:ext cx="4896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8BC391-8E6B-7167-0F07-CDC21CBF0335}"/>
                </a:ext>
              </a:extLst>
            </p:cNvPr>
            <p:cNvCxnSpPr>
              <a:cxnSpLocks/>
            </p:cNvCxnSpPr>
            <p:nvPr/>
          </p:nvCxnSpPr>
          <p:spPr>
            <a:xfrm>
              <a:off x="360000" y="3939540"/>
              <a:ext cx="4896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FA28F-F157-C403-3873-6E7E4235B0B3}"/>
                </a:ext>
              </a:extLst>
            </p:cNvPr>
            <p:cNvCxnSpPr>
              <a:cxnSpLocks/>
            </p:cNvCxnSpPr>
            <p:nvPr/>
          </p:nvCxnSpPr>
          <p:spPr>
            <a:xfrm>
              <a:off x="386081" y="5212074"/>
              <a:ext cx="4896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AA592D1-ADB2-749F-B15A-4970F6E03799}"/>
                </a:ext>
              </a:extLst>
            </p:cNvPr>
            <p:cNvSpPr txBox="1"/>
            <p:nvPr/>
          </p:nvSpPr>
          <p:spPr>
            <a:xfrm>
              <a:off x="1637113" y="1522814"/>
              <a:ext cx="764492" cy="246221"/>
            </a:xfrm>
            <a:prstGeom prst="rect">
              <a:avLst/>
            </a:prstGeom>
            <a:noFill/>
          </p:spPr>
          <p:txBody>
            <a:bodyPr wrap="square" rtlCol="0">
              <a:spAutoFit/>
            </a:bodyPr>
            <a:lstStyle/>
            <a:p>
              <a:pPr algn="l"/>
              <a:r>
                <a:rPr lang="en-US" sz="1000" b="1" dirty="0">
                  <a:solidFill>
                    <a:srgbClr val="00B0F0"/>
                  </a:solidFill>
                </a:rPr>
                <a:t>CARER</a:t>
              </a:r>
              <a:endParaRPr lang="en-AU" sz="1000" b="1" dirty="0">
                <a:solidFill>
                  <a:srgbClr val="00B0F0"/>
                </a:solidFill>
              </a:endParaRPr>
            </a:p>
          </p:txBody>
        </p:sp>
        <p:sp>
          <p:nvSpPr>
            <p:cNvPr id="8" name="TextBox 7">
              <a:extLst>
                <a:ext uri="{FF2B5EF4-FFF2-40B4-BE49-F238E27FC236}">
                  <a16:creationId xmlns:a16="http://schemas.microsoft.com/office/drawing/2014/main" id="{76CD682D-03E7-05F3-936A-B24B38C227FD}"/>
                </a:ext>
              </a:extLst>
            </p:cNvPr>
            <p:cNvSpPr txBox="1"/>
            <p:nvPr/>
          </p:nvSpPr>
          <p:spPr>
            <a:xfrm>
              <a:off x="386081" y="3070232"/>
              <a:ext cx="670560" cy="246221"/>
            </a:xfrm>
            <a:prstGeom prst="rect">
              <a:avLst/>
            </a:prstGeom>
            <a:noFill/>
          </p:spPr>
          <p:txBody>
            <a:bodyPr wrap="square" rtlCol="0">
              <a:spAutoFit/>
            </a:bodyPr>
            <a:lstStyle/>
            <a:p>
              <a:pPr algn="l"/>
              <a:r>
                <a:rPr lang="en-US" sz="1000"/>
                <a:t>18 - 20</a:t>
              </a:r>
              <a:endParaRPr lang="en-AU" sz="1000"/>
            </a:p>
          </p:txBody>
        </p:sp>
        <p:sp>
          <p:nvSpPr>
            <p:cNvPr id="9" name="TextBox 8">
              <a:extLst>
                <a:ext uri="{FF2B5EF4-FFF2-40B4-BE49-F238E27FC236}">
                  <a16:creationId xmlns:a16="http://schemas.microsoft.com/office/drawing/2014/main" id="{9D1B3414-B067-5057-FA98-973FC91D3B6A}"/>
                </a:ext>
              </a:extLst>
            </p:cNvPr>
            <p:cNvSpPr txBox="1"/>
            <p:nvPr/>
          </p:nvSpPr>
          <p:spPr>
            <a:xfrm>
              <a:off x="386081" y="4481361"/>
              <a:ext cx="670560" cy="246221"/>
            </a:xfrm>
            <a:prstGeom prst="rect">
              <a:avLst/>
            </a:prstGeom>
            <a:noFill/>
          </p:spPr>
          <p:txBody>
            <a:bodyPr wrap="square" rtlCol="0">
              <a:spAutoFit/>
            </a:bodyPr>
            <a:lstStyle/>
            <a:p>
              <a:pPr algn="l"/>
              <a:r>
                <a:rPr lang="en-US" sz="1000"/>
                <a:t>21 - 25</a:t>
              </a:r>
              <a:endParaRPr lang="en-AU" sz="1000"/>
            </a:p>
          </p:txBody>
        </p:sp>
        <p:sp>
          <p:nvSpPr>
            <p:cNvPr id="10" name="TextBox 9">
              <a:extLst>
                <a:ext uri="{FF2B5EF4-FFF2-40B4-BE49-F238E27FC236}">
                  <a16:creationId xmlns:a16="http://schemas.microsoft.com/office/drawing/2014/main" id="{EF1E8CF2-FA37-ECB5-0DC9-406EFDFC0750}"/>
                </a:ext>
              </a:extLst>
            </p:cNvPr>
            <p:cNvSpPr txBox="1"/>
            <p:nvPr/>
          </p:nvSpPr>
          <p:spPr>
            <a:xfrm>
              <a:off x="3318286" y="1511096"/>
              <a:ext cx="1344027" cy="246221"/>
            </a:xfrm>
            <a:prstGeom prst="rect">
              <a:avLst/>
            </a:prstGeom>
            <a:noFill/>
          </p:spPr>
          <p:txBody>
            <a:bodyPr wrap="square" rtlCol="0">
              <a:spAutoFit/>
            </a:bodyPr>
            <a:lstStyle/>
            <a:p>
              <a:pPr algn="l"/>
              <a:r>
                <a:rPr lang="en-US" sz="1000" b="1" dirty="0">
                  <a:solidFill>
                    <a:srgbClr val="00B0F0"/>
                  </a:solidFill>
                </a:rPr>
                <a:t>YOUNG PERSON</a:t>
              </a:r>
              <a:endParaRPr lang="en-AU" sz="1000" b="1" dirty="0">
                <a:solidFill>
                  <a:srgbClr val="00B0F0"/>
                </a:solidFill>
              </a:endParaRPr>
            </a:p>
          </p:txBody>
        </p:sp>
        <p:sp>
          <p:nvSpPr>
            <p:cNvPr id="11" name="TextBox 10">
              <a:extLst>
                <a:ext uri="{FF2B5EF4-FFF2-40B4-BE49-F238E27FC236}">
                  <a16:creationId xmlns:a16="http://schemas.microsoft.com/office/drawing/2014/main" id="{5A48D418-B1EA-D8E6-D698-B7B7C30559DB}"/>
                </a:ext>
              </a:extLst>
            </p:cNvPr>
            <p:cNvSpPr txBox="1"/>
            <p:nvPr/>
          </p:nvSpPr>
          <p:spPr>
            <a:xfrm>
              <a:off x="435529" y="2084666"/>
              <a:ext cx="416559" cy="246221"/>
            </a:xfrm>
            <a:prstGeom prst="rect">
              <a:avLst/>
            </a:prstGeom>
            <a:noFill/>
          </p:spPr>
          <p:txBody>
            <a:bodyPr wrap="square" rtlCol="0">
              <a:spAutoFit/>
            </a:bodyPr>
            <a:lstStyle/>
            <a:p>
              <a:pPr algn="l"/>
              <a:r>
                <a:rPr lang="en-US" sz="1000"/>
                <a:t>&lt; 18</a:t>
              </a:r>
              <a:endParaRPr lang="en-AU" sz="1000"/>
            </a:p>
          </p:txBody>
        </p:sp>
        <p:sp>
          <p:nvSpPr>
            <p:cNvPr id="12" name="Rectangle: Rounded Corners 11">
              <a:extLst>
                <a:ext uri="{FF2B5EF4-FFF2-40B4-BE49-F238E27FC236}">
                  <a16:creationId xmlns:a16="http://schemas.microsoft.com/office/drawing/2014/main" id="{392987FA-3AEE-3DF9-CE10-71098F84D455}"/>
                </a:ext>
              </a:extLst>
            </p:cNvPr>
            <p:cNvSpPr/>
            <p:nvPr/>
          </p:nvSpPr>
          <p:spPr>
            <a:xfrm>
              <a:off x="3076987" y="2801728"/>
              <a:ext cx="1483360" cy="47401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Independent Living Allowance</a:t>
              </a:r>
              <a:endParaRPr lang="en-AU" sz="1200" b="1" dirty="0"/>
            </a:p>
          </p:txBody>
        </p:sp>
        <p:sp>
          <p:nvSpPr>
            <p:cNvPr id="13" name="Rectangle: Rounded Corners 12">
              <a:extLst>
                <a:ext uri="{FF2B5EF4-FFF2-40B4-BE49-F238E27FC236}">
                  <a16:creationId xmlns:a16="http://schemas.microsoft.com/office/drawing/2014/main" id="{652D7F92-D169-80AB-C4D2-89A83EB63A48}"/>
                </a:ext>
              </a:extLst>
            </p:cNvPr>
            <p:cNvSpPr/>
            <p:nvPr/>
          </p:nvSpPr>
          <p:spPr>
            <a:xfrm>
              <a:off x="1127124" y="2798583"/>
              <a:ext cx="1584955" cy="49073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Staying on Allowance</a:t>
              </a:r>
              <a:endParaRPr lang="en-AU" sz="1200" b="1" dirty="0"/>
            </a:p>
          </p:txBody>
        </p:sp>
        <p:sp>
          <p:nvSpPr>
            <p:cNvPr id="14" name="Rectangle: Rounded Corners 13">
              <a:extLst>
                <a:ext uri="{FF2B5EF4-FFF2-40B4-BE49-F238E27FC236}">
                  <a16:creationId xmlns:a16="http://schemas.microsoft.com/office/drawing/2014/main" id="{916B22C2-F205-2E19-0A1E-3FF979C07CE5}"/>
                </a:ext>
              </a:extLst>
            </p:cNvPr>
            <p:cNvSpPr/>
            <p:nvPr/>
          </p:nvSpPr>
          <p:spPr>
            <a:xfrm>
              <a:off x="3076987" y="4525339"/>
              <a:ext cx="1483360" cy="43688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Aftercare Allowance</a:t>
              </a:r>
              <a:endParaRPr lang="en-AU" sz="1200" b="1" dirty="0"/>
            </a:p>
          </p:txBody>
        </p:sp>
        <p:sp>
          <p:nvSpPr>
            <p:cNvPr id="15" name="Rectangle: Rounded Corners 14">
              <a:extLst>
                <a:ext uri="{FF2B5EF4-FFF2-40B4-BE49-F238E27FC236}">
                  <a16:creationId xmlns:a16="http://schemas.microsoft.com/office/drawing/2014/main" id="{75145419-3FF1-A8C8-7FA1-96D038B1D8EC}"/>
                </a:ext>
              </a:extLst>
            </p:cNvPr>
            <p:cNvSpPr/>
            <p:nvPr/>
          </p:nvSpPr>
          <p:spPr>
            <a:xfrm rot="5400000" flipH="1">
              <a:off x="3206743" y="3412479"/>
              <a:ext cx="3294389" cy="304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Transition</a:t>
              </a:r>
              <a:r>
                <a:rPr lang="en-US" sz="1200" dirty="0"/>
                <a:t> </a:t>
              </a:r>
              <a:r>
                <a:rPr lang="en-US" sz="1200" b="1" dirty="0"/>
                <a:t>to</a:t>
              </a:r>
              <a:r>
                <a:rPr lang="en-US" sz="1200" dirty="0"/>
                <a:t> </a:t>
              </a:r>
              <a:r>
                <a:rPr lang="en-US" sz="1200" b="1" dirty="0"/>
                <a:t>Independent</a:t>
              </a:r>
              <a:r>
                <a:rPr lang="en-US" sz="1200" dirty="0"/>
                <a:t> </a:t>
              </a:r>
              <a:r>
                <a:rPr lang="en-US" sz="1200" b="1" dirty="0"/>
                <a:t>Living</a:t>
              </a:r>
              <a:r>
                <a:rPr lang="en-US" sz="1200" dirty="0"/>
                <a:t> </a:t>
              </a:r>
              <a:r>
                <a:rPr lang="en-US" sz="1200" b="1" dirty="0"/>
                <a:t>Allowance</a:t>
              </a:r>
            </a:p>
          </p:txBody>
        </p:sp>
        <p:sp>
          <p:nvSpPr>
            <p:cNvPr id="16" name="Rectangle: Rounded Corners 15">
              <a:extLst>
                <a:ext uri="{FF2B5EF4-FFF2-40B4-BE49-F238E27FC236}">
                  <a16:creationId xmlns:a16="http://schemas.microsoft.com/office/drawing/2014/main" id="{176C0875-B5DA-F84C-6657-78E89C220053}"/>
                </a:ext>
              </a:extLst>
            </p:cNvPr>
            <p:cNvSpPr/>
            <p:nvPr/>
          </p:nvSpPr>
          <p:spPr>
            <a:xfrm>
              <a:off x="1127125" y="1999976"/>
              <a:ext cx="1584960" cy="43688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Teenage Education Payment</a:t>
              </a:r>
              <a:endParaRPr lang="en-AU" sz="1200" b="1" dirty="0"/>
            </a:p>
          </p:txBody>
        </p:sp>
        <p:sp>
          <p:nvSpPr>
            <p:cNvPr id="19" name="Rectangle: Rounded Corners 18">
              <a:extLst>
                <a:ext uri="{FF2B5EF4-FFF2-40B4-BE49-F238E27FC236}">
                  <a16:creationId xmlns:a16="http://schemas.microsoft.com/office/drawing/2014/main" id="{410BA6D4-5A0A-BAB8-F9BB-6FE287256FAE}"/>
                </a:ext>
              </a:extLst>
            </p:cNvPr>
            <p:cNvSpPr/>
            <p:nvPr/>
          </p:nvSpPr>
          <p:spPr>
            <a:xfrm>
              <a:off x="1159593" y="3587390"/>
              <a:ext cx="1584960" cy="120957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Post Care Education Financial Support (18-24)</a:t>
              </a:r>
              <a:endParaRPr lang="en-AU" sz="1200" b="1" dirty="0"/>
            </a:p>
          </p:txBody>
        </p:sp>
        <p:sp>
          <p:nvSpPr>
            <p:cNvPr id="20" name="Rectangle: Rounded Corners 19">
              <a:extLst>
                <a:ext uri="{FF2B5EF4-FFF2-40B4-BE49-F238E27FC236}">
                  <a16:creationId xmlns:a16="http://schemas.microsoft.com/office/drawing/2014/main" id="{F3AF93BE-FEAE-F2A4-4D91-F0CDA06948C2}"/>
                </a:ext>
              </a:extLst>
            </p:cNvPr>
            <p:cNvSpPr/>
            <p:nvPr/>
          </p:nvSpPr>
          <p:spPr>
            <a:xfrm>
              <a:off x="3076988" y="3588890"/>
              <a:ext cx="1483360" cy="79715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Youth Allowance</a:t>
              </a:r>
              <a:endParaRPr lang="en-AU" sz="1200" b="1" dirty="0"/>
            </a:p>
          </p:txBody>
        </p:sp>
        <p:sp>
          <p:nvSpPr>
            <p:cNvPr id="21" name="TextBox 20">
              <a:extLst>
                <a:ext uri="{FF2B5EF4-FFF2-40B4-BE49-F238E27FC236}">
                  <a16:creationId xmlns:a16="http://schemas.microsoft.com/office/drawing/2014/main" id="{E7219215-86D8-88B6-EF9F-CE6AA9739C29}"/>
                </a:ext>
              </a:extLst>
            </p:cNvPr>
            <p:cNvSpPr txBox="1"/>
            <p:nvPr/>
          </p:nvSpPr>
          <p:spPr>
            <a:xfrm>
              <a:off x="386081" y="5338819"/>
              <a:ext cx="670560" cy="246221"/>
            </a:xfrm>
            <a:prstGeom prst="rect">
              <a:avLst/>
            </a:prstGeom>
            <a:noFill/>
          </p:spPr>
          <p:txBody>
            <a:bodyPr wrap="square" rtlCol="0">
              <a:spAutoFit/>
            </a:bodyPr>
            <a:lstStyle/>
            <a:p>
              <a:pPr algn="l"/>
              <a:r>
                <a:rPr lang="en-US" sz="1000"/>
                <a:t>&gt; 25</a:t>
              </a:r>
              <a:endParaRPr lang="en-AU" sz="1000"/>
            </a:p>
          </p:txBody>
        </p:sp>
        <p:sp>
          <p:nvSpPr>
            <p:cNvPr id="22" name="Rectangle: Rounded Corners 21">
              <a:extLst>
                <a:ext uri="{FF2B5EF4-FFF2-40B4-BE49-F238E27FC236}">
                  <a16:creationId xmlns:a16="http://schemas.microsoft.com/office/drawing/2014/main" id="{C153A1C9-A267-F9C3-C432-E00C0FF896E6}"/>
                </a:ext>
              </a:extLst>
            </p:cNvPr>
            <p:cNvSpPr/>
            <p:nvPr/>
          </p:nvSpPr>
          <p:spPr>
            <a:xfrm>
              <a:off x="3076987" y="5306862"/>
              <a:ext cx="1483360" cy="43688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t>Austudy</a:t>
              </a:r>
              <a:endParaRPr lang="en-AU" sz="1200" b="1" dirty="0"/>
            </a:p>
          </p:txBody>
        </p:sp>
        <p:sp>
          <p:nvSpPr>
            <p:cNvPr id="27" name="Rectangle 26">
              <a:extLst>
                <a:ext uri="{FF2B5EF4-FFF2-40B4-BE49-F238E27FC236}">
                  <a16:creationId xmlns:a16="http://schemas.microsoft.com/office/drawing/2014/main" id="{83F6DE72-6970-05F0-5106-6ECF41F7422C}"/>
                </a:ext>
              </a:extLst>
            </p:cNvPr>
            <p:cNvSpPr/>
            <p:nvPr/>
          </p:nvSpPr>
          <p:spPr>
            <a:xfrm>
              <a:off x="1681360" y="947447"/>
              <a:ext cx="2253280" cy="3499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ALLOWANCES OVERVIEW</a:t>
              </a:r>
              <a:endParaRPr lang="en-AU" sz="1200" b="1" dirty="0"/>
            </a:p>
          </p:txBody>
        </p:sp>
        <p:sp>
          <p:nvSpPr>
            <p:cNvPr id="28" name="Rectangle: Rounded Corners 27">
              <a:extLst>
                <a:ext uri="{FF2B5EF4-FFF2-40B4-BE49-F238E27FC236}">
                  <a16:creationId xmlns:a16="http://schemas.microsoft.com/office/drawing/2014/main" id="{016C5BE9-580D-1BF1-E423-626D61AEF704}"/>
                </a:ext>
              </a:extLst>
            </p:cNvPr>
            <p:cNvSpPr/>
            <p:nvPr/>
          </p:nvSpPr>
          <p:spPr>
            <a:xfrm>
              <a:off x="360000" y="1482553"/>
              <a:ext cx="4896000" cy="4339125"/>
            </a:xfrm>
            <a:prstGeom prst="roundRect">
              <a:avLst>
                <a:gd name="adj" fmla="val 852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38" name="Rectangle: Rounded Corners 37">
              <a:extLst>
                <a:ext uri="{FF2B5EF4-FFF2-40B4-BE49-F238E27FC236}">
                  <a16:creationId xmlns:a16="http://schemas.microsoft.com/office/drawing/2014/main" id="{399B9FAB-E4A9-8EED-1432-F1650C007BE3}"/>
                </a:ext>
              </a:extLst>
            </p:cNvPr>
            <p:cNvSpPr/>
            <p:nvPr/>
          </p:nvSpPr>
          <p:spPr>
            <a:xfrm>
              <a:off x="3076987" y="2001540"/>
              <a:ext cx="1483360" cy="43688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ABSTUDY</a:t>
              </a:r>
              <a:endParaRPr lang="en-AU" sz="1200" b="1" dirty="0"/>
            </a:p>
          </p:txBody>
        </p:sp>
        <p:cxnSp>
          <p:nvCxnSpPr>
            <p:cNvPr id="40" name="Straight Connector 39">
              <a:extLst>
                <a:ext uri="{FF2B5EF4-FFF2-40B4-BE49-F238E27FC236}">
                  <a16:creationId xmlns:a16="http://schemas.microsoft.com/office/drawing/2014/main" id="{6FC435D6-9BD9-E7D7-9169-24A72C1C4E9F}"/>
                </a:ext>
              </a:extLst>
            </p:cNvPr>
            <p:cNvCxnSpPr>
              <a:cxnSpLocks/>
            </p:cNvCxnSpPr>
            <p:nvPr/>
          </p:nvCxnSpPr>
          <p:spPr>
            <a:xfrm>
              <a:off x="960120" y="1482555"/>
              <a:ext cx="0" cy="43391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AA727B-7E90-3A7E-8097-249F9DEC1960}"/>
                </a:ext>
              </a:extLst>
            </p:cNvPr>
            <p:cNvCxnSpPr>
              <a:cxnSpLocks/>
            </p:cNvCxnSpPr>
            <p:nvPr/>
          </p:nvCxnSpPr>
          <p:spPr>
            <a:xfrm>
              <a:off x="2879089" y="1482553"/>
              <a:ext cx="0" cy="433912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560AD7C-E13B-6878-18C1-7BE2860DBE91}"/>
                </a:ext>
              </a:extLst>
            </p:cNvPr>
            <p:cNvCxnSpPr>
              <a:cxnSpLocks/>
            </p:cNvCxnSpPr>
            <p:nvPr/>
          </p:nvCxnSpPr>
          <p:spPr>
            <a:xfrm>
              <a:off x="336000" y="1795780"/>
              <a:ext cx="4896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600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DF20F67-B8ED-C813-3BD3-480B7232CE00}"/>
              </a:ext>
              <a:ext uri="{C183D7F6-B498-43B3-948B-1728B52AA6E4}">
                <adec:decorative xmlns:adec="http://schemas.microsoft.com/office/drawing/2017/decorative" val="1"/>
              </a:ext>
            </a:extLst>
          </p:cNvPr>
          <p:cNvSpPr/>
          <p:nvPr/>
        </p:nvSpPr>
        <p:spPr>
          <a:xfrm>
            <a:off x="7965440" y="3718509"/>
            <a:ext cx="3997560" cy="22953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34" name="Rectangle 33">
            <a:extLst>
              <a:ext uri="{FF2B5EF4-FFF2-40B4-BE49-F238E27FC236}">
                <a16:creationId xmlns:a16="http://schemas.microsoft.com/office/drawing/2014/main" id="{1ACAE8A1-A22E-D57E-8638-96E507F9CA2F}"/>
              </a:ext>
              <a:ext uri="{C183D7F6-B498-43B3-948B-1728B52AA6E4}">
                <adec:decorative xmlns:adec="http://schemas.microsoft.com/office/drawing/2017/decorative" val="1"/>
              </a:ext>
            </a:extLst>
          </p:cNvPr>
          <p:cNvSpPr/>
          <p:nvPr/>
        </p:nvSpPr>
        <p:spPr>
          <a:xfrm>
            <a:off x="1944772" y="3697089"/>
            <a:ext cx="4003090" cy="237591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31" name="Rectangle 30">
            <a:extLst>
              <a:ext uri="{FF2B5EF4-FFF2-40B4-BE49-F238E27FC236}">
                <a16:creationId xmlns:a16="http://schemas.microsoft.com/office/drawing/2014/main" id="{78794A96-D5B0-4370-75E0-B8D58F175A84}"/>
              </a:ext>
              <a:ext uri="{C183D7F6-B498-43B3-948B-1728B52AA6E4}">
                <adec:decorative xmlns:adec="http://schemas.microsoft.com/office/drawing/2017/decorative" val="1"/>
              </a:ext>
            </a:extLst>
          </p:cNvPr>
          <p:cNvSpPr/>
          <p:nvPr/>
        </p:nvSpPr>
        <p:spPr>
          <a:xfrm>
            <a:off x="1944772" y="1040971"/>
            <a:ext cx="4003090" cy="22833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30" name="Rectangle 29">
            <a:extLst>
              <a:ext uri="{FF2B5EF4-FFF2-40B4-BE49-F238E27FC236}">
                <a16:creationId xmlns:a16="http://schemas.microsoft.com/office/drawing/2014/main" id="{0E23476F-A0ED-0FF7-E402-B480BE7957B3}"/>
              </a:ext>
              <a:ext uri="{C183D7F6-B498-43B3-948B-1728B52AA6E4}">
                <adec:decorative xmlns:adec="http://schemas.microsoft.com/office/drawing/2017/decorative" val="1"/>
              </a:ext>
            </a:extLst>
          </p:cNvPr>
          <p:cNvSpPr/>
          <p:nvPr/>
        </p:nvSpPr>
        <p:spPr>
          <a:xfrm>
            <a:off x="7959910" y="1127589"/>
            <a:ext cx="4003090" cy="21967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 name="Title 1">
            <a:extLst>
              <a:ext uri="{FF2B5EF4-FFF2-40B4-BE49-F238E27FC236}">
                <a16:creationId xmlns:a16="http://schemas.microsoft.com/office/drawing/2014/main" id="{DC38AF3D-9BB0-9B18-078A-8139484F74C3}"/>
              </a:ext>
            </a:extLst>
          </p:cNvPr>
          <p:cNvSpPr>
            <a:spLocks noGrp="1"/>
          </p:cNvSpPr>
          <p:nvPr>
            <p:ph type="title"/>
          </p:nvPr>
        </p:nvSpPr>
        <p:spPr>
          <a:xfrm>
            <a:off x="360000" y="234267"/>
            <a:ext cx="9720000" cy="1009652"/>
          </a:xfrm>
        </p:spPr>
        <p:txBody>
          <a:bodyPr/>
          <a:lstStyle/>
          <a:p>
            <a:r>
              <a:rPr lang="en-AU" dirty="0"/>
              <a:t>Case studies</a:t>
            </a:r>
          </a:p>
        </p:txBody>
      </p:sp>
      <p:pic>
        <p:nvPicPr>
          <p:cNvPr id="21" name="Picture 20" descr="A young man with a beard">
            <a:extLst>
              <a:ext uri="{FF2B5EF4-FFF2-40B4-BE49-F238E27FC236}">
                <a16:creationId xmlns:a16="http://schemas.microsoft.com/office/drawing/2014/main" id="{3E6B34DC-35D8-6481-94BA-66046709084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5834" t="3498" r="10356" b="8112"/>
          <a:stretch/>
        </p:blipFill>
        <p:spPr>
          <a:xfrm>
            <a:off x="479714" y="844168"/>
            <a:ext cx="1984451" cy="2243020"/>
          </a:xfrm>
          <a:prstGeom prst="rect">
            <a:avLst/>
          </a:prstGeom>
        </p:spPr>
      </p:pic>
      <p:sp>
        <p:nvSpPr>
          <p:cNvPr id="7" name="TextBox 6">
            <a:extLst>
              <a:ext uri="{FF2B5EF4-FFF2-40B4-BE49-F238E27FC236}">
                <a16:creationId xmlns:a16="http://schemas.microsoft.com/office/drawing/2014/main" id="{D883CA41-C428-CF3F-09DB-FAA514F6FCC7}"/>
              </a:ext>
            </a:extLst>
          </p:cNvPr>
          <p:cNvSpPr txBox="1"/>
          <p:nvPr/>
        </p:nvSpPr>
        <p:spPr>
          <a:xfrm>
            <a:off x="2491762" y="1127589"/>
            <a:ext cx="3562504" cy="2139047"/>
          </a:xfrm>
          <a:prstGeom prst="rect">
            <a:avLst/>
          </a:prstGeom>
          <a:noFill/>
        </p:spPr>
        <p:txBody>
          <a:bodyPr wrap="square">
            <a:spAutoFit/>
          </a:bodyPr>
          <a:lstStyle/>
          <a:p>
            <a:pPr algn="l"/>
            <a:r>
              <a:rPr lang="en-US" sz="1600" b="1" i="0">
                <a:solidFill>
                  <a:schemeClr val="bg1"/>
                </a:solidFill>
                <a:effectLst/>
                <a:latin typeface="Public Sans" pitchFamily="2" charset="0"/>
              </a:rPr>
              <a:t>EKA’S PLAN</a:t>
            </a:r>
          </a:p>
          <a:p>
            <a:pPr algn="l"/>
            <a:endParaRPr lang="en-US" sz="500" b="1" i="0">
              <a:solidFill>
                <a:schemeClr val="bg1"/>
              </a:solidFill>
              <a:effectLst/>
              <a:latin typeface="Public Sans" pitchFamily="2" charset="0"/>
            </a:endParaRPr>
          </a:p>
          <a:p>
            <a:pPr algn="l"/>
            <a:r>
              <a:rPr lang="en-US" sz="1400" b="0" i="0">
                <a:solidFill>
                  <a:schemeClr val="bg1"/>
                </a:solidFill>
                <a:effectLst/>
                <a:latin typeface="Public Sans" pitchFamily="2" charset="0"/>
              </a:rPr>
              <a:t>Regular after care contact with Eka allowed an abusive relationship to be quickly identified and dealt with. Pre-planned options and help with the cost of utilities including electricity and internet allowed Eka to escape the relationship and move to safe accommodation.</a:t>
            </a:r>
          </a:p>
        </p:txBody>
      </p:sp>
      <p:pic>
        <p:nvPicPr>
          <p:cNvPr id="33" name="Picture 32" descr="A young woman wearing a head scarf">
            <a:extLst>
              <a:ext uri="{FF2B5EF4-FFF2-40B4-BE49-F238E27FC236}">
                <a16:creationId xmlns:a16="http://schemas.microsoft.com/office/drawing/2014/main" id="{FE825412-4128-0540-5F66-992329C3362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095" t="8195" r="7202" b="36594"/>
          <a:stretch/>
        </p:blipFill>
        <p:spPr>
          <a:xfrm>
            <a:off x="479713" y="3459953"/>
            <a:ext cx="1984451" cy="2243020"/>
          </a:xfrm>
          <a:prstGeom prst="rect">
            <a:avLst/>
          </a:prstGeom>
        </p:spPr>
      </p:pic>
      <p:sp>
        <p:nvSpPr>
          <p:cNvPr id="23" name="TextBox 22">
            <a:extLst>
              <a:ext uri="{FF2B5EF4-FFF2-40B4-BE49-F238E27FC236}">
                <a16:creationId xmlns:a16="http://schemas.microsoft.com/office/drawing/2014/main" id="{321B4593-476D-1D79-2024-CF50F5964C75}"/>
              </a:ext>
            </a:extLst>
          </p:cNvPr>
          <p:cNvSpPr txBox="1"/>
          <p:nvPr/>
        </p:nvSpPr>
        <p:spPr>
          <a:xfrm>
            <a:off x="2513743" y="3718509"/>
            <a:ext cx="3434119" cy="2354491"/>
          </a:xfrm>
          <a:prstGeom prst="rect">
            <a:avLst/>
          </a:prstGeom>
          <a:noFill/>
        </p:spPr>
        <p:txBody>
          <a:bodyPr wrap="square">
            <a:spAutoFit/>
          </a:bodyPr>
          <a:lstStyle/>
          <a:p>
            <a:r>
              <a:rPr lang="en-US" sz="1600" i="0" dirty="0">
                <a:solidFill>
                  <a:schemeClr val="bg1"/>
                </a:solidFill>
                <a:effectLst/>
                <a:latin typeface="Public Sans" pitchFamily="2" charset="0"/>
              </a:rPr>
              <a:t>HALA’S PLAN</a:t>
            </a:r>
            <a:r>
              <a:rPr lang="en-US" sz="1600" b="0" i="0" dirty="0">
                <a:solidFill>
                  <a:schemeClr val="bg1"/>
                </a:solidFill>
                <a:effectLst/>
                <a:latin typeface="Public Sans" pitchFamily="2" charset="0"/>
              </a:rPr>
              <a:t> </a:t>
            </a:r>
          </a:p>
          <a:p>
            <a:endParaRPr lang="en-US" sz="500" dirty="0">
              <a:solidFill>
                <a:schemeClr val="bg1"/>
              </a:solidFill>
              <a:latin typeface="Public Sans" pitchFamily="2" charset="0"/>
            </a:endParaRPr>
          </a:p>
          <a:p>
            <a:r>
              <a:rPr lang="en-US" sz="1400" b="0" i="0" dirty="0">
                <a:solidFill>
                  <a:schemeClr val="bg1"/>
                </a:solidFill>
                <a:effectLst/>
                <a:latin typeface="Public Sans" pitchFamily="2" charset="0"/>
              </a:rPr>
              <a:t>This example illustrates the poor practice of including expenses for which there is no current need or immediate likelihood. This type of plan is often based on the use of templates where anything that is mentioned in the Guidelines is included in case it is ever needed. Such plans are not individually tailored.</a:t>
            </a:r>
            <a:endParaRPr lang="en-AU" sz="1400" dirty="0">
              <a:solidFill>
                <a:schemeClr val="bg1"/>
              </a:solidFill>
            </a:endParaRPr>
          </a:p>
        </p:txBody>
      </p:sp>
      <p:pic>
        <p:nvPicPr>
          <p:cNvPr id="27" name="Picture 26" descr="Smiling mother sitting with baby outdoors, with baby touching mother’s face">
            <a:extLst>
              <a:ext uri="{FF2B5EF4-FFF2-40B4-BE49-F238E27FC236}">
                <a16:creationId xmlns:a16="http://schemas.microsoft.com/office/drawing/2014/main" id="{917E7E9F-2A1A-7B94-FBDC-A8C6AD235B9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668" r="22945"/>
          <a:stretch/>
        </p:blipFill>
        <p:spPr>
          <a:xfrm>
            <a:off x="6199283" y="844168"/>
            <a:ext cx="2104121" cy="2243020"/>
          </a:xfrm>
          <a:prstGeom prst="rect">
            <a:avLst/>
          </a:prstGeom>
        </p:spPr>
      </p:pic>
      <p:sp>
        <p:nvSpPr>
          <p:cNvPr id="3" name="Slide Number Placeholder 2">
            <a:extLst>
              <a:ext uri="{FF2B5EF4-FFF2-40B4-BE49-F238E27FC236}">
                <a16:creationId xmlns:a16="http://schemas.microsoft.com/office/drawing/2014/main" id="{E9F4EB5A-CD20-5CF3-0160-6194909B58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15" name="TextBox 14">
            <a:extLst>
              <a:ext uri="{FF2B5EF4-FFF2-40B4-BE49-F238E27FC236}">
                <a16:creationId xmlns:a16="http://schemas.microsoft.com/office/drawing/2014/main" id="{A980875E-D4B2-9D56-E948-5459061DC5CC}"/>
              </a:ext>
            </a:extLst>
          </p:cNvPr>
          <p:cNvSpPr txBox="1"/>
          <p:nvPr/>
        </p:nvSpPr>
        <p:spPr>
          <a:xfrm>
            <a:off x="8381741" y="1156801"/>
            <a:ext cx="3581259" cy="2139047"/>
          </a:xfrm>
          <a:prstGeom prst="rect">
            <a:avLst/>
          </a:prstGeom>
          <a:noFill/>
        </p:spPr>
        <p:txBody>
          <a:bodyPr wrap="square" lIns="91440" tIns="45720" rIns="91440" bIns="45720" anchor="t">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Public Sans" pitchFamily="2" charset="0"/>
                <a:ea typeface="+mn-ea"/>
                <a:cs typeface="+mn-cs"/>
              </a:rPr>
              <a:t>FIONA’S PLAN </a:t>
            </a:r>
          </a:p>
          <a:p>
            <a:pPr marL="0" marR="0" lvl="0" indent="0" defTabSz="609585" rtl="0" eaLnBrk="1" fontAlgn="auto" latinLnBrk="0" hangingPunct="1">
              <a:lnSpc>
                <a:spcPct val="100000"/>
              </a:lnSpc>
              <a:spcBef>
                <a:spcPts val="0"/>
              </a:spcBef>
              <a:spcAft>
                <a:spcPts val="0"/>
              </a:spcAft>
              <a:buClrTx/>
              <a:buSzTx/>
              <a:buFontTx/>
              <a:buNone/>
              <a:tabLst/>
              <a:defRPr/>
            </a:pPr>
            <a:endParaRPr lang="en-US" sz="500" dirty="0">
              <a:solidFill>
                <a:srgbClr val="212529"/>
              </a:solidFill>
              <a:latin typeface="Public Sans" pitchFamily="2" charset="0"/>
            </a:endParaRPr>
          </a:p>
          <a:p>
            <a:pPr>
              <a:defRPr/>
            </a:pPr>
            <a:r>
              <a:rPr kumimoji="0" lang="en-US" sz="1400" b="0" i="0" u="none" strike="noStrike" kern="1200" cap="none" spc="0" normalizeH="0" baseline="0" noProof="0" dirty="0">
                <a:ln>
                  <a:noFill/>
                </a:ln>
                <a:solidFill>
                  <a:schemeClr val="bg1"/>
                </a:solidFill>
                <a:effectLst/>
                <a:uLnTx/>
                <a:uFillTx/>
                <a:latin typeface="Public Sans"/>
              </a:rPr>
              <a:t>Establishing Fiona and her baby in suitable accommodation at higher than usual costs illustrates the </a:t>
            </a:r>
            <a:r>
              <a:rPr lang="en-US" sz="1400" dirty="0">
                <a:solidFill>
                  <a:schemeClr val="bg1"/>
                </a:solidFill>
                <a:latin typeface="Public Sans"/>
              </a:rPr>
              <a:t>principle of </a:t>
            </a:r>
            <a:r>
              <a:rPr kumimoji="0" lang="en-US" sz="1400" b="0" i="0" u="none" strike="noStrike" kern="1200" cap="none" spc="0" normalizeH="0" baseline="0" noProof="0" dirty="0">
                <a:ln>
                  <a:noFill/>
                </a:ln>
                <a:solidFill>
                  <a:schemeClr val="bg1"/>
                </a:solidFill>
                <a:effectLst/>
                <a:uLnTx/>
                <a:uFillTx/>
                <a:latin typeface="Public Sans"/>
              </a:rPr>
              <a:t>tailoring assistance to the level of need. It demonstrates how higher amounts than those in the Guidelines delegation may be approved if assessment determines they are required.</a:t>
            </a:r>
            <a:r>
              <a:rPr lang="en-US" sz="1400" dirty="0">
                <a:solidFill>
                  <a:schemeClr val="bg1"/>
                </a:solidFill>
                <a:latin typeface="Public Sans"/>
              </a:rPr>
              <a:t> </a:t>
            </a:r>
            <a:endParaRPr lang="en-US" sz="1400" b="0" i="0" u="none" strike="noStrike" kern="1200" cap="none" spc="0" normalizeH="0" baseline="0" noProof="0" dirty="0">
              <a:ln>
                <a:noFill/>
              </a:ln>
              <a:solidFill>
                <a:schemeClr val="bg1"/>
              </a:solidFill>
              <a:effectLst/>
              <a:uLnTx/>
              <a:uFillTx/>
              <a:latin typeface="Public Sans" pitchFamily="2" charset="0"/>
            </a:endParaRPr>
          </a:p>
        </p:txBody>
      </p:sp>
      <p:pic>
        <p:nvPicPr>
          <p:cNvPr id="5" name="Picture 4" descr="A young man">
            <a:extLst>
              <a:ext uri="{FF2B5EF4-FFF2-40B4-BE49-F238E27FC236}">
                <a16:creationId xmlns:a16="http://schemas.microsoft.com/office/drawing/2014/main" id="{EF35BAD7-6DF7-2269-3A6D-911CA6FF5BC4}"/>
              </a:ext>
            </a:extLst>
          </p:cNvPr>
          <p:cNvPicPr>
            <a:picLocks noChangeAspect="1"/>
          </p:cNvPicPr>
          <p:nvPr/>
        </p:nvPicPr>
        <p:blipFill>
          <a:blip r:embed="rId5"/>
          <a:stretch>
            <a:fillRect/>
          </a:stretch>
        </p:blipFill>
        <p:spPr>
          <a:xfrm>
            <a:off x="6240323" y="3533677"/>
            <a:ext cx="2017578" cy="2169295"/>
          </a:xfrm>
          <a:prstGeom prst="rect">
            <a:avLst/>
          </a:prstGeom>
        </p:spPr>
      </p:pic>
      <p:sp>
        <p:nvSpPr>
          <p:cNvPr id="19" name="TextBox 18">
            <a:extLst>
              <a:ext uri="{FF2B5EF4-FFF2-40B4-BE49-F238E27FC236}">
                <a16:creationId xmlns:a16="http://schemas.microsoft.com/office/drawing/2014/main" id="{09BAF67E-1EE8-1FCC-B9D5-B1A0D088DAC2}"/>
              </a:ext>
            </a:extLst>
          </p:cNvPr>
          <p:cNvSpPr txBox="1"/>
          <p:nvPr/>
        </p:nvSpPr>
        <p:spPr>
          <a:xfrm>
            <a:off x="8257901" y="3789660"/>
            <a:ext cx="3611074" cy="1923604"/>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Public Sans" pitchFamily="2" charset="0"/>
                <a:ea typeface="+mn-ea"/>
                <a:cs typeface="+mn-cs"/>
              </a:rPr>
              <a:t>JOE’S PLAN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500" dirty="0">
              <a:solidFill>
                <a:schemeClr val="bg1"/>
              </a:solidFill>
              <a:latin typeface="Public Sans" pitchFamily="2"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Public Sans" pitchFamily="2" charset="0"/>
                <a:ea typeface="+mn-ea"/>
                <a:cs typeface="+mn-cs"/>
              </a:rPr>
              <a:t>The NDIA and DCJ have worked together to support Joe, as a care leaver with disability, to give him the best chance of achieving his goals. His plan considers a wide range of supports including the coordination needed to manage his NDIS plan.</a:t>
            </a:r>
          </a:p>
        </p:txBody>
      </p:sp>
      <p:sp>
        <p:nvSpPr>
          <p:cNvPr id="40" name="Rectangle: Rounded Corners 39">
            <a:extLst>
              <a:ext uri="{FF2B5EF4-FFF2-40B4-BE49-F238E27FC236}">
                <a16:creationId xmlns:a16="http://schemas.microsoft.com/office/drawing/2014/main" id="{FCACA291-4D70-D381-1717-82AE26E8C452}"/>
              </a:ext>
            </a:extLst>
          </p:cNvPr>
          <p:cNvSpPr/>
          <p:nvPr/>
        </p:nvSpPr>
        <p:spPr>
          <a:xfrm>
            <a:off x="6032509" y="6111512"/>
            <a:ext cx="5530220" cy="5844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Read the full case studies and more on the </a:t>
            </a:r>
            <a:r>
              <a:rPr lang="en-AU" sz="1600" dirty="0">
                <a:solidFill>
                  <a:schemeClr val="bg1"/>
                </a:solidFill>
                <a:hlinkClick r:id="rId6">
                  <a:extLst>
                    <a:ext uri="{A12FA001-AC4F-418D-AE19-62706E023703}">
                      <ahyp:hlinkClr xmlns:ahyp="http://schemas.microsoft.com/office/drawing/2018/hyperlinkcolor" val="tx"/>
                    </a:ext>
                  </a:extLst>
                </a:hlinkClick>
              </a:rPr>
              <a:t>DCJ website</a:t>
            </a:r>
            <a:endParaRPr lang="en-AU" sz="1600" dirty="0">
              <a:solidFill>
                <a:schemeClr val="bg1"/>
              </a:solidFill>
            </a:endParaRPr>
          </a:p>
        </p:txBody>
      </p:sp>
    </p:spTree>
    <p:extLst>
      <p:ext uri="{BB962C8B-B14F-4D97-AF65-F5344CB8AC3E}">
        <p14:creationId xmlns:p14="http://schemas.microsoft.com/office/powerpoint/2010/main" val="151506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5EA-10C1-B590-B35F-D75A587A5050}"/>
              </a:ext>
            </a:extLst>
          </p:cNvPr>
          <p:cNvSpPr>
            <a:spLocks noGrp="1"/>
          </p:cNvSpPr>
          <p:nvPr>
            <p:ph type="title"/>
          </p:nvPr>
        </p:nvSpPr>
        <p:spPr>
          <a:xfrm>
            <a:off x="360000" y="360000"/>
            <a:ext cx="9720000" cy="1009652"/>
          </a:xfrm>
        </p:spPr>
        <p:txBody>
          <a:bodyPr vert="horz" lIns="0" tIns="0" rIns="0" bIns="0" rtlCol="0" anchor="t">
            <a:normAutofit/>
          </a:bodyPr>
          <a:lstStyle/>
          <a:p>
            <a:r>
              <a:rPr lang="en-US" kern="1200">
                <a:latin typeface="+mn-lt"/>
                <a:ea typeface="+mj-ea"/>
                <a:cs typeface="+mj-cs"/>
              </a:rPr>
              <a:t>Contact details for after care support</a:t>
            </a:r>
          </a:p>
        </p:txBody>
      </p:sp>
      <p:sp>
        <p:nvSpPr>
          <p:cNvPr id="5" name="TextBox 4">
            <a:extLst>
              <a:ext uri="{FF2B5EF4-FFF2-40B4-BE49-F238E27FC236}">
                <a16:creationId xmlns:a16="http://schemas.microsoft.com/office/drawing/2014/main" id="{B42D286F-1BED-4BC1-F298-A80224AC66AE}"/>
              </a:ext>
            </a:extLst>
          </p:cNvPr>
          <p:cNvSpPr txBox="1"/>
          <p:nvPr/>
        </p:nvSpPr>
        <p:spPr>
          <a:xfrm>
            <a:off x="360000" y="1980001"/>
            <a:ext cx="6284640" cy="3757520"/>
          </a:xfrm>
          <a:prstGeom prst="rect">
            <a:avLst/>
          </a:prstGeom>
        </p:spPr>
        <p:txBody>
          <a:bodyPr vert="horz" lIns="0" tIns="0" rIns="0" bIns="0" rtlCol="0" anchor="t">
            <a:normAutofit fontScale="92500" lnSpcReduction="10000"/>
          </a:bodyPr>
          <a:lstStyle/>
          <a:p>
            <a:pPr defTabSz="914377">
              <a:spcAft>
                <a:spcPts val="600"/>
              </a:spcAft>
            </a:pPr>
            <a:r>
              <a:rPr lang="en-US" sz="2000" dirty="0">
                <a:solidFill>
                  <a:schemeClr val="accent1"/>
                </a:solidFill>
              </a:rPr>
              <a:t>Encourage young people to seek support if they need it, even after they have left care. Include these details in their leaving care plan.</a:t>
            </a:r>
          </a:p>
          <a:p>
            <a:pPr defTabSz="914377">
              <a:spcAft>
                <a:spcPts val="600"/>
              </a:spcAft>
            </a:pPr>
            <a:endParaRPr lang="en-US" sz="2000" dirty="0">
              <a:solidFill>
                <a:schemeClr val="accent1"/>
              </a:solidFill>
            </a:endParaRPr>
          </a:p>
          <a:p>
            <a:pPr defTabSz="914377">
              <a:spcAft>
                <a:spcPts val="600"/>
              </a:spcAft>
            </a:pPr>
            <a:r>
              <a:rPr lang="en-US" sz="2000" dirty="0">
                <a:solidFill>
                  <a:schemeClr val="accent1"/>
                </a:solidFill>
              </a:rPr>
              <a:t>They can contact:</a:t>
            </a:r>
          </a:p>
          <a:p>
            <a:pPr defTabSz="914377">
              <a:spcAft>
                <a:spcPts val="600"/>
              </a:spcAft>
            </a:pPr>
            <a:endParaRPr lang="en-US" sz="2000" dirty="0">
              <a:solidFill>
                <a:schemeClr val="accent1"/>
              </a:solidFill>
            </a:endParaRPr>
          </a:p>
          <a:p>
            <a:pPr marL="342900" indent="-342900" defTabSz="914377">
              <a:spcAft>
                <a:spcPts val="600"/>
              </a:spcAft>
              <a:buFont typeface="Arial" panose="020B0604020202020204" pitchFamily="34" charset="0"/>
              <a:buChar char="•"/>
            </a:pPr>
            <a:r>
              <a:rPr lang="en-US" sz="2000" dirty="0">
                <a:solidFill>
                  <a:schemeClr val="accent1"/>
                </a:solidFill>
              </a:rPr>
              <a:t>The caseworker at DCJ or the agency who managed their case.</a:t>
            </a:r>
          </a:p>
          <a:p>
            <a:pPr marL="342900" indent="-342900" defTabSz="914377">
              <a:spcAft>
                <a:spcPts val="600"/>
              </a:spcAft>
              <a:buFont typeface="Arial" panose="020B0604020202020204" pitchFamily="34" charset="0"/>
              <a:buChar char="•"/>
            </a:pPr>
            <a:r>
              <a:rPr lang="en-US" sz="2000" dirty="0">
                <a:solidFill>
                  <a:schemeClr val="accent1"/>
                </a:solidFill>
              </a:rPr>
              <a:t>Their local DCJ Community Services Centre – </a:t>
            </a:r>
            <a:r>
              <a:rPr lang="en-US" sz="2000" dirty="0">
                <a:solidFill>
                  <a:schemeClr val="accent1"/>
                </a:solidFill>
                <a:hlinkClick r:id="rId2">
                  <a:extLst>
                    <a:ext uri="{A12FA001-AC4F-418D-AE19-62706E023703}">
                      <ahyp:hlinkClr xmlns:ahyp="http://schemas.microsoft.com/office/drawing/2018/hyperlinkcolor" val="tx"/>
                    </a:ext>
                  </a:extLst>
                </a:hlinkClick>
              </a:rPr>
              <a:t>full list here</a:t>
            </a:r>
            <a:r>
              <a:rPr lang="en-US" sz="2000" dirty="0">
                <a:solidFill>
                  <a:schemeClr val="accent1"/>
                </a:solidFill>
              </a:rPr>
              <a:t>.</a:t>
            </a:r>
          </a:p>
          <a:p>
            <a:pPr marL="342900" indent="-342900" defTabSz="914377">
              <a:spcAft>
                <a:spcPts val="600"/>
              </a:spcAft>
              <a:buFont typeface="Arial" panose="020B0604020202020204" pitchFamily="34" charset="0"/>
              <a:buChar char="•"/>
            </a:pPr>
            <a:r>
              <a:rPr lang="en-US" sz="2000" dirty="0">
                <a:solidFill>
                  <a:schemeClr val="accent1"/>
                </a:solidFill>
              </a:rPr>
              <a:t>The Care Leavers Line – 1800 994 686 or careleaversline@facs.nsw.gov.au.</a:t>
            </a:r>
          </a:p>
          <a:p>
            <a:pPr defTabSz="914377">
              <a:spcAft>
                <a:spcPts val="600"/>
              </a:spcAft>
            </a:pPr>
            <a:endParaRPr lang="en-US" sz="2000" dirty="0">
              <a:solidFill>
                <a:schemeClr val="accent1"/>
              </a:solidFill>
            </a:endParaRPr>
          </a:p>
        </p:txBody>
      </p:sp>
      <p:pic>
        <p:nvPicPr>
          <p:cNvPr id="14" name="Content Placeholder 13" descr="Hands holding a flower">
            <a:extLst>
              <a:ext uri="{FF2B5EF4-FFF2-40B4-BE49-F238E27FC236}">
                <a16:creationId xmlns:a16="http://schemas.microsoft.com/office/drawing/2014/main" id="{3CA074E1-BA22-2DCC-95D1-51919A8125B3}"/>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l="8587" r="5263" b="-1"/>
          <a:stretch/>
        </p:blipFill>
        <p:spPr>
          <a:xfrm>
            <a:off x="6982405" y="1980001"/>
            <a:ext cx="4849595" cy="3757520"/>
          </a:xfrm>
          <a:noFill/>
        </p:spPr>
      </p:pic>
      <p:sp>
        <p:nvSpPr>
          <p:cNvPr id="3" name="Slide Number Placeholder 2">
            <a:extLst>
              <a:ext uri="{FF2B5EF4-FFF2-40B4-BE49-F238E27FC236}">
                <a16:creationId xmlns:a16="http://schemas.microsoft.com/office/drawing/2014/main" id="{64713704-DD3B-2CA5-7E2A-BF671963520F}"/>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17</a:t>
            </a:fld>
            <a:endParaRPr lang="en-AU"/>
          </a:p>
        </p:txBody>
      </p:sp>
    </p:spTree>
    <p:extLst>
      <p:ext uri="{BB962C8B-B14F-4D97-AF65-F5344CB8AC3E}">
        <p14:creationId xmlns:p14="http://schemas.microsoft.com/office/powerpoint/2010/main" val="203167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211B-55F5-48FC-9C0F-D39E8EDA71F0}"/>
              </a:ext>
            </a:extLst>
          </p:cNvPr>
          <p:cNvSpPr>
            <a:spLocks noGrp="1"/>
          </p:cNvSpPr>
          <p:nvPr>
            <p:ph type="title"/>
          </p:nvPr>
        </p:nvSpPr>
        <p:spPr>
          <a:xfrm>
            <a:off x="360000" y="558000"/>
            <a:ext cx="10490880" cy="811652"/>
          </a:xfrm>
        </p:spPr>
        <p:txBody>
          <a:bodyPr vert="horz" lIns="0" tIns="0" rIns="0" bIns="0" rtlCol="0" anchor="t">
            <a:normAutofit/>
          </a:bodyPr>
          <a:lstStyle/>
          <a:p>
            <a:r>
              <a:rPr lang="en-US" kern="1200">
                <a:latin typeface="+mn-lt"/>
                <a:ea typeface="+mj-ea"/>
                <a:cs typeface="+mj-cs"/>
              </a:rPr>
              <a:t>3 key stages to </a:t>
            </a:r>
            <a:r>
              <a:rPr lang="en-US"/>
              <a:t>leaving </a:t>
            </a:r>
            <a:r>
              <a:rPr lang="en-US" kern="1200">
                <a:latin typeface="+mn-lt"/>
                <a:ea typeface="+mj-ea"/>
                <a:cs typeface="+mj-cs"/>
              </a:rPr>
              <a:t>care</a:t>
            </a:r>
          </a:p>
        </p:txBody>
      </p:sp>
      <p:sp>
        <p:nvSpPr>
          <p:cNvPr id="16" name="TextBox 15">
            <a:extLst>
              <a:ext uri="{FF2B5EF4-FFF2-40B4-BE49-F238E27FC236}">
                <a16:creationId xmlns:a16="http://schemas.microsoft.com/office/drawing/2014/main" id="{3B6A819A-7474-7F7E-FC1F-85E7FFE3EA47}"/>
              </a:ext>
            </a:extLst>
          </p:cNvPr>
          <p:cNvSpPr txBox="1"/>
          <p:nvPr/>
        </p:nvSpPr>
        <p:spPr>
          <a:xfrm>
            <a:off x="360000" y="1717040"/>
            <a:ext cx="11448000" cy="4389119"/>
          </a:xfrm>
          <a:prstGeom prst="rect">
            <a:avLst/>
          </a:prstGeom>
        </p:spPr>
        <p:txBody>
          <a:bodyPr vert="horz" lIns="0" tIns="0" rIns="0" bIns="0" rtlCol="0" anchor="t">
            <a:normAutofit fontScale="70000" lnSpcReduction="20000"/>
          </a:bodyPr>
          <a:lstStyle/>
          <a:p>
            <a:pPr defTabSz="914377">
              <a:lnSpc>
                <a:spcPct val="90000"/>
              </a:lnSpc>
              <a:spcAft>
                <a:spcPts val="1200"/>
              </a:spcAft>
            </a:pPr>
            <a:r>
              <a:rPr lang="en-US" sz="2800" kern="1200" dirty="0">
                <a:solidFill>
                  <a:schemeClr val="accent1"/>
                </a:solidFill>
                <a:latin typeface="+mj-lt"/>
                <a:ea typeface="+mn-ea"/>
                <a:cs typeface="+mn-cs"/>
              </a:rPr>
              <a:t>Leaving </a:t>
            </a:r>
            <a:r>
              <a:rPr lang="en-US" sz="2800" dirty="0">
                <a:solidFill>
                  <a:schemeClr val="accent1"/>
                </a:solidFill>
                <a:latin typeface="+mj-lt"/>
              </a:rPr>
              <a:t>statutory care</a:t>
            </a:r>
            <a:r>
              <a:rPr lang="en-US" sz="2800" kern="1200" dirty="0">
                <a:solidFill>
                  <a:schemeClr val="accent1"/>
                </a:solidFill>
                <a:latin typeface="+mj-lt"/>
                <a:ea typeface="+mn-ea"/>
                <a:cs typeface="+mn-cs"/>
              </a:rPr>
              <a:t> </a:t>
            </a:r>
            <a:r>
              <a:rPr lang="en-US" sz="2800" dirty="0">
                <a:solidFill>
                  <a:schemeClr val="accent1"/>
                </a:solidFill>
                <a:latin typeface="+mj-lt"/>
              </a:rPr>
              <a:t>to transition to adulthood is a journey young people in-</a:t>
            </a:r>
            <a:r>
              <a:rPr lang="en-US" sz="2800" dirty="0" err="1">
                <a:solidFill>
                  <a:schemeClr val="accent1"/>
                </a:solidFill>
                <a:latin typeface="+mj-lt"/>
              </a:rPr>
              <a:t>out-of</a:t>
            </a:r>
            <a:r>
              <a:rPr lang="en-US" sz="2800" dirty="0">
                <a:solidFill>
                  <a:schemeClr val="accent1"/>
                </a:solidFill>
                <a:latin typeface="+mj-lt"/>
              </a:rPr>
              <a:t> home care need to take with the guidance and support of their carers, caseworkers, community and support system.</a:t>
            </a:r>
          </a:p>
          <a:p>
            <a:pPr defTabSz="914377">
              <a:lnSpc>
                <a:spcPct val="90000"/>
              </a:lnSpc>
              <a:spcAft>
                <a:spcPts val="1200"/>
              </a:spcAft>
            </a:pPr>
            <a:endParaRPr lang="en-US" sz="700" dirty="0">
              <a:solidFill>
                <a:schemeClr val="accent1"/>
              </a:solidFill>
              <a:latin typeface="+mj-lt"/>
            </a:endParaRPr>
          </a:p>
          <a:p>
            <a:pPr defTabSz="914377">
              <a:lnSpc>
                <a:spcPct val="90000"/>
              </a:lnSpc>
              <a:spcAft>
                <a:spcPts val="1200"/>
              </a:spcAft>
            </a:pPr>
            <a:r>
              <a:rPr lang="en-US" sz="2800" dirty="0">
                <a:solidFill>
                  <a:schemeClr val="accent1"/>
                </a:solidFill>
                <a:latin typeface="+mj-lt"/>
              </a:rPr>
              <a:t>Caseworkers play a key role in navigating this journey and supporting young people to build the skills and access the resources needed to navigate adult life.</a:t>
            </a:r>
          </a:p>
          <a:p>
            <a:pPr defTabSz="914377">
              <a:lnSpc>
                <a:spcPct val="90000"/>
              </a:lnSpc>
              <a:spcAft>
                <a:spcPts val="1200"/>
              </a:spcAft>
            </a:pPr>
            <a:endParaRPr lang="en-US" sz="700" kern="1200" dirty="0">
              <a:solidFill>
                <a:schemeClr val="accent1"/>
              </a:solidFill>
              <a:latin typeface="+mj-lt"/>
              <a:ea typeface="+mn-ea"/>
              <a:cs typeface="+mn-cs"/>
            </a:endParaRPr>
          </a:p>
          <a:p>
            <a:pPr defTabSz="914377">
              <a:lnSpc>
                <a:spcPct val="90000"/>
              </a:lnSpc>
              <a:spcAft>
                <a:spcPts val="1200"/>
              </a:spcAft>
            </a:pPr>
            <a:r>
              <a:rPr lang="en-US" sz="2800" kern="1200" dirty="0">
                <a:solidFill>
                  <a:schemeClr val="accent1"/>
                </a:solidFill>
                <a:latin typeface="+mj-lt"/>
                <a:ea typeface="+mn-ea"/>
                <a:cs typeface="+mn-cs"/>
              </a:rPr>
              <a:t>This journey has 3 key stages:</a:t>
            </a:r>
            <a:endParaRPr lang="en-US" sz="2800" kern="1200" dirty="0">
              <a:solidFill>
                <a:schemeClr val="accent1"/>
              </a:solidFill>
              <a:latin typeface="+mj-lt"/>
            </a:endParaRPr>
          </a:p>
          <a:p>
            <a:pPr marL="342900" indent="-342900" defTabSz="914377">
              <a:lnSpc>
                <a:spcPct val="90000"/>
              </a:lnSpc>
              <a:spcAft>
                <a:spcPts val="1200"/>
              </a:spcAft>
              <a:buAutoNum type="arabicPeriod"/>
            </a:pPr>
            <a:r>
              <a:rPr lang="en-US" sz="2800" kern="1200" dirty="0">
                <a:solidFill>
                  <a:schemeClr val="accent1"/>
                </a:solidFill>
                <a:latin typeface="+mj-lt"/>
                <a:ea typeface="+mn-ea"/>
                <a:cs typeface="+mn-cs"/>
              </a:rPr>
              <a:t>Leaving care planning – plans and supports put in place before a young person turns 18</a:t>
            </a:r>
            <a:r>
              <a:rPr lang="en-US" sz="2800" dirty="0">
                <a:solidFill>
                  <a:schemeClr val="accent1"/>
                </a:solidFill>
                <a:latin typeface="+mj-lt"/>
              </a:rPr>
              <a:t>.</a:t>
            </a:r>
            <a:endParaRPr lang="en-US" sz="2800" kern="1200" dirty="0">
              <a:solidFill>
                <a:schemeClr val="accent1"/>
              </a:solidFill>
              <a:latin typeface="+mj-lt"/>
            </a:endParaRPr>
          </a:p>
          <a:p>
            <a:pPr marL="342900" indent="-342900" defTabSz="914377">
              <a:lnSpc>
                <a:spcPct val="90000"/>
              </a:lnSpc>
              <a:spcAft>
                <a:spcPts val="1200"/>
              </a:spcAft>
              <a:buAutoNum type="arabicPeriod"/>
            </a:pPr>
            <a:r>
              <a:rPr lang="en-US" sz="2800" dirty="0">
                <a:solidFill>
                  <a:schemeClr val="accent1"/>
                </a:solidFill>
                <a:latin typeface="+mj-lt"/>
              </a:rPr>
              <a:t>After care planning – plans activated when the young person turns 18.</a:t>
            </a:r>
          </a:p>
          <a:p>
            <a:pPr marL="342900" indent="-342900" defTabSz="914377">
              <a:lnSpc>
                <a:spcPct val="90000"/>
              </a:lnSpc>
              <a:spcAft>
                <a:spcPts val="1200"/>
              </a:spcAft>
              <a:buAutoNum type="arabicPeriod"/>
            </a:pPr>
            <a:r>
              <a:rPr lang="en-US" sz="2800" kern="1200" dirty="0">
                <a:solidFill>
                  <a:schemeClr val="accent1"/>
                </a:solidFill>
                <a:latin typeface="+mj-lt"/>
                <a:ea typeface="+mn-ea"/>
                <a:cs typeface="+mn-cs"/>
              </a:rPr>
              <a:t>After care support – </a:t>
            </a:r>
            <a:r>
              <a:rPr lang="en-US" sz="2800" dirty="0">
                <a:solidFill>
                  <a:schemeClr val="accent1"/>
                </a:solidFill>
                <a:latin typeface="+mj-lt"/>
              </a:rPr>
              <a:t>support and after care plan reviews</a:t>
            </a:r>
            <a:r>
              <a:rPr lang="en-US" sz="2800" kern="1200" dirty="0">
                <a:solidFill>
                  <a:schemeClr val="accent1"/>
                </a:solidFill>
                <a:latin typeface="+mj-lt"/>
                <a:ea typeface="+mn-ea"/>
                <a:cs typeface="+mn-cs"/>
              </a:rPr>
              <a:t> for young people after </a:t>
            </a:r>
            <a:r>
              <a:rPr lang="en-US" sz="2800" dirty="0">
                <a:solidFill>
                  <a:schemeClr val="accent1"/>
                </a:solidFill>
                <a:latin typeface="+mj-lt"/>
              </a:rPr>
              <a:t>they turn</a:t>
            </a:r>
            <a:r>
              <a:rPr lang="en-US" sz="2800" kern="1200" dirty="0">
                <a:solidFill>
                  <a:schemeClr val="accent1"/>
                </a:solidFill>
                <a:latin typeface="+mj-lt"/>
                <a:ea typeface="+mn-ea"/>
                <a:cs typeface="+mn-cs"/>
              </a:rPr>
              <a:t> 18</a:t>
            </a:r>
            <a:endParaRPr lang="en-US" sz="2800" dirty="0">
              <a:solidFill>
                <a:schemeClr val="accent1"/>
              </a:solidFill>
              <a:latin typeface="+mj-lt"/>
            </a:endParaRPr>
          </a:p>
          <a:p>
            <a:pPr defTabSz="914377">
              <a:lnSpc>
                <a:spcPct val="90000"/>
              </a:lnSpc>
              <a:spcAft>
                <a:spcPts val="1200"/>
              </a:spcAft>
            </a:pPr>
            <a:endParaRPr lang="en-US" sz="700" kern="1200" dirty="0">
              <a:solidFill>
                <a:schemeClr val="accent1"/>
              </a:solidFill>
              <a:latin typeface="+mj-lt"/>
              <a:ea typeface="+mn-ea"/>
              <a:cs typeface="+mn-cs"/>
            </a:endParaRPr>
          </a:p>
          <a:p>
            <a:pPr defTabSz="914377">
              <a:lnSpc>
                <a:spcPct val="90000"/>
              </a:lnSpc>
              <a:spcAft>
                <a:spcPts val="1200"/>
              </a:spcAft>
            </a:pPr>
            <a:r>
              <a:rPr lang="en-US" sz="2800" kern="1200" dirty="0">
                <a:solidFill>
                  <a:schemeClr val="accent1"/>
                </a:solidFill>
                <a:latin typeface="+mj-lt"/>
                <a:ea typeface="+mn-ea"/>
                <a:cs typeface="+mn-cs"/>
              </a:rPr>
              <a:t>This resource pack explores the process, actions and supports </a:t>
            </a:r>
            <a:r>
              <a:rPr lang="en-US" sz="2800" dirty="0">
                <a:solidFill>
                  <a:schemeClr val="accent1"/>
                </a:solidFill>
                <a:latin typeface="+mj-lt"/>
              </a:rPr>
              <a:t>caseworkers</a:t>
            </a:r>
            <a:r>
              <a:rPr lang="en-US" sz="2800" kern="1200" dirty="0">
                <a:solidFill>
                  <a:schemeClr val="accent1"/>
                </a:solidFill>
                <a:latin typeface="+mj-lt"/>
                <a:ea typeface="+mn-ea"/>
                <a:cs typeface="+mn-cs"/>
              </a:rPr>
              <a:t> </a:t>
            </a:r>
            <a:r>
              <a:rPr lang="en-US" sz="2800" dirty="0">
                <a:solidFill>
                  <a:schemeClr val="accent1"/>
                </a:solidFill>
                <a:latin typeface="+mj-lt"/>
              </a:rPr>
              <a:t>can use</a:t>
            </a:r>
            <a:r>
              <a:rPr lang="en-US" sz="2800" kern="1200" dirty="0">
                <a:solidFill>
                  <a:schemeClr val="accent1"/>
                </a:solidFill>
                <a:latin typeface="+mj-lt"/>
                <a:ea typeface="+mn-ea"/>
                <a:cs typeface="+mn-cs"/>
              </a:rPr>
              <a:t> to guide young people on this journey. It should be used in conjunction with the Leaving and after </a:t>
            </a:r>
            <a:r>
              <a:rPr lang="en-US" sz="2800" dirty="0">
                <a:solidFill>
                  <a:schemeClr val="accent1"/>
                </a:solidFill>
                <a:latin typeface="+mj-lt"/>
              </a:rPr>
              <a:t>c</a:t>
            </a:r>
            <a:r>
              <a:rPr lang="en-US" sz="2800" kern="1200" dirty="0">
                <a:solidFill>
                  <a:schemeClr val="accent1"/>
                </a:solidFill>
                <a:latin typeface="+mj-lt"/>
                <a:ea typeface="+mn-ea"/>
                <a:cs typeface="+mn-cs"/>
              </a:rPr>
              <a:t>are </a:t>
            </a:r>
            <a:r>
              <a:rPr lang="en-US" sz="2800" dirty="0">
                <a:solidFill>
                  <a:schemeClr val="accent1"/>
                </a:solidFill>
                <a:latin typeface="+mj-lt"/>
              </a:rPr>
              <a:t>m</a:t>
            </a:r>
            <a:r>
              <a:rPr lang="en-US" sz="2800" kern="1200" dirty="0">
                <a:solidFill>
                  <a:schemeClr val="accent1"/>
                </a:solidFill>
                <a:latin typeface="+mj-lt"/>
                <a:ea typeface="+mn-ea"/>
                <a:cs typeface="+mn-cs"/>
              </a:rPr>
              <a:t>andate (DCJ only), </a:t>
            </a:r>
            <a:r>
              <a:rPr lang="en-US" sz="2800" kern="1200" dirty="0">
                <a:solidFill>
                  <a:schemeClr val="accent1"/>
                </a:solidFill>
                <a:latin typeface="+mj-lt"/>
                <a:ea typeface="+mn-ea"/>
                <a:cs typeface="+mn-cs"/>
                <a:hlinkClick r:id="rId2">
                  <a:extLst>
                    <a:ext uri="{A12FA001-AC4F-418D-AE19-62706E023703}">
                      <ahyp:hlinkClr xmlns:ahyp="http://schemas.microsoft.com/office/drawing/2018/hyperlinkcolor" val="tx"/>
                    </a:ext>
                  </a:extLst>
                </a:hlinkClick>
              </a:rPr>
              <a:t>Guidelines for assistance after leaving OOHC</a:t>
            </a:r>
            <a:r>
              <a:rPr lang="en-US" sz="2800" kern="1200" dirty="0">
                <a:solidFill>
                  <a:schemeClr val="accent1"/>
                </a:solidFill>
                <a:latin typeface="+mj-lt"/>
                <a:ea typeface="+mn-ea"/>
                <a:cs typeface="+mn-cs"/>
              </a:rPr>
              <a:t> and </a:t>
            </a:r>
            <a:r>
              <a:rPr lang="en-US" sz="2900" dirty="0">
                <a:solidFill>
                  <a:schemeClr val="accent1"/>
                </a:solidFill>
                <a:latin typeface="+mj-lt"/>
                <a:hlinkClick r:id="rId3">
                  <a:extLst>
                    <a:ext uri="{A12FA001-AC4F-418D-AE19-62706E023703}">
                      <ahyp:hlinkClr xmlns:ahyp="http://schemas.microsoft.com/office/drawing/2018/hyperlinkcolor" val="tx"/>
                    </a:ext>
                  </a:extLst>
                </a:hlinkClick>
              </a:rPr>
              <a:t>After Care Allowances Guidelines</a:t>
            </a:r>
            <a:r>
              <a:rPr lang="en-US" sz="2900" dirty="0">
                <a:solidFill>
                  <a:schemeClr val="accent1"/>
                </a:solidFill>
                <a:latin typeface="+mj-lt"/>
              </a:rPr>
              <a:t>.</a:t>
            </a:r>
          </a:p>
        </p:txBody>
      </p:sp>
      <p:sp>
        <p:nvSpPr>
          <p:cNvPr id="4" name="Slide Number Placeholder 3">
            <a:extLst>
              <a:ext uri="{FF2B5EF4-FFF2-40B4-BE49-F238E27FC236}">
                <a16:creationId xmlns:a16="http://schemas.microsoft.com/office/drawing/2014/main" id="{28CFD662-59DF-414A-B26A-A10A588CDBDF}"/>
              </a:ext>
              <a:ext uri="{C183D7F6-B498-43B3-948B-1728B52AA6E4}">
                <adec:decorative xmlns:adec="http://schemas.microsoft.com/office/drawing/2017/decorative" val="1"/>
              </a:ext>
            </a:extLst>
          </p:cNvPr>
          <p:cNvSpPr>
            <a:spLocks noGrp="1"/>
          </p:cNvSpPr>
          <p:nvPr>
            <p:ph type="sldNum" sz="quarter" idx="12"/>
          </p:nvPr>
        </p:nvSpPr>
        <p:spPr>
          <a:xfrm>
            <a:off x="11317458" y="6516000"/>
            <a:ext cx="490542"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401627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1BD0-C096-6851-8083-4BF355C8D535}"/>
              </a:ext>
            </a:extLst>
          </p:cNvPr>
          <p:cNvSpPr>
            <a:spLocks noGrp="1"/>
          </p:cNvSpPr>
          <p:nvPr>
            <p:ph type="title"/>
          </p:nvPr>
        </p:nvSpPr>
        <p:spPr>
          <a:xfrm>
            <a:off x="360000" y="360000"/>
            <a:ext cx="10226720" cy="1009652"/>
          </a:xfrm>
        </p:spPr>
        <p:txBody>
          <a:bodyPr/>
          <a:lstStyle/>
          <a:p>
            <a:r>
              <a:rPr lang="en-AU"/>
              <a:t>Differences between leaving care and after care planning</a:t>
            </a:r>
          </a:p>
        </p:txBody>
      </p:sp>
      <p:sp>
        <p:nvSpPr>
          <p:cNvPr id="5" name="Content Placeholder 4">
            <a:extLst>
              <a:ext uri="{FF2B5EF4-FFF2-40B4-BE49-F238E27FC236}">
                <a16:creationId xmlns:a16="http://schemas.microsoft.com/office/drawing/2014/main" id="{A87FF656-79AC-1AC0-37D4-E31510221D33}"/>
              </a:ext>
            </a:extLst>
          </p:cNvPr>
          <p:cNvSpPr>
            <a:spLocks noGrp="1"/>
          </p:cNvSpPr>
          <p:nvPr>
            <p:ph sz="half" idx="4294967295"/>
          </p:nvPr>
        </p:nvSpPr>
        <p:spPr>
          <a:xfrm>
            <a:off x="360000" y="1468219"/>
            <a:ext cx="5437685" cy="1289050"/>
          </a:xfrm>
        </p:spPr>
        <p:txBody>
          <a:bodyPr vert="horz" lIns="0" tIns="0" rIns="0" bIns="0" rtlCol="0" anchor="t">
            <a:normAutofit/>
          </a:bodyPr>
          <a:lstStyle/>
          <a:p>
            <a:r>
              <a:rPr lang="en-AU" b="1"/>
              <a:t>Leaving care plan </a:t>
            </a:r>
          </a:p>
          <a:p>
            <a:r>
              <a:rPr lang="en-AU" sz="1400"/>
              <a:t>Assistance between the ages 15 and 17 to prepare young people to leave statutory care at 18.</a:t>
            </a:r>
          </a:p>
        </p:txBody>
      </p:sp>
      <p:sp>
        <p:nvSpPr>
          <p:cNvPr id="6" name="Content Placeholder 5">
            <a:extLst>
              <a:ext uri="{FF2B5EF4-FFF2-40B4-BE49-F238E27FC236}">
                <a16:creationId xmlns:a16="http://schemas.microsoft.com/office/drawing/2014/main" id="{B0875486-DB01-190E-6751-16AF09EF6BB9}"/>
              </a:ext>
            </a:extLst>
          </p:cNvPr>
          <p:cNvSpPr>
            <a:spLocks noGrp="1"/>
          </p:cNvSpPr>
          <p:nvPr>
            <p:ph sz="half" idx="4294967295"/>
          </p:nvPr>
        </p:nvSpPr>
        <p:spPr>
          <a:xfrm>
            <a:off x="6206311" y="1438062"/>
            <a:ext cx="5625689" cy="1289050"/>
          </a:xfrm>
        </p:spPr>
        <p:txBody>
          <a:bodyPr vert="horz" lIns="0" tIns="0" rIns="0" bIns="0" rtlCol="0" anchor="t">
            <a:normAutofit/>
          </a:bodyPr>
          <a:lstStyle/>
          <a:p>
            <a:r>
              <a:rPr lang="en-AU" b="1"/>
              <a:t>After care plan</a:t>
            </a:r>
          </a:p>
          <a:p>
            <a:r>
              <a:rPr lang="en-AU" sz="1400"/>
              <a:t>Assistance between the ages of 18 up to 25 to support young people after they leave statutory care at 18.</a:t>
            </a:r>
          </a:p>
        </p:txBody>
      </p:sp>
      <p:sp>
        <p:nvSpPr>
          <p:cNvPr id="42" name="Rectangle 41" descr="Examples of leaving and after care actions for people aged 15, 18 and 18 to 25.">
            <a:extLst>
              <a:ext uri="{FF2B5EF4-FFF2-40B4-BE49-F238E27FC236}">
                <a16:creationId xmlns:a16="http://schemas.microsoft.com/office/drawing/2014/main" id="{BE5F376F-AE18-782B-75EC-2C9E9D1965F3}"/>
              </a:ext>
            </a:extLst>
          </p:cNvPr>
          <p:cNvSpPr/>
          <p:nvPr/>
        </p:nvSpPr>
        <p:spPr>
          <a:xfrm>
            <a:off x="227670" y="2417040"/>
            <a:ext cx="11626966" cy="32055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46" name="TextBox 45">
            <a:extLst>
              <a:ext uri="{FF2B5EF4-FFF2-40B4-BE49-F238E27FC236}">
                <a16:creationId xmlns:a16="http://schemas.microsoft.com/office/drawing/2014/main" id="{98DD6D00-8EBE-6777-26FF-E0F0C405095F}"/>
              </a:ext>
            </a:extLst>
          </p:cNvPr>
          <p:cNvSpPr txBox="1"/>
          <p:nvPr/>
        </p:nvSpPr>
        <p:spPr>
          <a:xfrm>
            <a:off x="1198509" y="2505502"/>
            <a:ext cx="2186717" cy="276999"/>
          </a:xfrm>
          <a:prstGeom prst="rect">
            <a:avLst/>
          </a:prstGeom>
          <a:noFill/>
        </p:spPr>
        <p:txBody>
          <a:bodyPr wrap="square" lIns="91440" tIns="45720" rIns="91440" bIns="45720" rtlCol="0" anchor="t">
            <a:spAutoFit/>
          </a:bodyPr>
          <a:lstStyle/>
          <a:p>
            <a:pPr algn="l"/>
            <a:r>
              <a:rPr lang="en-AU" sz="1200" i="1">
                <a:solidFill>
                  <a:schemeClr val="accent1"/>
                </a:solidFill>
              </a:rPr>
              <a:t>A practice example</a:t>
            </a:r>
          </a:p>
        </p:txBody>
      </p:sp>
      <p:cxnSp>
        <p:nvCxnSpPr>
          <p:cNvPr id="30" name="Straight Connector 29">
            <a:extLst>
              <a:ext uri="{FF2B5EF4-FFF2-40B4-BE49-F238E27FC236}">
                <a16:creationId xmlns:a16="http://schemas.microsoft.com/office/drawing/2014/main" id="{D186ECB3-8E1F-7FD6-F4D9-142D8752D5C8}"/>
              </a:ext>
              <a:ext uri="{C183D7F6-B498-43B3-948B-1728B52AA6E4}">
                <adec:decorative xmlns:adec="http://schemas.microsoft.com/office/drawing/2017/decorative" val="1"/>
              </a:ext>
            </a:extLst>
          </p:cNvPr>
          <p:cNvCxnSpPr>
            <a:cxnSpLocks/>
            <a:stCxn id="27" idx="6"/>
            <a:endCxn id="28" idx="2"/>
          </p:cNvCxnSpPr>
          <p:nvPr/>
        </p:nvCxnSpPr>
        <p:spPr>
          <a:xfrm flipV="1">
            <a:off x="966356" y="2767187"/>
            <a:ext cx="6280659" cy="2875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86BC4DEF-2697-CD5B-3A66-4DB9FBF081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27" name="Oval 26">
            <a:extLst>
              <a:ext uri="{FF2B5EF4-FFF2-40B4-BE49-F238E27FC236}">
                <a16:creationId xmlns:a16="http://schemas.microsoft.com/office/drawing/2014/main" id="{F9FD9381-EDB5-02E8-1CD4-CFB2779BF8D5}"/>
              </a:ext>
            </a:extLst>
          </p:cNvPr>
          <p:cNvSpPr/>
          <p:nvPr/>
        </p:nvSpPr>
        <p:spPr>
          <a:xfrm>
            <a:off x="360000" y="2500009"/>
            <a:ext cx="606356" cy="59186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200"/>
              <a:t>15</a:t>
            </a:r>
          </a:p>
        </p:txBody>
      </p:sp>
      <p:sp>
        <p:nvSpPr>
          <p:cNvPr id="34" name="TextBox 33" descr="Examples of leaving and after care planning actions for people aged 15, 18 and 18 to 25">
            <a:extLst>
              <a:ext uri="{FF2B5EF4-FFF2-40B4-BE49-F238E27FC236}">
                <a16:creationId xmlns:a16="http://schemas.microsoft.com/office/drawing/2014/main" id="{76687D5A-66B9-76AC-F9F5-235A7BAABAA6}"/>
              </a:ext>
            </a:extLst>
          </p:cNvPr>
          <p:cNvSpPr txBox="1"/>
          <p:nvPr/>
        </p:nvSpPr>
        <p:spPr>
          <a:xfrm>
            <a:off x="1105665" y="3171583"/>
            <a:ext cx="2696118" cy="861774"/>
          </a:xfrm>
          <a:prstGeom prst="rect">
            <a:avLst/>
          </a:prstGeom>
          <a:noFill/>
        </p:spPr>
        <p:txBody>
          <a:bodyPr wrap="square" rtlCol="0">
            <a:spAutoFit/>
          </a:bodyPr>
          <a:lstStyle/>
          <a:p>
            <a:pPr algn="l"/>
            <a:r>
              <a:rPr lang="en-AU" sz="1000" dirty="0"/>
              <a:t>Discuss, record and support where the young person may want to live after 18:</a:t>
            </a:r>
          </a:p>
          <a:p>
            <a:pPr marL="171450" indent="-171450" algn="l">
              <a:buFont typeface="Arial" panose="020B0604020202020204" pitchFamily="34" charset="0"/>
              <a:buChar char="•"/>
            </a:pPr>
            <a:r>
              <a:rPr lang="en-AU" sz="1000" dirty="0"/>
              <a:t>With carer</a:t>
            </a:r>
          </a:p>
          <a:p>
            <a:pPr marL="171450" indent="-171450" algn="l">
              <a:buFont typeface="Arial" panose="020B0604020202020204" pitchFamily="34" charset="0"/>
              <a:buChar char="•"/>
            </a:pPr>
            <a:r>
              <a:rPr lang="en-AU" sz="1000" dirty="0"/>
              <a:t>With parents or other family</a:t>
            </a:r>
          </a:p>
          <a:p>
            <a:pPr marL="171450" indent="-171450" algn="l">
              <a:buFont typeface="Arial" panose="020B0604020202020204" pitchFamily="34" charset="0"/>
              <a:buChar char="•"/>
            </a:pPr>
            <a:r>
              <a:rPr lang="en-AU" sz="1000" dirty="0"/>
              <a:t>Independently – with friends or rental</a:t>
            </a:r>
          </a:p>
        </p:txBody>
      </p:sp>
      <p:sp>
        <p:nvSpPr>
          <p:cNvPr id="39" name="TextBox 38">
            <a:extLst>
              <a:ext uri="{FF2B5EF4-FFF2-40B4-BE49-F238E27FC236}">
                <a16:creationId xmlns:a16="http://schemas.microsoft.com/office/drawing/2014/main" id="{94DE28F8-214F-8A16-3E5C-6502E6CD2CE6}"/>
              </a:ext>
            </a:extLst>
          </p:cNvPr>
          <p:cNvSpPr txBox="1"/>
          <p:nvPr/>
        </p:nvSpPr>
        <p:spPr>
          <a:xfrm>
            <a:off x="1105665" y="4273844"/>
            <a:ext cx="2696118" cy="861774"/>
          </a:xfrm>
          <a:prstGeom prst="rect">
            <a:avLst/>
          </a:prstGeom>
          <a:noFill/>
        </p:spPr>
        <p:txBody>
          <a:bodyPr wrap="square" rtlCol="0">
            <a:spAutoFit/>
          </a:bodyPr>
          <a:lstStyle/>
          <a:p>
            <a:pPr algn="l"/>
            <a:r>
              <a:rPr lang="en-AU" sz="1000" dirty="0"/>
              <a:t>Discuss, record and support the young person’s education goals and aspirations</a:t>
            </a:r>
          </a:p>
          <a:p>
            <a:pPr marL="171450" indent="-171450" algn="l">
              <a:buFont typeface="Arial" panose="020B0604020202020204" pitchFamily="34" charset="0"/>
              <a:buChar char="•"/>
            </a:pPr>
            <a:r>
              <a:rPr lang="en-AU" sz="1000" dirty="0"/>
              <a:t>Finish high school then work</a:t>
            </a:r>
          </a:p>
          <a:p>
            <a:pPr marL="171450" indent="-171450" algn="l">
              <a:buFont typeface="Arial" panose="020B0604020202020204" pitchFamily="34" charset="0"/>
              <a:buChar char="•"/>
            </a:pPr>
            <a:r>
              <a:rPr lang="en-AU" sz="1000" dirty="0"/>
              <a:t>Go to university</a:t>
            </a:r>
          </a:p>
          <a:p>
            <a:pPr marL="171450" indent="-171450" algn="l">
              <a:buFont typeface="Arial" panose="020B0604020202020204" pitchFamily="34" charset="0"/>
              <a:buChar char="•"/>
            </a:pPr>
            <a:r>
              <a:rPr lang="en-AU" sz="1000" dirty="0"/>
              <a:t>TAFE course and/or apprenticeship</a:t>
            </a:r>
          </a:p>
        </p:txBody>
      </p:sp>
      <p:sp>
        <p:nvSpPr>
          <p:cNvPr id="26" name="Oval 25">
            <a:extLst>
              <a:ext uri="{FF2B5EF4-FFF2-40B4-BE49-F238E27FC236}">
                <a16:creationId xmlns:a16="http://schemas.microsoft.com/office/drawing/2014/main" id="{54D49687-6B8A-7180-356C-1D8CB182AA02}"/>
              </a:ext>
            </a:extLst>
          </p:cNvPr>
          <p:cNvSpPr/>
          <p:nvPr/>
        </p:nvSpPr>
        <p:spPr>
          <a:xfrm>
            <a:off x="3796840" y="2500009"/>
            <a:ext cx="606356" cy="59186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200"/>
              <a:t>18</a:t>
            </a:r>
          </a:p>
        </p:txBody>
      </p:sp>
      <p:sp>
        <p:nvSpPr>
          <p:cNvPr id="35" name="TextBox 34">
            <a:extLst>
              <a:ext uri="{FF2B5EF4-FFF2-40B4-BE49-F238E27FC236}">
                <a16:creationId xmlns:a16="http://schemas.microsoft.com/office/drawing/2014/main" id="{5A328832-8B1B-436C-C2D7-26757570EF89}"/>
              </a:ext>
            </a:extLst>
          </p:cNvPr>
          <p:cNvSpPr txBox="1"/>
          <p:nvPr/>
        </p:nvSpPr>
        <p:spPr>
          <a:xfrm>
            <a:off x="3805737" y="3173818"/>
            <a:ext cx="3281844" cy="707886"/>
          </a:xfrm>
          <a:prstGeom prst="rect">
            <a:avLst/>
          </a:prstGeom>
          <a:solidFill>
            <a:schemeClr val="accent5"/>
          </a:solidFill>
        </p:spPr>
        <p:txBody>
          <a:bodyPr wrap="square" lIns="91440" tIns="45720" rIns="91440" bIns="45720" rtlCol="0" anchor="t">
            <a:spAutoFit/>
          </a:bodyPr>
          <a:lstStyle/>
          <a:p>
            <a:r>
              <a:rPr lang="en-AU" sz="1000" dirty="0"/>
              <a:t>Include the Staying on Allowance in the after care plan. Discuss with carer and young person what financial support will be available to both from 18 and record in after care plan.</a:t>
            </a:r>
          </a:p>
        </p:txBody>
      </p:sp>
      <p:sp>
        <p:nvSpPr>
          <p:cNvPr id="40" name="TextBox 39">
            <a:extLst>
              <a:ext uri="{FF2B5EF4-FFF2-40B4-BE49-F238E27FC236}">
                <a16:creationId xmlns:a16="http://schemas.microsoft.com/office/drawing/2014/main" id="{3783FBBB-2356-1F77-A31B-9139CAD4C8A6}"/>
              </a:ext>
            </a:extLst>
          </p:cNvPr>
          <p:cNvSpPr txBox="1"/>
          <p:nvPr/>
        </p:nvSpPr>
        <p:spPr>
          <a:xfrm>
            <a:off x="3796840" y="4152223"/>
            <a:ext cx="3574112" cy="1323439"/>
          </a:xfrm>
          <a:prstGeom prst="rect">
            <a:avLst/>
          </a:prstGeom>
          <a:solidFill>
            <a:schemeClr val="accent5"/>
          </a:solidFill>
        </p:spPr>
        <p:txBody>
          <a:bodyPr wrap="square" lIns="91440" tIns="45720" rIns="91440" bIns="45720" rtlCol="0" anchor="t">
            <a:spAutoFit/>
          </a:bodyPr>
          <a:lstStyle/>
          <a:p>
            <a:r>
              <a:rPr lang="en-AU" sz="1000" dirty="0"/>
              <a:t>Include the Teenage Education Payment in leaving care plan.</a:t>
            </a:r>
          </a:p>
          <a:p>
            <a:r>
              <a:rPr lang="en-AU" sz="1000" dirty="0"/>
              <a:t>In the after care plan:</a:t>
            </a:r>
            <a:endParaRPr lang="en-US" dirty="0"/>
          </a:p>
          <a:p>
            <a:pPr marL="171450" indent="-171450" algn="l">
              <a:buFont typeface="Arial" panose="020B0604020202020204" pitchFamily="34" charset="0"/>
              <a:buChar char="•"/>
            </a:pPr>
            <a:r>
              <a:rPr lang="en-AU" sz="1000" dirty="0"/>
              <a:t>Help find suitable courses and connect with </a:t>
            </a:r>
            <a:r>
              <a:rPr lang="en-AU" sz="1000" dirty="0" err="1"/>
              <a:t>uni</a:t>
            </a:r>
            <a:r>
              <a:rPr lang="en-AU" sz="1000" dirty="0"/>
              <a:t> coordinators</a:t>
            </a:r>
          </a:p>
          <a:p>
            <a:pPr marL="171450" indent="-171450" algn="l">
              <a:buFont typeface="Arial" panose="020B0604020202020204" pitchFamily="34" charset="0"/>
              <a:buChar char="•"/>
            </a:pPr>
            <a:r>
              <a:rPr lang="en-AU" sz="1000" dirty="0"/>
              <a:t>Apply for scholarships</a:t>
            </a:r>
          </a:p>
          <a:p>
            <a:pPr marL="171450" indent="-171450">
              <a:buFont typeface="Arial" panose="020B0604020202020204" pitchFamily="34" charset="0"/>
              <a:buChar char="•"/>
            </a:pPr>
            <a:r>
              <a:rPr lang="en-AU" sz="1000" dirty="0"/>
              <a:t>Record contingencies for laptops, books and education supplies</a:t>
            </a:r>
          </a:p>
        </p:txBody>
      </p:sp>
      <p:sp>
        <p:nvSpPr>
          <p:cNvPr id="28" name="Oval 27">
            <a:extLst>
              <a:ext uri="{FF2B5EF4-FFF2-40B4-BE49-F238E27FC236}">
                <a16:creationId xmlns:a16="http://schemas.microsoft.com/office/drawing/2014/main" id="{A88C804D-7635-D143-2656-87E6C492AB33}"/>
              </a:ext>
            </a:extLst>
          </p:cNvPr>
          <p:cNvSpPr/>
          <p:nvPr/>
        </p:nvSpPr>
        <p:spPr>
          <a:xfrm>
            <a:off x="7247015" y="2471255"/>
            <a:ext cx="606356" cy="59186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1200"/>
              <a:t>25</a:t>
            </a:r>
          </a:p>
        </p:txBody>
      </p:sp>
      <p:pic>
        <p:nvPicPr>
          <p:cNvPr id="33" name="Graphic 32">
            <a:extLst>
              <a:ext uri="{FF2B5EF4-FFF2-40B4-BE49-F238E27FC236}">
                <a16:creationId xmlns:a16="http://schemas.microsoft.com/office/drawing/2014/main" id="{A185E540-155E-C871-27B6-20D47A16D85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4" y="3227175"/>
            <a:ext cx="606352" cy="606352"/>
          </a:xfrm>
          <a:prstGeom prst="rect">
            <a:avLst/>
          </a:prstGeom>
        </p:spPr>
      </p:pic>
      <p:sp>
        <p:nvSpPr>
          <p:cNvPr id="36" name="TextBox 35">
            <a:extLst>
              <a:ext uri="{FF2B5EF4-FFF2-40B4-BE49-F238E27FC236}">
                <a16:creationId xmlns:a16="http://schemas.microsoft.com/office/drawing/2014/main" id="{FFA75042-326E-89B1-86E6-AC3E7E05B5F2}"/>
              </a:ext>
            </a:extLst>
          </p:cNvPr>
          <p:cNvSpPr txBox="1"/>
          <p:nvPr/>
        </p:nvSpPr>
        <p:spPr>
          <a:xfrm>
            <a:off x="7251061" y="3171583"/>
            <a:ext cx="4729958" cy="861774"/>
          </a:xfrm>
          <a:prstGeom prst="rect">
            <a:avLst/>
          </a:prstGeom>
          <a:noFill/>
        </p:spPr>
        <p:txBody>
          <a:bodyPr wrap="square" lIns="91440" tIns="45720" rIns="91440" bIns="45720" rtlCol="0" anchor="t">
            <a:spAutoFit/>
          </a:bodyPr>
          <a:lstStyle/>
          <a:p>
            <a:r>
              <a:rPr lang="en-AU" sz="1000" dirty="0"/>
              <a:t>Check in with the young person and carer if the arrangement is still working. </a:t>
            </a:r>
          </a:p>
          <a:p>
            <a:pPr algn="l"/>
            <a:r>
              <a:rPr lang="en-AU" sz="1000" dirty="0"/>
              <a:t>If the young person wants to move out, update the after care plan:</a:t>
            </a:r>
          </a:p>
          <a:p>
            <a:pPr marL="171450" indent="-171450" algn="l">
              <a:buFont typeface="Arial" panose="020B0604020202020204" pitchFamily="34" charset="0"/>
              <a:buChar char="•"/>
            </a:pPr>
            <a:r>
              <a:rPr lang="en-AU" sz="1000" dirty="0"/>
              <a:t>Stop the Staying on Allowance</a:t>
            </a:r>
          </a:p>
          <a:p>
            <a:pPr marL="171450" indent="-171450" algn="l">
              <a:buFont typeface="Arial" panose="020B0604020202020204" pitchFamily="34" charset="0"/>
              <a:buChar char="•"/>
            </a:pPr>
            <a:r>
              <a:rPr lang="en-AU" sz="1000" dirty="0"/>
              <a:t>Activate the Independent Living Allowance</a:t>
            </a:r>
          </a:p>
          <a:p>
            <a:pPr marL="171450" indent="-171450" algn="l">
              <a:buFont typeface="Arial" panose="020B0604020202020204" pitchFamily="34" charset="0"/>
              <a:buChar char="•"/>
            </a:pPr>
            <a:r>
              <a:rPr lang="en-AU" sz="1000" dirty="0"/>
              <a:t>Refer to Rent Assist services</a:t>
            </a:r>
          </a:p>
        </p:txBody>
      </p:sp>
      <p:pic>
        <p:nvPicPr>
          <p:cNvPr id="38" name="Graphic 37">
            <a:extLst>
              <a:ext uri="{FF2B5EF4-FFF2-40B4-BE49-F238E27FC236}">
                <a16:creationId xmlns:a16="http://schemas.microsoft.com/office/drawing/2014/main" id="{156F4527-134A-2BCB-F4B1-C48634EDD0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006" y="4401556"/>
            <a:ext cx="606350" cy="606350"/>
          </a:xfrm>
          <a:prstGeom prst="rect">
            <a:avLst/>
          </a:prstGeom>
        </p:spPr>
      </p:pic>
      <p:sp>
        <p:nvSpPr>
          <p:cNvPr id="41" name="TextBox 40">
            <a:extLst>
              <a:ext uri="{FF2B5EF4-FFF2-40B4-BE49-F238E27FC236}">
                <a16:creationId xmlns:a16="http://schemas.microsoft.com/office/drawing/2014/main" id="{E6766642-86E4-7176-F0B9-97172ACBDF37}"/>
              </a:ext>
            </a:extLst>
          </p:cNvPr>
          <p:cNvSpPr txBox="1"/>
          <p:nvPr/>
        </p:nvSpPr>
        <p:spPr>
          <a:xfrm>
            <a:off x="7253590" y="4230712"/>
            <a:ext cx="4551612" cy="553998"/>
          </a:xfrm>
          <a:prstGeom prst="rect">
            <a:avLst/>
          </a:prstGeom>
          <a:noFill/>
        </p:spPr>
        <p:txBody>
          <a:bodyPr wrap="square" lIns="91440" tIns="45720" rIns="91440" bIns="45720" rtlCol="0" anchor="t">
            <a:spAutoFit/>
          </a:bodyPr>
          <a:lstStyle/>
          <a:p>
            <a:r>
              <a:rPr lang="en-AU" sz="1000"/>
              <a:t>At 23, the young person gets in touch as they are about to become homeless,. They are studying to finish uni. Update the after care plan to include the Aftercare Allowance as an emergency payment.</a:t>
            </a:r>
          </a:p>
        </p:txBody>
      </p:sp>
      <p:sp>
        <p:nvSpPr>
          <p:cNvPr id="4" name="Content Placeholder 4">
            <a:extLst>
              <a:ext uri="{FF2B5EF4-FFF2-40B4-BE49-F238E27FC236}">
                <a16:creationId xmlns:a16="http://schemas.microsoft.com/office/drawing/2014/main" id="{6A02D442-7898-42A7-5FAC-11D97AF2A23D}"/>
              </a:ext>
            </a:extLst>
          </p:cNvPr>
          <p:cNvSpPr txBox="1">
            <a:spLocks/>
          </p:cNvSpPr>
          <p:nvPr/>
        </p:nvSpPr>
        <p:spPr>
          <a:xfrm>
            <a:off x="227670" y="5773397"/>
            <a:ext cx="11494636" cy="922603"/>
          </a:xfrm>
          <a:prstGeom prst="rect">
            <a:avLst/>
          </a:prstGeom>
        </p:spPr>
        <p:txBody>
          <a:bodyPr vert="horz" lIns="0" tIns="0" rIns="0" bIns="0" rtlCol="0" anchor="t">
            <a:noAutofit/>
          </a:bodyPr>
          <a:lst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accent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a:t>Care leavers have a right to a leaving care (15 to 17 years of age) or after care (18 to 24 years of age) case plan. </a:t>
            </a:r>
          </a:p>
          <a:p>
            <a:pPr marL="342900" indent="-342900">
              <a:buFont typeface="Arial" panose="020B0604020202020204" pitchFamily="34" charset="0"/>
              <a:buChar char="•"/>
            </a:pPr>
            <a:r>
              <a:rPr lang="en-US" sz="1400" dirty="0"/>
              <a:t>After care case planning and support is available to statutory care leavers through their DCJ or NGO caseworker.</a:t>
            </a:r>
          </a:p>
        </p:txBody>
      </p:sp>
    </p:spTree>
    <p:extLst>
      <p:ext uri="{BB962C8B-B14F-4D97-AF65-F5344CB8AC3E}">
        <p14:creationId xmlns:p14="http://schemas.microsoft.com/office/powerpoint/2010/main" val="401882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title"/>
          </p:nvPr>
        </p:nvSpPr>
        <p:spPr>
          <a:xfrm>
            <a:off x="360000" y="360000"/>
            <a:ext cx="10373809" cy="1009652"/>
          </a:xfrm>
        </p:spPr>
        <p:txBody>
          <a:bodyPr anchor="t"/>
          <a:lstStyle/>
          <a:p>
            <a:r>
              <a:rPr lang="en-US"/>
              <a:t>What you need to know about leaving care and after care planning</a:t>
            </a:r>
            <a:endParaRPr lang="en-AU"/>
          </a:p>
        </p:txBody>
      </p:sp>
      <p:sp>
        <p:nvSpPr>
          <p:cNvPr id="58" name="TextBox 57">
            <a:extLst>
              <a:ext uri="{FF2B5EF4-FFF2-40B4-BE49-F238E27FC236}">
                <a16:creationId xmlns:a16="http://schemas.microsoft.com/office/drawing/2014/main" id="{67CEC360-6C19-4A12-BD58-15984B49AA8C}"/>
              </a:ext>
            </a:extLst>
          </p:cNvPr>
          <p:cNvSpPr txBox="1"/>
          <p:nvPr/>
        </p:nvSpPr>
        <p:spPr>
          <a:xfrm>
            <a:off x="2648649" y="2173273"/>
            <a:ext cx="1762722" cy="523220"/>
          </a:xfrm>
          <a:prstGeom prst="rect">
            <a:avLst/>
          </a:prstGeom>
          <a:noFill/>
        </p:spPr>
        <p:txBody>
          <a:bodyPr wrap="square" rtlCol="0">
            <a:spAutoFit/>
          </a:bodyPr>
          <a:lstStyle/>
          <a:p>
            <a:pPr algn="ctr"/>
            <a:r>
              <a:rPr lang="en-AU" sz="1400" b="1" dirty="0">
                <a:solidFill>
                  <a:schemeClr val="accent1"/>
                </a:solidFill>
              </a:rPr>
              <a:t>PRACTITIONERS’ TOOLKIT</a:t>
            </a:r>
          </a:p>
        </p:txBody>
      </p:sp>
      <p:pic>
        <p:nvPicPr>
          <p:cNvPr id="57" name="Graphic 56" descr="Briefcase with solid fill">
            <a:extLst>
              <a:ext uri="{FF2B5EF4-FFF2-40B4-BE49-F238E27FC236}">
                <a16:creationId xmlns:a16="http://schemas.microsoft.com/office/drawing/2014/main" id="{C63ACEC3-54B2-6DA2-9F16-CFFCDD7F05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124" t="8692" r="3200" b="14630"/>
          <a:stretch/>
        </p:blipFill>
        <p:spPr>
          <a:xfrm>
            <a:off x="301792" y="1642028"/>
            <a:ext cx="6456436" cy="4855971"/>
          </a:xfrm>
          <a:prstGeom prst="rect">
            <a:avLst/>
          </a:prstGeom>
        </p:spPr>
      </p:pic>
      <p:sp>
        <p:nvSpPr>
          <p:cNvPr id="40" name="Rectangle: Rounded Corners 39">
            <a:hlinkClick r:id="rId5"/>
            <a:extLst>
              <a:ext uri="{FF2B5EF4-FFF2-40B4-BE49-F238E27FC236}">
                <a16:creationId xmlns:a16="http://schemas.microsoft.com/office/drawing/2014/main" id="{61A989A2-0A83-52FD-E922-DFA21B60B34B}"/>
              </a:ext>
            </a:extLst>
          </p:cNvPr>
          <p:cNvSpPr/>
          <p:nvPr/>
        </p:nvSpPr>
        <p:spPr>
          <a:xfrm>
            <a:off x="817581" y="2916897"/>
            <a:ext cx="1239803" cy="82475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hlinkClick r:id="rId6">
                  <a:extLst>
                    <a:ext uri="{A12FA001-AC4F-418D-AE19-62706E023703}">
                      <ahyp:hlinkClr xmlns:ahyp="http://schemas.microsoft.com/office/drawing/2018/hyperlinkcolor" val="tx"/>
                    </a:ext>
                  </a:extLst>
                </a:hlinkClick>
              </a:rPr>
              <a:t>Living arrangement discussion guide </a:t>
            </a:r>
            <a:endParaRPr lang="en-AU" sz="1200" dirty="0">
              <a:solidFill>
                <a:schemeClr val="bg1"/>
              </a:solidFill>
            </a:endParaRPr>
          </a:p>
        </p:txBody>
      </p:sp>
      <p:sp>
        <p:nvSpPr>
          <p:cNvPr id="51" name="Rectangle: Rounded Corners 50">
            <a:hlinkClick r:id="rId7"/>
            <a:extLst>
              <a:ext uri="{FF2B5EF4-FFF2-40B4-BE49-F238E27FC236}">
                <a16:creationId xmlns:a16="http://schemas.microsoft.com/office/drawing/2014/main" id="{851DC947-57A5-A9F4-082F-DE5573F9360A}"/>
              </a:ext>
            </a:extLst>
          </p:cNvPr>
          <p:cNvSpPr/>
          <p:nvPr/>
        </p:nvSpPr>
        <p:spPr>
          <a:xfrm>
            <a:off x="2395520" y="2916897"/>
            <a:ext cx="1930424" cy="82475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Rights of young people in care</a:t>
            </a:r>
          </a:p>
        </p:txBody>
      </p:sp>
      <p:sp>
        <p:nvSpPr>
          <p:cNvPr id="45" name="Rectangle: Rounded Corners 44">
            <a:hlinkClick r:id="rId8"/>
            <a:extLst>
              <a:ext uri="{FF2B5EF4-FFF2-40B4-BE49-F238E27FC236}">
                <a16:creationId xmlns:a16="http://schemas.microsoft.com/office/drawing/2014/main" id="{46095D51-29FE-D3AA-55D8-62DBB3CC04F5}"/>
              </a:ext>
            </a:extLst>
          </p:cNvPr>
          <p:cNvSpPr/>
          <p:nvPr/>
        </p:nvSpPr>
        <p:spPr>
          <a:xfrm>
            <a:off x="4976370" y="2916897"/>
            <a:ext cx="1373975" cy="82475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Independent living skills checklist</a:t>
            </a:r>
          </a:p>
        </p:txBody>
      </p:sp>
      <p:sp>
        <p:nvSpPr>
          <p:cNvPr id="61" name="TextBox 60">
            <a:extLst>
              <a:ext uri="{FF2B5EF4-FFF2-40B4-BE49-F238E27FC236}">
                <a16:creationId xmlns:a16="http://schemas.microsoft.com/office/drawing/2014/main" id="{66106771-59B9-AA87-6212-6BD647E6684A}"/>
              </a:ext>
            </a:extLst>
          </p:cNvPr>
          <p:cNvSpPr txBox="1"/>
          <p:nvPr/>
        </p:nvSpPr>
        <p:spPr>
          <a:xfrm>
            <a:off x="2303107" y="4877417"/>
            <a:ext cx="2557232" cy="338554"/>
          </a:xfrm>
          <a:prstGeom prst="rect">
            <a:avLst/>
          </a:prstGeom>
          <a:noFill/>
        </p:spPr>
        <p:txBody>
          <a:bodyPr wrap="square" rtlCol="0">
            <a:spAutoFit/>
          </a:bodyPr>
          <a:lstStyle/>
          <a:p>
            <a:pPr algn="l"/>
            <a:r>
              <a:rPr lang="en-AU" sz="1600">
                <a:solidFill>
                  <a:schemeClr val="accent1"/>
                </a:solidFill>
              </a:rPr>
              <a:t>Foundational knowledge</a:t>
            </a:r>
          </a:p>
        </p:txBody>
      </p:sp>
      <p:sp>
        <p:nvSpPr>
          <p:cNvPr id="41" name="Rectangle: Rounded Corners 40">
            <a:extLst>
              <a:ext uri="{FF2B5EF4-FFF2-40B4-BE49-F238E27FC236}">
                <a16:creationId xmlns:a16="http://schemas.microsoft.com/office/drawing/2014/main" id="{EDB02719-4E6A-2DAE-1DFE-74A8D1FF4914}"/>
              </a:ext>
            </a:extLst>
          </p:cNvPr>
          <p:cNvSpPr/>
          <p:nvPr/>
        </p:nvSpPr>
        <p:spPr>
          <a:xfrm>
            <a:off x="785639" y="4459681"/>
            <a:ext cx="1303689" cy="7288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100" u="sng" dirty="0">
                <a:solidFill>
                  <a:schemeClr val="bg1"/>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Leaving care and </a:t>
            </a:r>
            <a:r>
              <a:rPr lang="en-AU" sz="1100" dirty="0">
                <a:solidFill>
                  <a:schemeClr val="bg1"/>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after</a:t>
            </a:r>
            <a:r>
              <a:rPr lang="en-AU" sz="1100" u="sng" dirty="0">
                <a:solidFill>
                  <a:schemeClr val="bg1"/>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 care mandate</a:t>
            </a:r>
            <a:endParaRPr lang="en-AU" sz="1100" u="sng" dirty="0">
              <a:solidFill>
                <a:schemeClr val="bg1"/>
              </a:solidFill>
              <a:effectLst/>
              <a:ea typeface="Calibri" panose="020F0502020204030204" pitchFamily="34" charset="0"/>
              <a:cs typeface="Times New Roman" panose="02020603050405020304" pitchFamily="18" charset="0"/>
            </a:endParaRPr>
          </a:p>
        </p:txBody>
      </p:sp>
      <p:sp>
        <p:nvSpPr>
          <p:cNvPr id="53" name="Rectangle: Rounded Corners 52">
            <a:hlinkClick r:id="rId10"/>
            <a:extLst>
              <a:ext uri="{FF2B5EF4-FFF2-40B4-BE49-F238E27FC236}">
                <a16:creationId xmlns:a16="http://schemas.microsoft.com/office/drawing/2014/main" id="{FB1A847A-EB3B-FD9E-1669-3AD4F9B436BE}"/>
              </a:ext>
            </a:extLst>
          </p:cNvPr>
          <p:cNvSpPr/>
          <p:nvPr/>
        </p:nvSpPr>
        <p:spPr>
          <a:xfrm>
            <a:off x="4973477" y="4457995"/>
            <a:ext cx="1379761" cy="75761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solidFill>
                  <a:schemeClr val="bg1"/>
                </a:solidFill>
              </a:rPr>
              <a:t>OOHC financial guidelines </a:t>
            </a:r>
          </a:p>
        </p:txBody>
      </p:sp>
      <p:sp>
        <p:nvSpPr>
          <p:cNvPr id="52" name="Rectangle: Rounded Corners 51">
            <a:hlinkClick r:id="rId11"/>
            <a:extLst>
              <a:ext uri="{FF2B5EF4-FFF2-40B4-BE49-F238E27FC236}">
                <a16:creationId xmlns:a16="http://schemas.microsoft.com/office/drawing/2014/main" id="{AC3C5CF7-8AB5-B6DF-FC25-86BC4404D28F}"/>
              </a:ext>
            </a:extLst>
          </p:cNvPr>
          <p:cNvSpPr/>
          <p:nvPr/>
        </p:nvSpPr>
        <p:spPr>
          <a:xfrm>
            <a:off x="945833" y="5475248"/>
            <a:ext cx="1413163" cy="7288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Guidelines for assistance after leaving </a:t>
            </a:r>
            <a:r>
              <a:rPr lang="en-AU" sz="1200" err="1">
                <a:solidFill>
                  <a:schemeClr val="bg1"/>
                </a:solidFill>
              </a:rPr>
              <a:t>OOHC</a:t>
            </a:r>
            <a:endParaRPr lang="en-AU" sz="1200">
              <a:solidFill>
                <a:schemeClr val="bg1"/>
              </a:solidFill>
            </a:endParaRPr>
          </a:p>
        </p:txBody>
      </p:sp>
      <p:sp>
        <p:nvSpPr>
          <p:cNvPr id="39" name="Rectangle: Rounded Corners 38">
            <a:hlinkClick r:id="rId12"/>
            <a:extLst>
              <a:ext uri="{FF2B5EF4-FFF2-40B4-BE49-F238E27FC236}">
                <a16:creationId xmlns:a16="http://schemas.microsoft.com/office/drawing/2014/main" id="{D69DE8B4-DFD2-3EE5-EFBA-8B8BAADF8633}"/>
              </a:ext>
            </a:extLst>
          </p:cNvPr>
          <p:cNvSpPr/>
          <p:nvPr/>
        </p:nvSpPr>
        <p:spPr>
          <a:xfrm>
            <a:off x="2810836" y="5480657"/>
            <a:ext cx="1373975" cy="7288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Developing a leaving and after care plan</a:t>
            </a:r>
          </a:p>
        </p:txBody>
      </p:sp>
      <p:sp>
        <p:nvSpPr>
          <p:cNvPr id="4" name="Rectangle: Rounded Corners 3">
            <a:hlinkClick r:id="rId13"/>
            <a:extLst>
              <a:ext uri="{FF2B5EF4-FFF2-40B4-BE49-F238E27FC236}">
                <a16:creationId xmlns:a16="http://schemas.microsoft.com/office/drawing/2014/main" id="{C512DAA9-25E6-689F-B48E-2C6D2FBDC9BA}"/>
              </a:ext>
            </a:extLst>
          </p:cNvPr>
          <p:cNvSpPr/>
          <p:nvPr/>
        </p:nvSpPr>
        <p:spPr>
          <a:xfrm>
            <a:off x="4823665" y="5480656"/>
            <a:ext cx="1373975" cy="72886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solidFill>
                  <a:schemeClr val="bg1"/>
                </a:solidFill>
              </a:rPr>
              <a:t>After Care Allowances Guidelines</a:t>
            </a:r>
          </a:p>
        </p:txBody>
      </p:sp>
      <p:sp>
        <p:nvSpPr>
          <p:cNvPr id="62" name="Rectangle: Rounded Corners 61">
            <a:extLst>
              <a:ext uri="{FF2B5EF4-FFF2-40B4-BE49-F238E27FC236}">
                <a16:creationId xmlns:a16="http://schemas.microsoft.com/office/drawing/2014/main" id="{A7DC79EC-935A-4892-29C9-8DF54AC564DA}"/>
              </a:ext>
            </a:extLst>
          </p:cNvPr>
          <p:cNvSpPr/>
          <p:nvPr/>
        </p:nvSpPr>
        <p:spPr>
          <a:xfrm>
            <a:off x="7096364" y="1621251"/>
            <a:ext cx="4477541" cy="5195890"/>
          </a:xfrm>
          <a:prstGeom prst="roundRect">
            <a:avLst>
              <a:gd name="adj" fmla="val 8145"/>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AU" sz="2000"/>
              <a:t> Leaving and after care planning can change the life trajectory of young people in out-of-home care. </a:t>
            </a:r>
          </a:p>
          <a:p>
            <a:pPr algn="ctr"/>
            <a:endParaRPr lang="en-AU" sz="2000"/>
          </a:p>
          <a:p>
            <a:pPr algn="ctr"/>
            <a:r>
              <a:rPr lang="en-AU" sz="2000"/>
              <a:t>As practitioners, equip yourself with the knowledge and tools to best advocate for young people’s rights and entitlements.</a:t>
            </a:r>
          </a:p>
          <a:p>
            <a:pPr algn="ctr"/>
            <a:endParaRPr lang="en-AU" sz="2000"/>
          </a:p>
          <a:p>
            <a:pPr algn="ctr"/>
            <a:r>
              <a:rPr lang="en-AU" sz="2000"/>
              <a:t>Each tool in the practitioner’s toolkit gives clear instructions on developing a leaving care plan and after care plan, including planned financials and other essentials.</a:t>
            </a:r>
          </a:p>
        </p:txBody>
      </p:sp>
      <p:pic>
        <p:nvPicPr>
          <p:cNvPr id="128" name="Picture 127">
            <a:extLst>
              <a:ext uri="{FF2B5EF4-FFF2-40B4-BE49-F238E27FC236}">
                <a16:creationId xmlns:a16="http://schemas.microsoft.com/office/drawing/2014/main" id="{BDCBD5C8-1296-16BC-52FC-CE1ED42BEF90}"/>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866769" y="4939824"/>
            <a:ext cx="165000" cy="180000"/>
          </a:xfrm>
          <a:prstGeom prst="rect">
            <a:avLst/>
          </a:prstGeom>
        </p:spPr>
      </p:pic>
      <p:pic>
        <p:nvPicPr>
          <p:cNvPr id="131" name="Picture 130">
            <a:extLst>
              <a:ext uri="{FF2B5EF4-FFF2-40B4-BE49-F238E27FC236}">
                <a16:creationId xmlns:a16="http://schemas.microsoft.com/office/drawing/2014/main" id="{B312F758-5234-F617-154D-AEFE92831CC4}"/>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6100806" y="4939824"/>
            <a:ext cx="165000" cy="180000"/>
          </a:xfrm>
          <a:prstGeom prst="rect">
            <a:avLst/>
          </a:prstGeom>
        </p:spPr>
      </p:pic>
    </p:spTree>
    <p:extLst>
      <p:ext uri="{BB962C8B-B14F-4D97-AF65-F5344CB8AC3E}">
        <p14:creationId xmlns:p14="http://schemas.microsoft.com/office/powerpoint/2010/main" val="2633827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261363" y="325568"/>
            <a:ext cx="6603064" cy="1012922"/>
          </a:xfrm>
        </p:spPr>
        <p:txBody>
          <a:bodyPr anchor="t"/>
          <a:lstStyle/>
          <a:p>
            <a:r>
              <a:rPr lang="en-US"/>
              <a:t>Planning process</a:t>
            </a:r>
            <a:endParaRPr lang="en-AU"/>
          </a:p>
        </p:txBody>
      </p:sp>
      <p:pic>
        <p:nvPicPr>
          <p:cNvPr id="60" name="Picture 59" descr="Young adult with piercings by water">
            <a:extLst>
              <a:ext uri="{FF2B5EF4-FFF2-40B4-BE49-F238E27FC236}">
                <a16:creationId xmlns:a16="http://schemas.microsoft.com/office/drawing/2014/main" id="{878398F8-AA1B-5919-2246-2D40D685ED06}"/>
              </a:ext>
            </a:extLst>
          </p:cNvPr>
          <p:cNvPicPr>
            <a:picLocks noChangeAspect="1"/>
          </p:cNvPicPr>
          <p:nvPr/>
        </p:nvPicPr>
        <p:blipFill rotWithShape="1">
          <a:blip r:embed="rId2">
            <a:extLst>
              <a:ext uri="{28A0092B-C50C-407E-A947-70E740481C1C}">
                <a14:useLocalDpi xmlns:a14="http://schemas.microsoft.com/office/drawing/2010/main" val="0"/>
              </a:ext>
            </a:extLst>
          </a:blip>
          <a:srcRect l="13955" r="50000"/>
          <a:stretch/>
        </p:blipFill>
        <p:spPr>
          <a:xfrm>
            <a:off x="7128000" y="0"/>
            <a:ext cx="3708000" cy="6858000"/>
          </a:xfrm>
          <a:prstGeom prst="rect">
            <a:avLst/>
          </a:prstGeom>
        </p:spPr>
      </p:pic>
      <p:sp>
        <p:nvSpPr>
          <p:cNvPr id="3" name="Text Placeholder 2">
            <a:extLst>
              <a:ext uri="{FF2B5EF4-FFF2-40B4-BE49-F238E27FC236}">
                <a16:creationId xmlns:a16="http://schemas.microsoft.com/office/drawing/2014/main" id="{11ABA65F-0E7F-45A5-88A2-9BA6AFF5C978}"/>
              </a:ext>
            </a:extLst>
          </p:cNvPr>
          <p:cNvSpPr>
            <a:spLocks noGrp="1"/>
          </p:cNvSpPr>
          <p:nvPr>
            <p:ph type="body" sz="quarter" idx="10"/>
          </p:nvPr>
        </p:nvSpPr>
        <p:spPr>
          <a:xfrm>
            <a:off x="314384" y="1064751"/>
            <a:ext cx="6294233" cy="671513"/>
          </a:xfrm>
        </p:spPr>
        <p:txBody>
          <a:bodyPr/>
          <a:lstStyle/>
          <a:p>
            <a:r>
              <a:rPr lang="en-AU" dirty="0"/>
              <a:t>6 steps to meaningful leaving care planning </a:t>
            </a:r>
          </a:p>
        </p:txBody>
      </p:sp>
      <p:grpSp>
        <p:nvGrpSpPr>
          <p:cNvPr id="8" name="Group 7" descr="Awareness, engagement, knowledge and empowerment, advocacy, a clear plan forward, Check-in and review">
            <a:extLst>
              <a:ext uri="{FF2B5EF4-FFF2-40B4-BE49-F238E27FC236}">
                <a16:creationId xmlns:a16="http://schemas.microsoft.com/office/drawing/2014/main" id="{68318191-2A2A-46B4-3B70-200E1F1F76DA}"/>
              </a:ext>
              <a:ext uri="{C183D7F6-B498-43B3-948B-1728B52AA6E4}">
                <adec:decorative xmlns:adec="http://schemas.microsoft.com/office/drawing/2017/decorative" val="0"/>
              </a:ext>
            </a:extLst>
          </p:cNvPr>
          <p:cNvGrpSpPr/>
          <p:nvPr/>
        </p:nvGrpSpPr>
        <p:grpSpPr>
          <a:xfrm>
            <a:off x="66607" y="2213909"/>
            <a:ext cx="6992575" cy="4375892"/>
            <a:chOff x="58716" y="2150114"/>
            <a:chExt cx="6992575" cy="4375892"/>
          </a:xfrm>
        </p:grpSpPr>
        <p:sp>
          <p:nvSpPr>
            <p:cNvPr id="18" name="TextBox 17">
              <a:extLst>
                <a:ext uri="{FF2B5EF4-FFF2-40B4-BE49-F238E27FC236}">
                  <a16:creationId xmlns:a16="http://schemas.microsoft.com/office/drawing/2014/main" id="{2EC3AF55-6800-1E0D-DC58-6F6CEB86E26C}"/>
                </a:ext>
              </a:extLst>
            </p:cNvPr>
            <p:cNvSpPr txBox="1"/>
            <p:nvPr/>
          </p:nvSpPr>
          <p:spPr>
            <a:xfrm>
              <a:off x="314385" y="2150114"/>
              <a:ext cx="2347109" cy="738664"/>
            </a:xfrm>
            <a:prstGeom prst="rect">
              <a:avLst/>
            </a:prstGeom>
            <a:noFill/>
          </p:spPr>
          <p:txBody>
            <a:bodyPr wrap="square" lIns="91440" tIns="45720" rIns="91440" bIns="45720" rtlCol="0" anchor="t">
              <a:spAutoFit/>
            </a:bodyPr>
            <a:lstStyle/>
            <a:p>
              <a:pPr algn="r"/>
              <a:r>
                <a:rPr lang="en-AU" sz="1000" b="1" dirty="0">
                  <a:solidFill>
                    <a:schemeClr val="accent1"/>
                  </a:solidFill>
                </a:rPr>
                <a:t>1. AWARENESS</a:t>
              </a:r>
            </a:p>
            <a:p>
              <a:pPr algn="r"/>
              <a:r>
                <a:rPr lang="en-AU" sz="800" dirty="0"/>
                <a:t>Explain the importance of this life stage to the young person.  Let them know you are there to support them to play an active role in determining their future.</a:t>
              </a:r>
            </a:p>
          </p:txBody>
        </p:sp>
        <p:sp>
          <p:nvSpPr>
            <p:cNvPr id="19" name="TextBox 18">
              <a:extLst>
                <a:ext uri="{FF2B5EF4-FFF2-40B4-BE49-F238E27FC236}">
                  <a16:creationId xmlns:a16="http://schemas.microsoft.com/office/drawing/2014/main" id="{B409773F-8591-89D6-0565-F8733236BF0F}"/>
                </a:ext>
              </a:extLst>
            </p:cNvPr>
            <p:cNvSpPr txBox="1"/>
            <p:nvPr/>
          </p:nvSpPr>
          <p:spPr>
            <a:xfrm>
              <a:off x="4483583" y="2908577"/>
              <a:ext cx="2505552" cy="615553"/>
            </a:xfrm>
            <a:prstGeom prst="rect">
              <a:avLst/>
            </a:prstGeom>
            <a:noFill/>
          </p:spPr>
          <p:txBody>
            <a:bodyPr wrap="square" rtlCol="0">
              <a:spAutoFit/>
            </a:bodyPr>
            <a:lstStyle/>
            <a:p>
              <a:pPr algn="l"/>
              <a:r>
                <a:rPr lang="en-AU" sz="1000" b="1" dirty="0">
                  <a:solidFill>
                    <a:schemeClr val="accent1"/>
                  </a:solidFill>
                </a:rPr>
                <a:t>2. ENGAGEMENT</a:t>
              </a:r>
            </a:p>
            <a:p>
              <a:pPr algn="l"/>
              <a:r>
                <a:rPr lang="en-AU" sz="800" dirty="0"/>
                <a:t>Who else should be involved in this discussion? Engage the carer, family members and the other significant people in the young person’s life. </a:t>
              </a:r>
            </a:p>
          </p:txBody>
        </p:sp>
        <p:sp>
          <p:nvSpPr>
            <p:cNvPr id="20" name="TextBox 19">
              <a:extLst>
                <a:ext uri="{FF2B5EF4-FFF2-40B4-BE49-F238E27FC236}">
                  <a16:creationId xmlns:a16="http://schemas.microsoft.com/office/drawing/2014/main" id="{141EBBDA-A8A3-AA30-23CC-9639F541A5C4}"/>
                </a:ext>
              </a:extLst>
            </p:cNvPr>
            <p:cNvSpPr txBox="1"/>
            <p:nvPr/>
          </p:nvSpPr>
          <p:spPr>
            <a:xfrm>
              <a:off x="389860" y="3624017"/>
              <a:ext cx="2255673" cy="492443"/>
            </a:xfrm>
            <a:prstGeom prst="rect">
              <a:avLst/>
            </a:prstGeom>
            <a:noFill/>
          </p:spPr>
          <p:txBody>
            <a:bodyPr wrap="square" rtlCol="0">
              <a:spAutoFit/>
            </a:bodyPr>
            <a:lstStyle/>
            <a:p>
              <a:pPr algn="r"/>
              <a:r>
                <a:rPr lang="en-AU" sz="1000" b="1">
                  <a:solidFill>
                    <a:schemeClr val="accent1"/>
                  </a:solidFill>
                </a:rPr>
                <a:t>3. KNOWLEDGE &amp; EMPOWERMENT</a:t>
              </a:r>
            </a:p>
            <a:p>
              <a:pPr algn="r"/>
              <a:r>
                <a:rPr lang="en-AU" sz="800"/>
                <a:t>Build the young person’s knowledge of their rights, responsibilities and entitlements.</a:t>
              </a:r>
            </a:p>
          </p:txBody>
        </p:sp>
        <p:sp>
          <p:nvSpPr>
            <p:cNvPr id="21" name="TextBox 20">
              <a:extLst>
                <a:ext uri="{FF2B5EF4-FFF2-40B4-BE49-F238E27FC236}">
                  <a16:creationId xmlns:a16="http://schemas.microsoft.com/office/drawing/2014/main" id="{3E88497B-BA67-AB6C-2E02-6552109EB7FD}"/>
                </a:ext>
              </a:extLst>
            </p:cNvPr>
            <p:cNvSpPr txBox="1"/>
            <p:nvPr/>
          </p:nvSpPr>
          <p:spPr>
            <a:xfrm>
              <a:off x="453656" y="4969972"/>
              <a:ext cx="2137265" cy="738664"/>
            </a:xfrm>
            <a:prstGeom prst="rect">
              <a:avLst/>
            </a:prstGeom>
            <a:noFill/>
          </p:spPr>
          <p:txBody>
            <a:bodyPr wrap="square" rtlCol="0">
              <a:spAutoFit/>
            </a:bodyPr>
            <a:lstStyle/>
            <a:p>
              <a:pPr algn="r"/>
              <a:r>
                <a:rPr lang="en-AU" sz="1000" b="1">
                  <a:solidFill>
                    <a:schemeClr val="accent1"/>
                  </a:solidFill>
                </a:rPr>
                <a:t>5. A CLEAR PLAN FORWARD</a:t>
              </a:r>
            </a:p>
            <a:p>
              <a:pPr algn="r"/>
              <a:r>
                <a:rPr lang="en-AU" sz="800"/>
                <a:t>Ensure the young person’s after care plan and planned financials are submitted for approval at least  </a:t>
              </a:r>
              <a:r>
                <a:rPr lang="en-AU" sz="800" b="1"/>
                <a:t>3 months </a:t>
              </a:r>
              <a:r>
                <a:rPr lang="en-AU" sz="800"/>
                <a:t>before the young person turns 18. </a:t>
              </a:r>
            </a:p>
          </p:txBody>
        </p:sp>
        <p:sp>
          <p:nvSpPr>
            <p:cNvPr id="22" name="TextBox 21">
              <a:extLst>
                <a:ext uri="{FF2B5EF4-FFF2-40B4-BE49-F238E27FC236}">
                  <a16:creationId xmlns:a16="http://schemas.microsoft.com/office/drawing/2014/main" id="{8189E247-A46B-4465-F9B2-9C770D73158F}"/>
                </a:ext>
              </a:extLst>
            </p:cNvPr>
            <p:cNvSpPr txBox="1"/>
            <p:nvPr/>
          </p:nvSpPr>
          <p:spPr>
            <a:xfrm>
              <a:off x="4509519" y="4296546"/>
              <a:ext cx="2398216" cy="738664"/>
            </a:xfrm>
            <a:prstGeom prst="rect">
              <a:avLst/>
            </a:prstGeom>
            <a:noFill/>
          </p:spPr>
          <p:txBody>
            <a:bodyPr wrap="square" rtlCol="0">
              <a:spAutoFit/>
            </a:bodyPr>
            <a:lstStyle/>
            <a:p>
              <a:pPr algn="l"/>
              <a:r>
                <a:rPr lang="en-AU" sz="1000" b="1">
                  <a:solidFill>
                    <a:schemeClr val="accent1"/>
                  </a:solidFill>
                </a:rPr>
                <a:t>4. ADVOCACY</a:t>
              </a:r>
            </a:p>
            <a:p>
              <a:pPr algn="l"/>
              <a:r>
                <a:rPr lang="en-AU" sz="800"/>
                <a:t>Empower the young person to have their voice heard. Include their needs in their leaving care plan. Focus on helping them reach their potential as they transition to adulthood.</a:t>
              </a:r>
            </a:p>
          </p:txBody>
        </p:sp>
        <p:sp>
          <p:nvSpPr>
            <p:cNvPr id="23" name="TextBox 22">
              <a:extLst>
                <a:ext uri="{FF2B5EF4-FFF2-40B4-BE49-F238E27FC236}">
                  <a16:creationId xmlns:a16="http://schemas.microsoft.com/office/drawing/2014/main" id="{54EF3CE8-3468-17AC-6417-DD8BD3651A9A}"/>
                </a:ext>
              </a:extLst>
            </p:cNvPr>
            <p:cNvSpPr txBox="1"/>
            <p:nvPr/>
          </p:nvSpPr>
          <p:spPr>
            <a:xfrm>
              <a:off x="4461027" y="5787342"/>
              <a:ext cx="2408061" cy="738664"/>
            </a:xfrm>
            <a:prstGeom prst="rect">
              <a:avLst/>
            </a:prstGeom>
            <a:noFill/>
          </p:spPr>
          <p:txBody>
            <a:bodyPr wrap="square" rtlCol="0">
              <a:spAutoFit/>
            </a:bodyPr>
            <a:lstStyle/>
            <a:p>
              <a:pPr algn="l"/>
              <a:r>
                <a:rPr lang="en-AU" sz="1000" b="1" dirty="0">
                  <a:solidFill>
                    <a:schemeClr val="accent1"/>
                  </a:solidFill>
                </a:rPr>
                <a:t>6. CHECK-IN AND REVIEW</a:t>
              </a:r>
            </a:p>
            <a:p>
              <a:pPr algn="l"/>
              <a:r>
                <a:rPr lang="en-AU" sz="800" dirty="0"/>
                <a:t>Our duty of care for statutory care leavers continues until they turn 25. Regular check ins can prevent issues from escalating and lets young people know they are not alone.</a:t>
              </a:r>
            </a:p>
          </p:txBody>
        </p:sp>
        <p:sp>
          <p:nvSpPr>
            <p:cNvPr id="15" name="Oval 14">
              <a:extLst>
                <a:ext uri="{FF2B5EF4-FFF2-40B4-BE49-F238E27FC236}">
                  <a16:creationId xmlns:a16="http://schemas.microsoft.com/office/drawing/2014/main" id="{113FBB98-A4E5-C86A-8F40-215972078FFD}"/>
                </a:ext>
              </a:extLst>
            </p:cNvPr>
            <p:cNvSpPr/>
            <p:nvPr/>
          </p:nvSpPr>
          <p:spPr>
            <a:xfrm>
              <a:off x="2708055" y="2238117"/>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15</a:t>
              </a:r>
              <a:endParaRPr lang="en-AU" sz="800"/>
            </a:p>
          </p:txBody>
        </p:sp>
        <p:sp>
          <p:nvSpPr>
            <p:cNvPr id="16" name="Oval 15">
              <a:extLst>
                <a:ext uri="{FF2B5EF4-FFF2-40B4-BE49-F238E27FC236}">
                  <a16:creationId xmlns:a16="http://schemas.microsoft.com/office/drawing/2014/main" id="{149D2657-9B9D-E7EB-DBE0-CBF23C52A08D}"/>
                </a:ext>
              </a:extLst>
            </p:cNvPr>
            <p:cNvSpPr/>
            <p:nvPr/>
          </p:nvSpPr>
          <p:spPr>
            <a:xfrm>
              <a:off x="3938661" y="2949575"/>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p>
            <a:p>
              <a:pPr algn="ctr"/>
              <a:endParaRPr lang="en-AU" sz="1200"/>
            </a:p>
          </p:txBody>
        </p:sp>
        <p:sp>
          <p:nvSpPr>
            <p:cNvPr id="24" name="Oval 23">
              <a:extLst>
                <a:ext uri="{FF2B5EF4-FFF2-40B4-BE49-F238E27FC236}">
                  <a16:creationId xmlns:a16="http://schemas.microsoft.com/office/drawing/2014/main" id="{4CFEA57D-64C6-202B-2D1D-1E19D000612B}"/>
                </a:ext>
              </a:extLst>
            </p:cNvPr>
            <p:cNvSpPr/>
            <p:nvPr/>
          </p:nvSpPr>
          <p:spPr>
            <a:xfrm>
              <a:off x="2708055" y="3663232"/>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5" name="Oval 24">
              <a:extLst>
                <a:ext uri="{FF2B5EF4-FFF2-40B4-BE49-F238E27FC236}">
                  <a16:creationId xmlns:a16="http://schemas.microsoft.com/office/drawing/2014/main" id="{D2C34D08-87C0-D9E6-5DE2-C2F4B8BE2B5D}"/>
                </a:ext>
              </a:extLst>
            </p:cNvPr>
            <p:cNvSpPr/>
            <p:nvPr/>
          </p:nvSpPr>
          <p:spPr>
            <a:xfrm>
              <a:off x="3938661" y="4374013"/>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p>
          </p:txBody>
        </p:sp>
        <p:sp>
          <p:nvSpPr>
            <p:cNvPr id="26" name="Oval 25">
              <a:extLst>
                <a:ext uri="{FF2B5EF4-FFF2-40B4-BE49-F238E27FC236}">
                  <a16:creationId xmlns:a16="http://schemas.microsoft.com/office/drawing/2014/main" id="{943A8F03-BFBE-1323-BAB8-CBE50B35C153}"/>
                </a:ext>
              </a:extLst>
            </p:cNvPr>
            <p:cNvSpPr/>
            <p:nvPr/>
          </p:nvSpPr>
          <p:spPr>
            <a:xfrm>
              <a:off x="2708055" y="5092628"/>
              <a:ext cx="540000" cy="53484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p>
          </p:txBody>
        </p:sp>
        <p:sp>
          <p:nvSpPr>
            <p:cNvPr id="27" name="Oval 26">
              <a:extLst>
                <a:ext uri="{FF2B5EF4-FFF2-40B4-BE49-F238E27FC236}">
                  <a16:creationId xmlns:a16="http://schemas.microsoft.com/office/drawing/2014/main" id="{C0129A94-DEAD-FCD6-0324-1504E5746A8F}"/>
                </a:ext>
              </a:extLst>
            </p:cNvPr>
            <p:cNvSpPr/>
            <p:nvPr/>
          </p:nvSpPr>
          <p:spPr>
            <a:xfrm>
              <a:off x="3938661" y="5836701"/>
              <a:ext cx="540000" cy="5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p>
          </p:txBody>
        </p:sp>
        <p:cxnSp>
          <p:nvCxnSpPr>
            <p:cNvPr id="31" name="Straight Connector 30">
              <a:extLst>
                <a:ext uri="{FF2B5EF4-FFF2-40B4-BE49-F238E27FC236}">
                  <a16:creationId xmlns:a16="http://schemas.microsoft.com/office/drawing/2014/main" id="{95819E39-EC9E-50A7-FFE2-B7BBAED31C15}"/>
                </a:ext>
              </a:extLst>
            </p:cNvPr>
            <p:cNvCxnSpPr>
              <a:cxnSpLocks/>
              <a:stCxn id="15" idx="5"/>
              <a:endCxn id="16" idx="1"/>
            </p:cNvCxnSpPr>
            <p:nvPr/>
          </p:nvCxnSpPr>
          <p:spPr>
            <a:xfrm>
              <a:off x="3168974" y="2699036"/>
              <a:ext cx="848768" cy="32962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1D8E5DE-98DC-134D-580F-28C0084119B2}"/>
                </a:ext>
              </a:extLst>
            </p:cNvPr>
            <p:cNvCxnSpPr>
              <a:cxnSpLocks/>
              <a:stCxn id="24" idx="7"/>
              <a:endCxn id="16" idx="3"/>
            </p:cNvCxnSpPr>
            <p:nvPr/>
          </p:nvCxnSpPr>
          <p:spPr>
            <a:xfrm flipV="1">
              <a:off x="3168974" y="3410494"/>
              <a:ext cx="848768" cy="33181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3DCCC2C8-D86C-9E34-3493-D32B85E764FE}"/>
                </a:ext>
              </a:extLst>
            </p:cNvPr>
            <p:cNvCxnSpPr>
              <a:cxnSpLocks/>
              <a:stCxn id="24" idx="5"/>
              <a:endCxn id="25" idx="1"/>
            </p:cNvCxnSpPr>
            <p:nvPr/>
          </p:nvCxnSpPr>
          <p:spPr>
            <a:xfrm>
              <a:off x="3168974" y="4124151"/>
              <a:ext cx="848768" cy="32894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726EA326-420E-0E2C-FC19-7C010907349D}"/>
                </a:ext>
              </a:extLst>
            </p:cNvPr>
            <p:cNvCxnSpPr>
              <a:cxnSpLocks/>
              <a:stCxn id="26" idx="7"/>
              <a:endCxn id="25" idx="3"/>
            </p:cNvCxnSpPr>
            <p:nvPr/>
          </p:nvCxnSpPr>
          <p:spPr>
            <a:xfrm flipV="1">
              <a:off x="3168974" y="4834932"/>
              <a:ext cx="848768" cy="33602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BEB54B7D-5393-05D1-4FAD-6C820A9E7859}"/>
                </a:ext>
              </a:extLst>
            </p:cNvPr>
            <p:cNvCxnSpPr>
              <a:cxnSpLocks/>
              <a:stCxn id="26" idx="5"/>
              <a:endCxn id="27" idx="1"/>
            </p:cNvCxnSpPr>
            <p:nvPr/>
          </p:nvCxnSpPr>
          <p:spPr>
            <a:xfrm>
              <a:off x="3168974" y="5549149"/>
              <a:ext cx="848768" cy="366633"/>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ABC60FDB-F4A8-7E69-8066-30E0FC1CC51F}"/>
                </a:ext>
              </a:extLst>
            </p:cNvPr>
            <p:cNvSpPr txBox="1"/>
            <p:nvPr/>
          </p:nvSpPr>
          <p:spPr>
            <a:xfrm>
              <a:off x="3564145" y="2180892"/>
              <a:ext cx="3481565" cy="584775"/>
            </a:xfrm>
            <a:prstGeom prst="rect">
              <a:avLst/>
            </a:prstGeom>
            <a:solidFill>
              <a:schemeClr val="accent2"/>
            </a:solidFill>
            <a:ln>
              <a:solidFill>
                <a:schemeClr val="accent2"/>
              </a:solidFill>
            </a:ln>
          </p:spPr>
          <p:txBody>
            <a:bodyPr wrap="square" lIns="91440" tIns="45720" rIns="91440" bIns="45720" rtlCol="0" anchor="t">
              <a:spAutoFit/>
            </a:bodyPr>
            <a:lstStyle/>
            <a:p>
              <a:r>
                <a:rPr lang="en-AU" sz="800" dirty="0"/>
                <a:t>Start planning for leaving care once a young person has turned 15. Make it an ongoing process, not a one-off discussion. Meet the young person where they’re at, without judgement. Guide young people to think about their future by pursuing their interests.</a:t>
              </a:r>
            </a:p>
          </p:txBody>
        </p:sp>
        <p:sp>
          <p:nvSpPr>
            <p:cNvPr id="133" name="TextBox 132">
              <a:extLst>
                <a:ext uri="{FF2B5EF4-FFF2-40B4-BE49-F238E27FC236}">
                  <a16:creationId xmlns:a16="http://schemas.microsoft.com/office/drawing/2014/main" id="{1F16BA03-4DDA-FC69-D9BE-4B7C4EC78F87}"/>
                </a:ext>
              </a:extLst>
            </p:cNvPr>
            <p:cNvSpPr txBox="1"/>
            <p:nvPr/>
          </p:nvSpPr>
          <p:spPr>
            <a:xfrm>
              <a:off x="3954939" y="3096414"/>
              <a:ext cx="506088" cy="246221"/>
            </a:xfrm>
            <a:prstGeom prst="rect">
              <a:avLst/>
            </a:prstGeom>
            <a:noFill/>
          </p:spPr>
          <p:txBody>
            <a:bodyPr wrap="square">
              <a:spAutoFit/>
            </a:bodyPr>
            <a:lstStyle/>
            <a:p>
              <a:r>
                <a:rPr lang="en-AU" sz="1000">
                  <a:solidFill>
                    <a:schemeClr val="bg1"/>
                  </a:solidFill>
                </a:rPr>
                <a:t>15-18</a:t>
              </a:r>
            </a:p>
          </p:txBody>
        </p:sp>
        <p:sp>
          <p:nvSpPr>
            <p:cNvPr id="134" name="TextBox 133">
              <a:extLst>
                <a:ext uri="{FF2B5EF4-FFF2-40B4-BE49-F238E27FC236}">
                  <a16:creationId xmlns:a16="http://schemas.microsoft.com/office/drawing/2014/main" id="{57A63A34-D8F1-42A0-C59B-A1A4C2E75491}"/>
                </a:ext>
              </a:extLst>
            </p:cNvPr>
            <p:cNvSpPr txBox="1"/>
            <p:nvPr/>
          </p:nvSpPr>
          <p:spPr>
            <a:xfrm>
              <a:off x="2727597" y="3816383"/>
              <a:ext cx="520458" cy="246221"/>
            </a:xfrm>
            <a:prstGeom prst="rect">
              <a:avLst/>
            </a:prstGeom>
            <a:noFill/>
          </p:spPr>
          <p:txBody>
            <a:bodyPr wrap="square">
              <a:spAutoFit/>
            </a:bodyPr>
            <a:lstStyle/>
            <a:p>
              <a:r>
                <a:rPr lang="en-AU" sz="1000">
                  <a:solidFill>
                    <a:schemeClr val="bg1"/>
                  </a:solidFill>
                </a:rPr>
                <a:t>15-18</a:t>
              </a:r>
            </a:p>
          </p:txBody>
        </p:sp>
        <p:sp>
          <p:nvSpPr>
            <p:cNvPr id="135" name="TextBox 134">
              <a:extLst>
                <a:ext uri="{FF2B5EF4-FFF2-40B4-BE49-F238E27FC236}">
                  <a16:creationId xmlns:a16="http://schemas.microsoft.com/office/drawing/2014/main" id="{0338DB8F-7BD6-702E-F9FE-53E45C3A6B98}"/>
                </a:ext>
              </a:extLst>
            </p:cNvPr>
            <p:cNvSpPr txBox="1"/>
            <p:nvPr/>
          </p:nvSpPr>
          <p:spPr>
            <a:xfrm>
              <a:off x="81716" y="2864370"/>
              <a:ext cx="3481565" cy="707886"/>
            </a:xfrm>
            <a:prstGeom prst="rect">
              <a:avLst/>
            </a:prstGeom>
            <a:solidFill>
              <a:schemeClr val="accent2"/>
            </a:solidFill>
            <a:ln>
              <a:solidFill>
                <a:schemeClr val="accent2"/>
              </a:solidFill>
            </a:ln>
          </p:spPr>
          <p:txBody>
            <a:bodyPr wrap="square" rtlCol="0">
              <a:spAutoFit/>
            </a:bodyPr>
            <a:lstStyle/>
            <a:p>
              <a:pPr algn="r"/>
              <a:r>
                <a:rPr lang="en-US" sz="800" err="1"/>
                <a:t>Prioritise</a:t>
              </a:r>
              <a:r>
                <a:rPr lang="en-US" sz="800"/>
                <a:t> the young person’s views and make space to listen. Call them ahead of all meetings to remind them what you’ll discuss and encourage them to come with ideas. Establish goals and measure progress. Actively seek positive role models and networks with and for the young person. Celebrate their achievements.</a:t>
              </a:r>
              <a:endParaRPr lang="en-AU" sz="800"/>
            </a:p>
          </p:txBody>
        </p:sp>
        <p:sp>
          <p:nvSpPr>
            <p:cNvPr id="136" name="TextBox 135">
              <a:extLst>
                <a:ext uri="{FF2B5EF4-FFF2-40B4-BE49-F238E27FC236}">
                  <a16:creationId xmlns:a16="http://schemas.microsoft.com/office/drawing/2014/main" id="{BA6319EB-2AAA-5F4B-CCDA-A5E801B84D75}"/>
                </a:ext>
              </a:extLst>
            </p:cNvPr>
            <p:cNvSpPr txBox="1"/>
            <p:nvPr/>
          </p:nvSpPr>
          <p:spPr>
            <a:xfrm>
              <a:off x="3569726" y="3612942"/>
              <a:ext cx="3481565" cy="707886"/>
            </a:xfrm>
            <a:prstGeom prst="rect">
              <a:avLst/>
            </a:prstGeom>
            <a:solidFill>
              <a:schemeClr val="accent2"/>
            </a:solidFill>
            <a:ln>
              <a:solidFill>
                <a:schemeClr val="accent2"/>
              </a:solidFill>
            </a:ln>
          </p:spPr>
          <p:txBody>
            <a:bodyPr wrap="square" rtlCol="0">
              <a:spAutoFit/>
            </a:bodyPr>
            <a:lstStyle/>
            <a:p>
              <a:r>
                <a:rPr lang="en-US" sz="800" dirty="0"/>
                <a:t>Encourage the young person to read about transitioning to adult life. </a:t>
              </a:r>
              <a:r>
                <a:rPr lang="en-US" sz="800" i="1" dirty="0">
                  <a:hlinkClick r:id="rId3"/>
                </a:rPr>
                <a:t>Your Next Step </a:t>
              </a:r>
              <a:r>
                <a:rPr lang="en-US" sz="800" dirty="0"/>
                <a:t>or </a:t>
              </a:r>
              <a:r>
                <a:rPr lang="en-US" sz="800" i="1" dirty="0">
                  <a:hlinkClick r:id="rId4"/>
                </a:rPr>
                <a:t>Leading the Way </a:t>
              </a:r>
              <a:r>
                <a:rPr lang="en-US" sz="800" dirty="0"/>
                <a:t>are great resources but can be overwhelming. Consider dividing them by topic and having separate conversations on each topic. Support the young person in reflecting on, and creating goals around relationships, studies and employment. </a:t>
              </a:r>
              <a:endParaRPr lang="en-AU" sz="800" dirty="0"/>
            </a:p>
          </p:txBody>
        </p:sp>
        <p:sp>
          <p:nvSpPr>
            <p:cNvPr id="137" name="TextBox 136">
              <a:extLst>
                <a:ext uri="{FF2B5EF4-FFF2-40B4-BE49-F238E27FC236}">
                  <a16:creationId xmlns:a16="http://schemas.microsoft.com/office/drawing/2014/main" id="{A1E3A5B9-0E2E-A29C-71B3-11DDFCC4E37F}"/>
                </a:ext>
              </a:extLst>
            </p:cNvPr>
            <p:cNvSpPr txBox="1"/>
            <p:nvPr/>
          </p:nvSpPr>
          <p:spPr>
            <a:xfrm>
              <a:off x="81716" y="4385197"/>
              <a:ext cx="3481565" cy="584775"/>
            </a:xfrm>
            <a:prstGeom prst="rect">
              <a:avLst/>
            </a:prstGeom>
            <a:solidFill>
              <a:schemeClr val="accent2"/>
            </a:solidFill>
            <a:ln>
              <a:solidFill>
                <a:schemeClr val="accent2"/>
              </a:solidFill>
            </a:ln>
          </p:spPr>
          <p:txBody>
            <a:bodyPr wrap="square" rtlCol="0">
              <a:spAutoFit/>
            </a:bodyPr>
            <a:lstStyle/>
            <a:p>
              <a:pPr algn="r"/>
              <a:r>
                <a:rPr lang="en-US" sz="800"/>
                <a:t>Start with the need, then set the goals. Financial support does not replace good leaving care planning. Young people are entitled to know their rights and advocate for their entitlements. Be their supporter and build a trusting relationship.</a:t>
              </a:r>
              <a:endParaRPr lang="en-AU" sz="800"/>
            </a:p>
          </p:txBody>
        </p:sp>
        <p:sp>
          <p:nvSpPr>
            <p:cNvPr id="6" name="TextBox 5">
              <a:extLst>
                <a:ext uri="{FF2B5EF4-FFF2-40B4-BE49-F238E27FC236}">
                  <a16:creationId xmlns:a16="http://schemas.microsoft.com/office/drawing/2014/main" id="{18D565DB-5F81-D49F-2979-A0A4977061C1}"/>
                </a:ext>
              </a:extLst>
            </p:cNvPr>
            <p:cNvSpPr txBox="1"/>
            <p:nvPr/>
          </p:nvSpPr>
          <p:spPr>
            <a:xfrm>
              <a:off x="3560434" y="5082268"/>
              <a:ext cx="3490857" cy="707886"/>
            </a:xfrm>
            <a:prstGeom prst="rect">
              <a:avLst/>
            </a:prstGeom>
            <a:solidFill>
              <a:schemeClr val="accent2"/>
            </a:solidFill>
            <a:ln>
              <a:solidFill>
                <a:schemeClr val="accent2"/>
              </a:solidFill>
            </a:ln>
          </p:spPr>
          <p:txBody>
            <a:bodyPr wrap="square" lIns="91440" tIns="45720" rIns="91440" bIns="45720" rtlCol="0" anchor="t">
              <a:spAutoFit/>
            </a:bodyPr>
            <a:lstStyle/>
            <a:p>
              <a:r>
                <a:rPr lang="en-US" sz="800"/>
                <a:t>Review the case plan with the young person, update the goal to 'after care' and submit it for approval. </a:t>
              </a:r>
              <a:r>
                <a:rPr lang="en-AU" sz="800"/>
                <a:t>Schedule reminders for contingency payments. Actively engage their network of trusted people. The young person should have a clear plan for housing, education or employment at minimum.</a:t>
              </a:r>
            </a:p>
          </p:txBody>
        </p:sp>
        <p:sp>
          <p:nvSpPr>
            <p:cNvPr id="9" name="TextBox 8">
              <a:extLst>
                <a:ext uri="{FF2B5EF4-FFF2-40B4-BE49-F238E27FC236}">
                  <a16:creationId xmlns:a16="http://schemas.microsoft.com/office/drawing/2014/main" id="{D7E3F7C8-8D1F-A5AD-87BD-4AF8906645E4}"/>
                </a:ext>
              </a:extLst>
            </p:cNvPr>
            <p:cNvSpPr txBox="1"/>
            <p:nvPr/>
          </p:nvSpPr>
          <p:spPr>
            <a:xfrm>
              <a:off x="2734477" y="5235043"/>
              <a:ext cx="540000" cy="246221"/>
            </a:xfrm>
            <a:prstGeom prst="rect">
              <a:avLst/>
            </a:prstGeom>
            <a:noFill/>
          </p:spPr>
          <p:txBody>
            <a:bodyPr wrap="square">
              <a:spAutoFit/>
            </a:bodyPr>
            <a:lstStyle/>
            <a:p>
              <a:r>
                <a:rPr lang="en-AU" sz="1000">
                  <a:solidFill>
                    <a:schemeClr val="bg1"/>
                  </a:solidFill>
                </a:rPr>
                <a:t>17-18</a:t>
              </a:r>
            </a:p>
          </p:txBody>
        </p:sp>
        <p:sp>
          <p:nvSpPr>
            <p:cNvPr id="10" name="TextBox 9">
              <a:extLst>
                <a:ext uri="{FF2B5EF4-FFF2-40B4-BE49-F238E27FC236}">
                  <a16:creationId xmlns:a16="http://schemas.microsoft.com/office/drawing/2014/main" id="{F18995D6-03E1-47BE-864C-C04819850A71}"/>
                </a:ext>
              </a:extLst>
            </p:cNvPr>
            <p:cNvSpPr txBox="1"/>
            <p:nvPr/>
          </p:nvSpPr>
          <p:spPr>
            <a:xfrm>
              <a:off x="3954939" y="5967180"/>
              <a:ext cx="540000" cy="246221"/>
            </a:xfrm>
            <a:prstGeom prst="rect">
              <a:avLst/>
            </a:prstGeom>
            <a:noFill/>
          </p:spPr>
          <p:txBody>
            <a:bodyPr wrap="square">
              <a:spAutoFit/>
            </a:bodyPr>
            <a:lstStyle/>
            <a:p>
              <a:r>
                <a:rPr lang="en-AU" sz="1000">
                  <a:solidFill>
                    <a:schemeClr val="bg1"/>
                  </a:solidFill>
                </a:rPr>
                <a:t>18-25</a:t>
              </a:r>
            </a:p>
          </p:txBody>
        </p:sp>
        <p:sp>
          <p:nvSpPr>
            <p:cNvPr id="11" name="TextBox 10">
              <a:extLst>
                <a:ext uri="{FF2B5EF4-FFF2-40B4-BE49-F238E27FC236}">
                  <a16:creationId xmlns:a16="http://schemas.microsoft.com/office/drawing/2014/main" id="{07FAB02A-262A-89B9-7D59-29EF251369D4}"/>
                </a:ext>
              </a:extLst>
            </p:cNvPr>
            <p:cNvSpPr txBox="1"/>
            <p:nvPr/>
          </p:nvSpPr>
          <p:spPr>
            <a:xfrm>
              <a:off x="4041739" y="4524819"/>
              <a:ext cx="394907" cy="246221"/>
            </a:xfrm>
            <a:prstGeom prst="rect">
              <a:avLst/>
            </a:prstGeom>
            <a:noFill/>
          </p:spPr>
          <p:txBody>
            <a:bodyPr wrap="square">
              <a:spAutoFit/>
            </a:bodyPr>
            <a:lstStyle/>
            <a:p>
              <a:r>
                <a:rPr lang="en-AU" sz="1000">
                  <a:solidFill>
                    <a:schemeClr val="bg1"/>
                  </a:solidFill>
                </a:rPr>
                <a:t>15+</a:t>
              </a:r>
            </a:p>
          </p:txBody>
        </p:sp>
        <p:sp>
          <p:nvSpPr>
            <p:cNvPr id="13" name="TextBox 12">
              <a:extLst>
                <a:ext uri="{FF2B5EF4-FFF2-40B4-BE49-F238E27FC236}">
                  <a16:creationId xmlns:a16="http://schemas.microsoft.com/office/drawing/2014/main" id="{3CD45330-B2F7-FF92-FEB9-F1A62E7AA387}"/>
                </a:ext>
              </a:extLst>
            </p:cNvPr>
            <p:cNvSpPr txBox="1"/>
            <p:nvPr/>
          </p:nvSpPr>
          <p:spPr>
            <a:xfrm>
              <a:off x="58716" y="5722000"/>
              <a:ext cx="3481565" cy="707886"/>
            </a:xfrm>
            <a:prstGeom prst="rect">
              <a:avLst/>
            </a:prstGeom>
            <a:solidFill>
              <a:schemeClr val="accent2"/>
            </a:solidFill>
            <a:ln>
              <a:solidFill>
                <a:schemeClr val="accent2"/>
              </a:solidFill>
            </a:ln>
          </p:spPr>
          <p:txBody>
            <a:bodyPr wrap="square" rtlCol="0">
              <a:spAutoFit/>
            </a:bodyPr>
            <a:lstStyle/>
            <a:p>
              <a:r>
                <a:rPr lang="en-AU" sz="800" dirty="0"/>
                <a:t>Keep in touch. Check in regularly, particularly before they turn 21. It can be a text, a call or an email. Expect new issues to arise and after care plans to change. Act early, get after care support or contingency payments amended as needed. Consider referral to a specialist after care service for young people with more complex needs.</a:t>
              </a:r>
            </a:p>
          </p:txBody>
        </p:sp>
      </p:grpSp>
      <p:sp>
        <p:nvSpPr>
          <p:cNvPr id="59" name="Rectangle 58">
            <a:extLst>
              <a:ext uri="{FF2B5EF4-FFF2-40B4-BE49-F238E27FC236}">
                <a16:creationId xmlns:a16="http://schemas.microsoft.com/office/drawing/2014/main" id="{6BD977F0-85AF-00C6-B010-60B34B04E492}"/>
              </a:ext>
              <a:ext uri="{C183D7F6-B498-43B3-948B-1728B52AA6E4}">
                <adec:decorative xmlns:adec="http://schemas.microsoft.com/office/drawing/2017/decorative" val="1"/>
              </a:ext>
            </a:extLst>
          </p:cNvPr>
          <p:cNvSpPr/>
          <p:nvPr/>
        </p:nvSpPr>
        <p:spPr>
          <a:xfrm>
            <a:off x="7128000" y="0"/>
            <a:ext cx="3711821" cy="6858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4" name="TextBox 3">
            <a:extLst>
              <a:ext uri="{FF2B5EF4-FFF2-40B4-BE49-F238E27FC236}">
                <a16:creationId xmlns:a16="http://schemas.microsoft.com/office/drawing/2014/main" id="{45A45E1F-FA70-EA89-36D7-D92DC674C7CE}"/>
              </a:ext>
            </a:extLst>
          </p:cNvPr>
          <p:cNvSpPr txBox="1"/>
          <p:nvPr/>
        </p:nvSpPr>
        <p:spPr>
          <a:xfrm>
            <a:off x="7451567" y="571434"/>
            <a:ext cx="3124696" cy="4893647"/>
          </a:xfrm>
          <a:prstGeom prst="rect">
            <a:avLst/>
          </a:prstGeom>
          <a:noFill/>
        </p:spPr>
        <p:txBody>
          <a:bodyPr wrap="square" lIns="91440" tIns="45720" rIns="91440" bIns="45720" rtlCol="0" anchor="t">
            <a:spAutoFit/>
          </a:bodyPr>
          <a:lstStyle/>
          <a:p>
            <a:r>
              <a:rPr lang="en-AU" b="1" dirty="0">
                <a:solidFill>
                  <a:schemeClr val="bg1"/>
                </a:solidFill>
              </a:rPr>
              <a:t>What are the young person's needs?</a:t>
            </a:r>
          </a:p>
          <a:p>
            <a:endParaRPr lang="en-AU" b="1" dirty="0">
              <a:solidFill>
                <a:schemeClr val="bg1"/>
              </a:solidFill>
            </a:endParaRPr>
          </a:p>
          <a:p>
            <a:endParaRPr lang="en-AU" b="1" dirty="0">
              <a:solidFill>
                <a:schemeClr val="bg1"/>
              </a:solidFill>
            </a:endParaRPr>
          </a:p>
          <a:p>
            <a:endParaRPr lang="en-AU" b="1" dirty="0">
              <a:solidFill>
                <a:schemeClr val="bg1"/>
              </a:solidFill>
            </a:endParaRPr>
          </a:p>
          <a:p>
            <a:r>
              <a:rPr lang="en-AU" b="1" dirty="0">
                <a:solidFill>
                  <a:schemeClr val="bg1"/>
                </a:solidFill>
              </a:rPr>
              <a:t>Who has participated? Who needs to participate?</a:t>
            </a:r>
          </a:p>
          <a:p>
            <a:endParaRPr lang="en-AU" b="1" dirty="0">
              <a:solidFill>
                <a:schemeClr val="bg1"/>
              </a:solidFill>
            </a:endParaRPr>
          </a:p>
          <a:p>
            <a:endParaRPr lang="en-AU" b="1" dirty="0">
              <a:solidFill>
                <a:schemeClr val="bg1"/>
              </a:solidFill>
            </a:endParaRPr>
          </a:p>
          <a:p>
            <a:r>
              <a:rPr lang="en-AU" b="1" dirty="0">
                <a:solidFill>
                  <a:schemeClr val="bg1"/>
                </a:solidFill>
              </a:rPr>
              <a:t>What do I need to do to help meet those needs?</a:t>
            </a:r>
          </a:p>
        </p:txBody>
      </p:sp>
    </p:spTree>
    <p:extLst>
      <p:ext uri="{BB962C8B-B14F-4D97-AF65-F5344CB8AC3E}">
        <p14:creationId xmlns:p14="http://schemas.microsoft.com/office/powerpoint/2010/main" val="216510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B7EB4F82-D8BC-841F-5B16-2CDDF8D22661}"/>
              </a:ext>
              <a:ext uri="{C183D7F6-B498-43B3-948B-1728B52AA6E4}">
                <adec:decorative xmlns:adec="http://schemas.microsoft.com/office/drawing/2017/decorative" val="1"/>
              </a:ext>
            </a:extLst>
          </p:cNvPr>
          <p:cNvSpPr/>
          <p:nvPr/>
        </p:nvSpPr>
        <p:spPr>
          <a:xfrm>
            <a:off x="178949" y="4192668"/>
            <a:ext cx="90000" cy="504000"/>
          </a:xfrm>
          <a:prstGeom prst="roundRect">
            <a:avLst>
              <a:gd name="adj" fmla="val 88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tx1"/>
              </a:solidFill>
            </a:endParaRPr>
          </a:p>
        </p:txBody>
      </p:sp>
      <p:sp>
        <p:nvSpPr>
          <p:cNvPr id="56" name="Rectangle: Rounded Corners 55">
            <a:extLst>
              <a:ext uri="{FF2B5EF4-FFF2-40B4-BE49-F238E27FC236}">
                <a16:creationId xmlns:a16="http://schemas.microsoft.com/office/drawing/2014/main" id="{C2AEF2E5-96F5-83D3-1BE3-676E21EE8AF0}"/>
              </a:ext>
              <a:ext uri="{C183D7F6-B498-43B3-948B-1728B52AA6E4}">
                <adec:decorative xmlns:adec="http://schemas.microsoft.com/office/drawing/2017/decorative" val="1"/>
              </a:ext>
            </a:extLst>
          </p:cNvPr>
          <p:cNvSpPr/>
          <p:nvPr/>
        </p:nvSpPr>
        <p:spPr>
          <a:xfrm>
            <a:off x="178949" y="3754530"/>
            <a:ext cx="90000" cy="400110"/>
          </a:xfrm>
          <a:prstGeom prst="roundRect">
            <a:avLst>
              <a:gd name="adj" fmla="val 88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tx1"/>
              </a:solidFill>
            </a:endParaRPr>
          </a:p>
        </p:txBody>
      </p:sp>
      <p:sp>
        <p:nvSpPr>
          <p:cNvPr id="54" name="Rectangle: Rounded Corners 53">
            <a:extLst>
              <a:ext uri="{FF2B5EF4-FFF2-40B4-BE49-F238E27FC236}">
                <a16:creationId xmlns:a16="http://schemas.microsoft.com/office/drawing/2014/main" id="{58CB1024-B1A0-38C1-ECC7-1224E1CC3732}"/>
              </a:ext>
              <a:ext uri="{C183D7F6-B498-43B3-948B-1728B52AA6E4}">
                <adec:decorative xmlns:adec="http://schemas.microsoft.com/office/drawing/2017/decorative" val="1"/>
              </a:ext>
            </a:extLst>
          </p:cNvPr>
          <p:cNvSpPr/>
          <p:nvPr/>
        </p:nvSpPr>
        <p:spPr>
          <a:xfrm>
            <a:off x="177686" y="2566610"/>
            <a:ext cx="90000" cy="504000"/>
          </a:xfrm>
          <a:prstGeom prst="roundRect">
            <a:avLst>
              <a:gd name="adj" fmla="val 880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tx1"/>
              </a:solidFill>
            </a:endParaRPr>
          </a:p>
        </p:txBody>
      </p:sp>
      <p:sp>
        <p:nvSpPr>
          <p:cNvPr id="53" name="Rectangle: Rounded Corners 52">
            <a:extLst>
              <a:ext uri="{FF2B5EF4-FFF2-40B4-BE49-F238E27FC236}">
                <a16:creationId xmlns:a16="http://schemas.microsoft.com/office/drawing/2014/main" id="{F6A50AEF-BCA8-34F5-6976-65B1F501B89E}"/>
              </a:ext>
              <a:ext uri="{C183D7F6-B498-43B3-948B-1728B52AA6E4}">
                <adec:decorative xmlns:adec="http://schemas.microsoft.com/office/drawing/2017/decorative" val="1"/>
              </a:ext>
            </a:extLst>
          </p:cNvPr>
          <p:cNvSpPr/>
          <p:nvPr/>
        </p:nvSpPr>
        <p:spPr>
          <a:xfrm>
            <a:off x="177686" y="3129701"/>
            <a:ext cx="90000" cy="518354"/>
          </a:xfrm>
          <a:prstGeom prst="roundRect">
            <a:avLst>
              <a:gd name="adj" fmla="val 880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tx1"/>
              </a:solidFill>
            </a:endParaRPr>
          </a:p>
        </p:txBody>
      </p:sp>
      <p:sp>
        <p:nvSpPr>
          <p:cNvPr id="50" name="Rectangle: Rounded Corners 49">
            <a:extLst>
              <a:ext uri="{FF2B5EF4-FFF2-40B4-BE49-F238E27FC236}">
                <a16:creationId xmlns:a16="http://schemas.microsoft.com/office/drawing/2014/main" id="{6EDAF268-AAE7-21DE-285C-04EAFC52200D}"/>
              </a:ext>
              <a:ext uri="{C183D7F6-B498-43B3-948B-1728B52AA6E4}">
                <adec:decorative xmlns:adec="http://schemas.microsoft.com/office/drawing/2017/decorative" val="1"/>
              </a:ext>
            </a:extLst>
          </p:cNvPr>
          <p:cNvSpPr/>
          <p:nvPr/>
        </p:nvSpPr>
        <p:spPr>
          <a:xfrm>
            <a:off x="178949" y="1843298"/>
            <a:ext cx="90000" cy="64800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2" name="Title 1">
            <a:extLst>
              <a:ext uri="{FF2B5EF4-FFF2-40B4-BE49-F238E27FC236}">
                <a16:creationId xmlns:a16="http://schemas.microsoft.com/office/drawing/2014/main" id="{E83F1BD0-C096-6851-8083-4BF355C8D535}"/>
              </a:ext>
            </a:extLst>
          </p:cNvPr>
          <p:cNvSpPr>
            <a:spLocks noGrp="1"/>
          </p:cNvSpPr>
          <p:nvPr>
            <p:ph type="title"/>
          </p:nvPr>
        </p:nvSpPr>
        <p:spPr>
          <a:xfrm>
            <a:off x="188077" y="83545"/>
            <a:ext cx="11147821" cy="374519"/>
          </a:xfrm>
        </p:spPr>
        <p:txBody>
          <a:bodyPr>
            <a:normAutofit fontScale="90000"/>
          </a:bodyPr>
          <a:lstStyle/>
          <a:p>
            <a:r>
              <a:rPr lang="en-US" sz="3200"/>
              <a:t>Key elements of leaving care and after care plans</a:t>
            </a:r>
          </a:p>
        </p:txBody>
      </p:sp>
      <p:sp>
        <p:nvSpPr>
          <p:cNvPr id="3" name="Slide Number Placeholder 2">
            <a:extLst>
              <a:ext uri="{FF2B5EF4-FFF2-40B4-BE49-F238E27FC236}">
                <a16:creationId xmlns:a16="http://schemas.microsoft.com/office/drawing/2014/main" id="{86BC4DEF-2697-CD5B-3A66-4DB9FBF081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37" name="Rectangle: Rounded Corners 36">
            <a:extLst>
              <a:ext uri="{FF2B5EF4-FFF2-40B4-BE49-F238E27FC236}">
                <a16:creationId xmlns:a16="http://schemas.microsoft.com/office/drawing/2014/main" id="{02812F9E-B7F6-E0BA-A76D-B2DE4F9F175D}"/>
              </a:ext>
            </a:extLst>
          </p:cNvPr>
          <p:cNvSpPr/>
          <p:nvPr/>
        </p:nvSpPr>
        <p:spPr>
          <a:xfrm>
            <a:off x="1022080" y="650388"/>
            <a:ext cx="648000" cy="28346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accent1"/>
                </a:solidFill>
              </a:rPr>
              <a:t>15</a:t>
            </a:r>
          </a:p>
        </p:txBody>
      </p:sp>
      <p:sp>
        <p:nvSpPr>
          <p:cNvPr id="47" name="TextBox 46">
            <a:extLst>
              <a:ext uri="{FF2B5EF4-FFF2-40B4-BE49-F238E27FC236}">
                <a16:creationId xmlns:a16="http://schemas.microsoft.com/office/drawing/2014/main" id="{2F62A7A5-737F-6A0F-DEA9-6DC4795F40CA}"/>
              </a:ext>
            </a:extLst>
          </p:cNvPr>
          <p:cNvSpPr txBox="1"/>
          <p:nvPr/>
        </p:nvSpPr>
        <p:spPr>
          <a:xfrm>
            <a:off x="287288" y="1115062"/>
            <a:ext cx="2934254" cy="553998"/>
          </a:xfrm>
          <a:prstGeom prst="rect">
            <a:avLst/>
          </a:prstGeom>
          <a:noFill/>
        </p:spPr>
        <p:txBody>
          <a:bodyPr wrap="square">
            <a:spAutoFit/>
          </a:bodyPr>
          <a:lstStyle/>
          <a:p>
            <a:r>
              <a:rPr lang="en-US" sz="1000" b="1" dirty="0"/>
              <a:t>Start leaving care planning for young people with a Case Plan Goal of Long-Term Care. Consider including:</a:t>
            </a:r>
            <a:endParaRPr lang="en-AU" sz="1000" b="1" dirty="0"/>
          </a:p>
        </p:txBody>
      </p:sp>
      <p:sp>
        <p:nvSpPr>
          <p:cNvPr id="33" name="TextBox 32">
            <a:extLst>
              <a:ext uri="{FF2B5EF4-FFF2-40B4-BE49-F238E27FC236}">
                <a16:creationId xmlns:a16="http://schemas.microsoft.com/office/drawing/2014/main" id="{BEB987E9-B563-3701-3476-6AE5A6C546B4}"/>
              </a:ext>
            </a:extLst>
          </p:cNvPr>
          <p:cNvSpPr txBox="1"/>
          <p:nvPr/>
        </p:nvSpPr>
        <p:spPr>
          <a:xfrm>
            <a:off x="268949" y="1810690"/>
            <a:ext cx="2906035" cy="553998"/>
          </a:xfrm>
          <a:prstGeom prst="rect">
            <a:avLst/>
          </a:prstGeom>
          <a:noFill/>
        </p:spPr>
        <p:txBody>
          <a:bodyPr wrap="square">
            <a:spAutoFit/>
          </a:bodyPr>
          <a:lstStyle/>
          <a:p>
            <a:r>
              <a:rPr lang="en-AU" sz="1000" dirty="0"/>
              <a:t>Discuss their hopes and expectations for the future, explain the journey you are starting together. Discuss the </a:t>
            </a:r>
            <a:r>
              <a:rPr lang="en-AU" sz="1000" dirty="0">
                <a:hlinkClick r:id="rId2"/>
              </a:rPr>
              <a:t>Charter of Rights</a:t>
            </a:r>
            <a:r>
              <a:rPr lang="en-AU" sz="1000" dirty="0"/>
              <a:t>.</a:t>
            </a:r>
          </a:p>
        </p:txBody>
      </p:sp>
      <p:sp>
        <p:nvSpPr>
          <p:cNvPr id="51" name="TextBox 50">
            <a:extLst>
              <a:ext uri="{FF2B5EF4-FFF2-40B4-BE49-F238E27FC236}">
                <a16:creationId xmlns:a16="http://schemas.microsoft.com/office/drawing/2014/main" id="{47463749-650B-3AA9-B241-70DBC7557FE8}"/>
              </a:ext>
            </a:extLst>
          </p:cNvPr>
          <p:cNvSpPr txBox="1"/>
          <p:nvPr/>
        </p:nvSpPr>
        <p:spPr>
          <a:xfrm>
            <a:off x="247025" y="2549435"/>
            <a:ext cx="2990489" cy="553998"/>
          </a:xfrm>
          <a:prstGeom prst="rect">
            <a:avLst/>
          </a:prstGeom>
          <a:noFill/>
        </p:spPr>
        <p:txBody>
          <a:bodyPr wrap="square">
            <a:spAutoFit/>
          </a:bodyPr>
          <a:lstStyle/>
          <a:p>
            <a:r>
              <a:rPr lang="en-US" sz="1000" dirty="0"/>
              <a:t>Explore their interests, strengths, skills and needs – use the </a:t>
            </a:r>
            <a:r>
              <a:rPr lang="en-US" sz="1000" b="1" dirty="0">
                <a:hlinkClick r:id="rId3"/>
              </a:rPr>
              <a:t>Independent Living Skills Checklist </a:t>
            </a:r>
            <a:r>
              <a:rPr lang="en-US" sz="1000" dirty="0"/>
              <a:t>and plan how to develop them.</a:t>
            </a:r>
            <a:endParaRPr lang="en-AU" sz="1000" dirty="0"/>
          </a:p>
        </p:txBody>
      </p:sp>
      <p:sp>
        <p:nvSpPr>
          <p:cNvPr id="65" name="TextBox 64">
            <a:extLst>
              <a:ext uri="{FF2B5EF4-FFF2-40B4-BE49-F238E27FC236}">
                <a16:creationId xmlns:a16="http://schemas.microsoft.com/office/drawing/2014/main" id="{8611F85E-4289-B25C-792F-AD5036A4935C}"/>
              </a:ext>
            </a:extLst>
          </p:cNvPr>
          <p:cNvSpPr txBox="1"/>
          <p:nvPr/>
        </p:nvSpPr>
        <p:spPr>
          <a:xfrm>
            <a:off x="287288" y="3121934"/>
            <a:ext cx="2934254" cy="553998"/>
          </a:xfrm>
          <a:prstGeom prst="rect">
            <a:avLst/>
          </a:prstGeom>
          <a:noFill/>
        </p:spPr>
        <p:txBody>
          <a:bodyPr wrap="square">
            <a:spAutoFit/>
          </a:bodyPr>
          <a:lstStyle/>
          <a:p>
            <a:r>
              <a:rPr lang="en-AU" sz="1000" dirty="0"/>
              <a:t>Continue to grow the young person’s support network. Identify “significant others” and get them involved. Harness Family Finding.</a:t>
            </a:r>
          </a:p>
        </p:txBody>
      </p:sp>
      <p:sp>
        <p:nvSpPr>
          <p:cNvPr id="59" name="TextBox 58">
            <a:extLst>
              <a:ext uri="{FF2B5EF4-FFF2-40B4-BE49-F238E27FC236}">
                <a16:creationId xmlns:a16="http://schemas.microsoft.com/office/drawing/2014/main" id="{7D1E01FB-56E8-575D-8058-58E5FF78F8C9}"/>
              </a:ext>
            </a:extLst>
          </p:cNvPr>
          <p:cNvSpPr txBox="1"/>
          <p:nvPr/>
        </p:nvSpPr>
        <p:spPr>
          <a:xfrm>
            <a:off x="276726" y="3750776"/>
            <a:ext cx="2918701" cy="400110"/>
          </a:xfrm>
          <a:prstGeom prst="rect">
            <a:avLst/>
          </a:prstGeom>
          <a:noFill/>
        </p:spPr>
        <p:txBody>
          <a:bodyPr wrap="square">
            <a:spAutoFit/>
          </a:bodyPr>
          <a:lstStyle/>
          <a:p>
            <a:r>
              <a:rPr lang="en-US" sz="1000" dirty="0"/>
              <a:t>Submit referral for a Victim’s of Crime legal audit (via the CFDU) to DCJ Legal.</a:t>
            </a:r>
            <a:endParaRPr lang="en-AU" sz="1000" dirty="0"/>
          </a:p>
        </p:txBody>
      </p:sp>
      <p:sp>
        <p:nvSpPr>
          <p:cNvPr id="34" name="TextBox 33">
            <a:extLst>
              <a:ext uri="{FF2B5EF4-FFF2-40B4-BE49-F238E27FC236}">
                <a16:creationId xmlns:a16="http://schemas.microsoft.com/office/drawing/2014/main" id="{E535E92F-F128-B53E-99EF-11C55D23BF32}"/>
              </a:ext>
            </a:extLst>
          </p:cNvPr>
          <p:cNvSpPr txBox="1"/>
          <p:nvPr/>
        </p:nvSpPr>
        <p:spPr>
          <a:xfrm>
            <a:off x="246218" y="4179647"/>
            <a:ext cx="2934254" cy="553998"/>
          </a:xfrm>
          <a:prstGeom prst="rect">
            <a:avLst/>
          </a:prstGeom>
          <a:noFill/>
        </p:spPr>
        <p:txBody>
          <a:bodyPr wrap="square">
            <a:spAutoFit/>
          </a:bodyPr>
          <a:lstStyle/>
          <a:p>
            <a:r>
              <a:rPr lang="en-AU" sz="1000" dirty="0"/>
              <a:t>Are there any health and wellbeing issues to be aware of? Start the transition process to adult NDIS if needed.</a:t>
            </a:r>
          </a:p>
        </p:txBody>
      </p:sp>
      <p:sp>
        <p:nvSpPr>
          <p:cNvPr id="112" name="TextBox 111">
            <a:extLst>
              <a:ext uri="{FF2B5EF4-FFF2-40B4-BE49-F238E27FC236}">
                <a16:creationId xmlns:a16="http://schemas.microsoft.com/office/drawing/2014/main" id="{D0F16ACE-FA00-2007-178E-819978BD9AE1}"/>
              </a:ext>
            </a:extLst>
          </p:cNvPr>
          <p:cNvSpPr txBox="1"/>
          <p:nvPr/>
        </p:nvSpPr>
        <p:spPr>
          <a:xfrm>
            <a:off x="235570" y="4748211"/>
            <a:ext cx="2934254" cy="400110"/>
          </a:xfrm>
          <a:prstGeom prst="rect">
            <a:avLst/>
          </a:prstGeom>
          <a:noFill/>
        </p:spPr>
        <p:txBody>
          <a:bodyPr wrap="square">
            <a:spAutoFit/>
          </a:bodyPr>
          <a:lstStyle/>
          <a:p>
            <a:r>
              <a:rPr lang="en-AU" sz="1000"/>
              <a:t>Discuss contraception, sexual health and family planning.</a:t>
            </a:r>
          </a:p>
        </p:txBody>
      </p:sp>
      <p:sp>
        <p:nvSpPr>
          <p:cNvPr id="55" name="TextBox 54">
            <a:extLst>
              <a:ext uri="{FF2B5EF4-FFF2-40B4-BE49-F238E27FC236}">
                <a16:creationId xmlns:a16="http://schemas.microsoft.com/office/drawing/2014/main" id="{7A9B2983-3206-EE18-32E9-E2A890648F98}"/>
              </a:ext>
            </a:extLst>
          </p:cNvPr>
          <p:cNvSpPr txBox="1"/>
          <p:nvPr/>
        </p:nvSpPr>
        <p:spPr>
          <a:xfrm>
            <a:off x="259770" y="5114998"/>
            <a:ext cx="3001081" cy="553998"/>
          </a:xfrm>
          <a:prstGeom prst="rect">
            <a:avLst/>
          </a:prstGeom>
          <a:noFill/>
        </p:spPr>
        <p:txBody>
          <a:bodyPr wrap="square">
            <a:spAutoFit/>
          </a:bodyPr>
          <a:lstStyle/>
          <a:p>
            <a:r>
              <a:rPr lang="en-US" sz="1000" dirty="0"/>
              <a:t>Share links to </a:t>
            </a:r>
            <a:r>
              <a:rPr lang="en-US" sz="1000" b="1" dirty="0">
                <a:hlinkClick r:id="rId4"/>
              </a:rPr>
              <a:t>Your Next Step</a:t>
            </a:r>
            <a:r>
              <a:rPr lang="en-US" sz="1000" b="1" dirty="0"/>
              <a:t> </a:t>
            </a:r>
            <a:r>
              <a:rPr lang="en-US" sz="1000" dirty="0"/>
              <a:t>and </a:t>
            </a:r>
            <a:r>
              <a:rPr lang="en-US" sz="1000" b="1" dirty="0">
                <a:hlinkClick r:id="rId5"/>
              </a:rPr>
              <a:t>Leading the Way </a:t>
            </a:r>
            <a:r>
              <a:rPr lang="en-US" sz="1000" dirty="0"/>
              <a:t>with the young person and the </a:t>
            </a:r>
            <a:r>
              <a:rPr lang="en-US" sz="1000" dirty="0" err="1"/>
              <a:t>carer</a:t>
            </a:r>
            <a:r>
              <a:rPr lang="en-US" sz="1000" dirty="0"/>
              <a:t>. These can spark good discussion.</a:t>
            </a:r>
            <a:endParaRPr lang="en-AU" sz="1000" dirty="0"/>
          </a:p>
        </p:txBody>
      </p:sp>
      <p:sp>
        <p:nvSpPr>
          <p:cNvPr id="63" name="TextBox 62">
            <a:extLst>
              <a:ext uri="{FF2B5EF4-FFF2-40B4-BE49-F238E27FC236}">
                <a16:creationId xmlns:a16="http://schemas.microsoft.com/office/drawing/2014/main" id="{82DAAB8D-6C5E-83A4-0EBF-2FA89C55A4E5}"/>
              </a:ext>
            </a:extLst>
          </p:cNvPr>
          <p:cNvSpPr txBox="1"/>
          <p:nvPr/>
        </p:nvSpPr>
        <p:spPr>
          <a:xfrm>
            <a:off x="269265" y="5763784"/>
            <a:ext cx="2934254" cy="400110"/>
          </a:xfrm>
          <a:prstGeom prst="rect">
            <a:avLst/>
          </a:prstGeom>
          <a:noFill/>
        </p:spPr>
        <p:txBody>
          <a:bodyPr wrap="square">
            <a:spAutoFit/>
          </a:bodyPr>
          <a:lstStyle/>
          <a:p>
            <a:r>
              <a:rPr lang="en-US" sz="1000" b="1" dirty="0"/>
              <a:t>PSP providers can activate specialist funding packages for leaving care.</a:t>
            </a:r>
            <a:endParaRPr lang="en-AU" sz="1000" b="1" dirty="0"/>
          </a:p>
        </p:txBody>
      </p:sp>
      <p:sp>
        <p:nvSpPr>
          <p:cNvPr id="36" name="Rectangle: Rounded Corners 35">
            <a:extLst>
              <a:ext uri="{FF2B5EF4-FFF2-40B4-BE49-F238E27FC236}">
                <a16:creationId xmlns:a16="http://schemas.microsoft.com/office/drawing/2014/main" id="{263D3AAA-2605-9562-3F02-2D9DF45CC453}"/>
              </a:ext>
              <a:ext uri="{C183D7F6-B498-43B3-948B-1728B52AA6E4}">
                <adec:decorative xmlns:adec="http://schemas.microsoft.com/office/drawing/2017/decorative" val="1"/>
              </a:ext>
            </a:extLst>
          </p:cNvPr>
          <p:cNvSpPr/>
          <p:nvPr/>
        </p:nvSpPr>
        <p:spPr>
          <a:xfrm>
            <a:off x="3495352" y="2641852"/>
            <a:ext cx="90000" cy="504000"/>
          </a:xfrm>
          <a:prstGeom prst="roundRect">
            <a:avLst>
              <a:gd name="adj" fmla="val 9776"/>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42" name="Rectangle: Rounded Corners 41">
            <a:extLst>
              <a:ext uri="{FF2B5EF4-FFF2-40B4-BE49-F238E27FC236}">
                <a16:creationId xmlns:a16="http://schemas.microsoft.com/office/drawing/2014/main" id="{59824513-0C25-78EE-8EBF-43A1995D9E6C}"/>
              </a:ext>
              <a:ext uri="{C183D7F6-B498-43B3-948B-1728B52AA6E4}">
                <adec:decorative xmlns:adec="http://schemas.microsoft.com/office/drawing/2017/decorative" val="1"/>
              </a:ext>
            </a:extLst>
          </p:cNvPr>
          <p:cNvSpPr/>
          <p:nvPr/>
        </p:nvSpPr>
        <p:spPr>
          <a:xfrm>
            <a:off x="3495333" y="4788719"/>
            <a:ext cx="90000" cy="360000"/>
          </a:xfrm>
          <a:prstGeom prst="roundRect">
            <a:avLst>
              <a:gd name="adj" fmla="val 9776"/>
            </a:avLst>
          </a:prstGeom>
          <a:solidFill>
            <a:schemeClr val="tx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44" name="Rectangle: Rounded Corners 43">
            <a:extLst>
              <a:ext uri="{FF2B5EF4-FFF2-40B4-BE49-F238E27FC236}">
                <a16:creationId xmlns:a16="http://schemas.microsoft.com/office/drawing/2014/main" id="{3F8AE02B-E31F-A823-685C-83FF199D0868}"/>
              </a:ext>
              <a:ext uri="{C183D7F6-B498-43B3-948B-1728B52AA6E4}">
                <adec:decorative xmlns:adec="http://schemas.microsoft.com/office/drawing/2017/decorative" val="1"/>
              </a:ext>
            </a:extLst>
          </p:cNvPr>
          <p:cNvSpPr/>
          <p:nvPr/>
        </p:nvSpPr>
        <p:spPr>
          <a:xfrm>
            <a:off x="3489845" y="5626625"/>
            <a:ext cx="90000" cy="360000"/>
          </a:xfrm>
          <a:prstGeom prst="roundRect">
            <a:avLst>
              <a:gd name="adj" fmla="val 9776"/>
            </a:avLst>
          </a:prstGeom>
          <a:solidFill>
            <a:schemeClr val="accent4"/>
          </a:solid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46" name="Rectangle: Rounded Corners 45">
            <a:extLst>
              <a:ext uri="{FF2B5EF4-FFF2-40B4-BE49-F238E27FC236}">
                <a16:creationId xmlns:a16="http://schemas.microsoft.com/office/drawing/2014/main" id="{959AC3DF-4C12-F770-4F19-88C0F8E0CD64}"/>
              </a:ext>
              <a:ext uri="{C183D7F6-B498-43B3-948B-1728B52AA6E4}">
                <adec:decorative xmlns:adec="http://schemas.microsoft.com/office/drawing/2017/decorative" val="1"/>
              </a:ext>
            </a:extLst>
          </p:cNvPr>
          <p:cNvSpPr/>
          <p:nvPr/>
        </p:nvSpPr>
        <p:spPr>
          <a:xfrm>
            <a:off x="3489996" y="3231051"/>
            <a:ext cx="90000" cy="504000"/>
          </a:xfrm>
          <a:prstGeom prst="roundRect">
            <a:avLst>
              <a:gd name="adj" fmla="val 9776"/>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68" name="Rectangle: Rounded Corners 67">
            <a:extLst>
              <a:ext uri="{FF2B5EF4-FFF2-40B4-BE49-F238E27FC236}">
                <a16:creationId xmlns:a16="http://schemas.microsoft.com/office/drawing/2014/main" id="{9E4BFF7F-92E6-07DD-F071-BA3E5BEF367F}"/>
              </a:ext>
              <a:ext uri="{C183D7F6-B498-43B3-948B-1728B52AA6E4}">
                <adec:decorative xmlns:adec="http://schemas.microsoft.com/office/drawing/2017/decorative" val="1"/>
              </a:ext>
            </a:extLst>
          </p:cNvPr>
          <p:cNvSpPr/>
          <p:nvPr/>
        </p:nvSpPr>
        <p:spPr>
          <a:xfrm>
            <a:off x="3492366" y="3798277"/>
            <a:ext cx="90000" cy="468000"/>
          </a:xfrm>
          <a:prstGeom prst="roundRect">
            <a:avLst>
              <a:gd name="adj" fmla="val 9776"/>
            </a:avLst>
          </a:prstGeom>
          <a:solidFill>
            <a:srgbClr val="FF99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80" name="Rectangle: Rounded Corners 79">
            <a:extLst>
              <a:ext uri="{FF2B5EF4-FFF2-40B4-BE49-F238E27FC236}">
                <a16:creationId xmlns:a16="http://schemas.microsoft.com/office/drawing/2014/main" id="{BCD539B2-9F3A-FA2A-0440-B375C6C09276}"/>
              </a:ext>
              <a:ext uri="{C183D7F6-B498-43B3-948B-1728B52AA6E4}">
                <adec:decorative xmlns:adec="http://schemas.microsoft.com/office/drawing/2017/decorative" val="1"/>
              </a:ext>
            </a:extLst>
          </p:cNvPr>
          <p:cNvSpPr/>
          <p:nvPr/>
        </p:nvSpPr>
        <p:spPr>
          <a:xfrm>
            <a:off x="3492365" y="4346578"/>
            <a:ext cx="90000" cy="396000"/>
          </a:xfrm>
          <a:prstGeom prst="roundRect">
            <a:avLst>
              <a:gd name="adj" fmla="val 9776"/>
            </a:avLst>
          </a:prstGeom>
          <a:solidFill>
            <a:schemeClr val="bg2">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84" name="Rectangle: Rounded Corners 83">
            <a:extLst>
              <a:ext uri="{FF2B5EF4-FFF2-40B4-BE49-F238E27FC236}">
                <a16:creationId xmlns:a16="http://schemas.microsoft.com/office/drawing/2014/main" id="{D78550F2-2DF6-7147-D97E-C5F657376163}"/>
              </a:ext>
              <a:ext uri="{C183D7F6-B498-43B3-948B-1728B52AA6E4}">
                <adec:decorative xmlns:adec="http://schemas.microsoft.com/office/drawing/2017/decorative" val="1"/>
              </a:ext>
            </a:extLst>
          </p:cNvPr>
          <p:cNvSpPr/>
          <p:nvPr/>
        </p:nvSpPr>
        <p:spPr>
          <a:xfrm>
            <a:off x="6649087" y="1066422"/>
            <a:ext cx="90000" cy="39600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cxnSp>
        <p:nvCxnSpPr>
          <p:cNvPr id="86" name="Straight Connector 85">
            <a:extLst>
              <a:ext uri="{FF2B5EF4-FFF2-40B4-BE49-F238E27FC236}">
                <a16:creationId xmlns:a16="http://schemas.microsoft.com/office/drawing/2014/main" id="{08396F8D-A4DF-85FC-3FD9-B676C88E9180}"/>
              </a:ext>
              <a:ext uri="{C183D7F6-B498-43B3-948B-1728B52AA6E4}">
                <adec:decorative xmlns:adec="http://schemas.microsoft.com/office/drawing/2017/decorative" val="1"/>
              </a:ext>
            </a:extLst>
          </p:cNvPr>
          <p:cNvCxnSpPr>
            <a:cxnSpLocks/>
          </p:cNvCxnSpPr>
          <p:nvPr/>
        </p:nvCxnSpPr>
        <p:spPr>
          <a:xfrm>
            <a:off x="3608612" y="1524392"/>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2C117040-8404-04E8-80AF-7210D4B9AE17}"/>
              </a:ext>
              <a:ext uri="{C183D7F6-B498-43B3-948B-1728B52AA6E4}">
                <adec:decorative xmlns:adec="http://schemas.microsoft.com/office/drawing/2017/decorative" val="1"/>
              </a:ext>
            </a:extLst>
          </p:cNvPr>
          <p:cNvCxnSpPr>
            <a:cxnSpLocks/>
          </p:cNvCxnSpPr>
          <p:nvPr/>
        </p:nvCxnSpPr>
        <p:spPr>
          <a:xfrm>
            <a:off x="3604351" y="2207196"/>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F515B994-6384-83F7-ECF3-1FB96944448B}"/>
              </a:ext>
              <a:ext uri="{C183D7F6-B498-43B3-948B-1728B52AA6E4}">
                <adec:decorative xmlns:adec="http://schemas.microsoft.com/office/drawing/2017/decorative" val="1"/>
              </a:ext>
            </a:extLst>
          </p:cNvPr>
          <p:cNvCxnSpPr>
            <a:cxnSpLocks/>
          </p:cNvCxnSpPr>
          <p:nvPr/>
        </p:nvCxnSpPr>
        <p:spPr>
          <a:xfrm>
            <a:off x="3604351" y="2625461"/>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7D165D94-CA7B-276A-F12B-0DAAFD930C7F}"/>
              </a:ext>
              <a:ext uri="{C183D7F6-B498-43B3-948B-1728B52AA6E4}">
                <adec:decorative xmlns:adec="http://schemas.microsoft.com/office/drawing/2017/decorative" val="1"/>
              </a:ext>
            </a:extLst>
          </p:cNvPr>
          <p:cNvCxnSpPr>
            <a:cxnSpLocks/>
          </p:cNvCxnSpPr>
          <p:nvPr/>
        </p:nvCxnSpPr>
        <p:spPr>
          <a:xfrm>
            <a:off x="3604351" y="3192243"/>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1" name="Straight Connector 90">
            <a:extLst>
              <a:ext uri="{FF2B5EF4-FFF2-40B4-BE49-F238E27FC236}">
                <a16:creationId xmlns:a16="http://schemas.microsoft.com/office/drawing/2014/main" id="{86869953-1D7D-5199-E21A-16D6EE7A2150}"/>
              </a:ext>
              <a:ext uri="{C183D7F6-B498-43B3-948B-1728B52AA6E4}">
                <adec:decorative xmlns:adec="http://schemas.microsoft.com/office/drawing/2017/decorative" val="1"/>
              </a:ext>
            </a:extLst>
          </p:cNvPr>
          <p:cNvCxnSpPr>
            <a:cxnSpLocks/>
          </p:cNvCxnSpPr>
          <p:nvPr/>
        </p:nvCxnSpPr>
        <p:spPr>
          <a:xfrm>
            <a:off x="3604351" y="3769021"/>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68791620-E1AA-AF8C-F94B-E5B885A4F5A8}"/>
              </a:ext>
              <a:ext uri="{C183D7F6-B498-43B3-948B-1728B52AA6E4}">
                <adec:decorative xmlns:adec="http://schemas.microsoft.com/office/drawing/2017/decorative" val="1"/>
              </a:ext>
            </a:extLst>
          </p:cNvPr>
          <p:cNvCxnSpPr>
            <a:cxnSpLocks/>
          </p:cNvCxnSpPr>
          <p:nvPr/>
        </p:nvCxnSpPr>
        <p:spPr>
          <a:xfrm>
            <a:off x="3604351" y="4314188"/>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3" name="Straight Connector 92">
            <a:extLst>
              <a:ext uri="{FF2B5EF4-FFF2-40B4-BE49-F238E27FC236}">
                <a16:creationId xmlns:a16="http://schemas.microsoft.com/office/drawing/2014/main" id="{278DACAB-05B0-E3D7-0BF1-D66983DC5F35}"/>
              </a:ext>
              <a:ext uri="{C183D7F6-B498-43B3-948B-1728B52AA6E4}">
                <adec:decorative xmlns:adec="http://schemas.microsoft.com/office/drawing/2017/decorative" val="1"/>
              </a:ext>
            </a:extLst>
          </p:cNvPr>
          <p:cNvCxnSpPr>
            <a:cxnSpLocks/>
          </p:cNvCxnSpPr>
          <p:nvPr/>
        </p:nvCxnSpPr>
        <p:spPr>
          <a:xfrm>
            <a:off x="3604351" y="4758434"/>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4" name="Straight Connector 93">
            <a:extLst>
              <a:ext uri="{FF2B5EF4-FFF2-40B4-BE49-F238E27FC236}">
                <a16:creationId xmlns:a16="http://schemas.microsoft.com/office/drawing/2014/main" id="{F544221C-0470-B6CB-C41C-79BE7EBBEE74}"/>
              </a:ext>
              <a:ext uri="{C183D7F6-B498-43B3-948B-1728B52AA6E4}">
                <adec:decorative xmlns:adec="http://schemas.microsoft.com/office/drawing/2017/decorative" val="1"/>
              </a:ext>
            </a:extLst>
          </p:cNvPr>
          <p:cNvCxnSpPr>
            <a:cxnSpLocks/>
          </p:cNvCxnSpPr>
          <p:nvPr/>
        </p:nvCxnSpPr>
        <p:spPr>
          <a:xfrm>
            <a:off x="3604351" y="5186134"/>
            <a:ext cx="27906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5" name="Straight Connector 94">
            <a:extLst>
              <a:ext uri="{FF2B5EF4-FFF2-40B4-BE49-F238E27FC236}">
                <a16:creationId xmlns:a16="http://schemas.microsoft.com/office/drawing/2014/main" id="{446A6858-00A9-09FD-6E94-9E1659E87F05}"/>
              </a:ext>
              <a:ext uri="{C183D7F6-B498-43B3-948B-1728B52AA6E4}">
                <adec:decorative xmlns:adec="http://schemas.microsoft.com/office/drawing/2017/decorative" val="1"/>
              </a:ext>
            </a:extLst>
          </p:cNvPr>
          <p:cNvCxnSpPr>
            <a:cxnSpLocks/>
          </p:cNvCxnSpPr>
          <p:nvPr/>
        </p:nvCxnSpPr>
        <p:spPr>
          <a:xfrm>
            <a:off x="3686410" y="5581311"/>
            <a:ext cx="2790661" cy="0"/>
          </a:xfrm>
          <a:prstGeom prst="line">
            <a:avLst/>
          </a:prstGeom>
        </p:spPr>
        <p:style>
          <a:lnRef idx="1">
            <a:schemeClr val="accent2"/>
          </a:lnRef>
          <a:fillRef idx="0">
            <a:schemeClr val="accent2"/>
          </a:fillRef>
          <a:effectRef idx="0">
            <a:schemeClr val="accent2"/>
          </a:effectRef>
          <a:fontRef idx="minor">
            <a:schemeClr val="tx1"/>
          </a:fontRef>
        </p:style>
      </p:cxnSp>
      <p:sp>
        <p:nvSpPr>
          <p:cNvPr id="21" name="Rectangle: Rounded Corners 20">
            <a:extLst>
              <a:ext uri="{FF2B5EF4-FFF2-40B4-BE49-F238E27FC236}">
                <a16:creationId xmlns:a16="http://schemas.microsoft.com/office/drawing/2014/main" id="{50FCE012-9DEE-E112-98B7-3F8D69A9778F}"/>
              </a:ext>
              <a:ext uri="{C183D7F6-B498-43B3-948B-1728B52AA6E4}">
                <adec:decorative xmlns:adec="http://schemas.microsoft.com/office/drawing/2017/decorative" val="1"/>
              </a:ext>
            </a:extLst>
          </p:cNvPr>
          <p:cNvSpPr/>
          <p:nvPr/>
        </p:nvSpPr>
        <p:spPr>
          <a:xfrm>
            <a:off x="6638554" y="2019699"/>
            <a:ext cx="90000" cy="612000"/>
          </a:xfrm>
          <a:prstGeom prst="roundRect">
            <a:avLst>
              <a:gd name="adj" fmla="val 977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45" name="Rectangle: Rounded Corners 44">
            <a:extLst>
              <a:ext uri="{FF2B5EF4-FFF2-40B4-BE49-F238E27FC236}">
                <a16:creationId xmlns:a16="http://schemas.microsoft.com/office/drawing/2014/main" id="{2A59A164-F42E-3282-F7E7-1DFE2C94EA6C}"/>
              </a:ext>
              <a:ext uri="{C183D7F6-B498-43B3-948B-1728B52AA6E4}">
                <adec:decorative xmlns:adec="http://schemas.microsoft.com/office/drawing/2017/decorative" val="1"/>
              </a:ext>
            </a:extLst>
          </p:cNvPr>
          <p:cNvSpPr/>
          <p:nvPr/>
        </p:nvSpPr>
        <p:spPr>
          <a:xfrm>
            <a:off x="6640243" y="2753753"/>
            <a:ext cx="83515" cy="553991"/>
          </a:xfrm>
          <a:prstGeom prst="roundRect">
            <a:avLst>
              <a:gd name="adj" fmla="val 977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58" name="Rectangle: Rounded Corners 57">
            <a:extLst>
              <a:ext uri="{FF2B5EF4-FFF2-40B4-BE49-F238E27FC236}">
                <a16:creationId xmlns:a16="http://schemas.microsoft.com/office/drawing/2014/main" id="{4F4CC220-D701-68C0-EF95-BC3403F0359A}"/>
              </a:ext>
              <a:ext uri="{C183D7F6-B498-43B3-948B-1728B52AA6E4}">
                <adec:decorative xmlns:adec="http://schemas.microsoft.com/office/drawing/2017/decorative" val="1"/>
              </a:ext>
            </a:extLst>
          </p:cNvPr>
          <p:cNvSpPr/>
          <p:nvPr/>
        </p:nvSpPr>
        <p:spPr>
          <a:xfrm>
            <a:off x="6649087" y="1507122"/>
            <a:ext cx="76849" cy="41621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61" name="Rectangle: Rounded Corners 60">
            <a:extLst>
              <a:ext uri="{FF2B5EF4-FFF2-40B4-BE49-F238E27FC236}">
                <a16:creationId xmlns:a16="http://schemas.microsoft.com/office/drawing/2014/main" id="{C51D9009-045E-3611-0B4B-42BD188E98B7}"/>
              </a:ext>
              <a:ext uri="{C183D7F6-B498-43B3-948B-1728B52AA6E4}">
                <adec:decorative xmlns:adec="http://schemas.microsoft.com/office/drawing/2017/decorative" val="1"/>
              </a:ext>
            </a:extLst>
          </p:cNvPr>
          <p:cNvSpPr/>
          <p:nvPr/>
        </p:nvSpPr>
        <p:spPr>
          <a:xfrm>
            <a:off x="6638554" y="3397891"/>
            <a:ext cx="64148" cy="553990"/>
          </a:xfrm>
          <a:prstGeom prst="roundRect">
            <a:avLst>
              <a:gd name="adj" fmla="val 9776"/>
            </a:avLst>
          </a:prstGeom>
          <a:solidFill>
            <a:srgbClr val="FF99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38" name="Rectangle: Rounded Corners 37">
            <a:extLst>
              <a:ext uri="{FF2B5EF4-FFF2-40B4-BE49-F238E27FC236}">
                <a16:creationId xmlns:a16="http://schemas.microsoft.com/office/drawing/2014/main" id="{9D84CE53-534C-96E0-7C5B-A5605A130679}"/>
              </a:ext>
            </a:extLst>
          </p:cNvPr>
          <p:cNvSpPr/>
          <p:nvPr/>
        </p:nvSpPr>
        <p:spPr>
          <a:xfrm>
            <a:off x="4260184" y="643874"/>
            <a:ext cx="648000" cy="28998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16</a:t>
            </a:r>
          </a:p>
        </p:txBody>
      </p:sp>
      <p:sp>
        <p:nvSpPr>
          <p:cNvPr id="6" name="TextBox 5">
            <a:extLst>
              <a:ext uri="{FF2B5EF4-FFF2-40B4-BE49-F238E27FC236}">
                <a16:creationId xmlns:a16="http://schemas.microsoft.com/office/drawing/2014/main" id="{DEA1BA50-917B-9EE3-4FC1-6DA075EB9A66}"/>
              </a:ext>
            </a:extLst>
          </p:cNvPr>
          <p:cNvSpPr txBox="1"/>
          <p:nvPr/>
        </p:nvSpPr>
        <p:spPr>
          <a:xfrm>
            <a:off x="3572646" y="1115062"/>
            <a:ext cx="2790661" cy="400110"/>
          </a:xfrm>
          <a:prstGeom prst="rect">
            <a:avLst/>
          </a:prstGeom>
          <a:noFill/>
        </p:spPr>
        <p:txBody>
          <a:bodyPr wrap="square">
            <a:spAutoFit/>
          </a:bodyPr>
          <a:lstStyle/>
          <a:p>
            <a:r>
              <a:rPr lang="en-US" sz="1000" dirty="0"/>
              <a:t>Assist the young person to set up ID, a bank account, Tax File Number and Medicare. </a:t>
            </a:r>
            <a:endParaRPr lang="en-AU" sz="1000" dirty="0"/>
          </a:p>
        </p:txBody>
      </p:sp>
      <p:sp>
        <p:nvSpPr>
          <p:cNvPr id="7" name="TextBox 6">
            <a:extLst>
              <a:ext uri="{FF2B5EF4-FFF2-40B4-BE49-F238E27FC236}">
                <a16:creationId xmlns:a16="http://schemas.microsoft.com/office/drawing/2014/main" id="{00437448-81C5-3390-F889-5E86155E7A21}"/>
              </a:ext>
            </a:extLst>
          </p:cNvPr>
          <p:cNvSpPr txBox="1"/>
          <p:nvPr/>
        </p:nvSpPr>
        <p:spPr>
          <a:xfrm>
            <a:off x="3594991" y="1505271"/>
            <a:ext cx="2934254" cy="707886"/>
          </a:xfrm>
          <a:prstGeom prst="rect">
            <a:avLst/>
          </a:prstGeom>
          <a:noFill/>
        </p:spPr>
        <p:txBody>
          <a:bodyPr wrap="square">
            <a:spAutoFit/>
          </a:bodyPr>
          <a:lstStyle/>
          <a:p>
            <a:r>
              <a:rPr lang="en-US" sz="1000" dirty="0"/>
              <a:t>Review and update the </a:t>
            </a:r>
            <a:r>
              <a:rPr lang="en-US" sz="1000" dirty="0">
                <a:hlinkClick r:id="rId3"/>
              </a:rPr>
              <a:t>Independent Living Skills Checklist</a:t>
            </a:r>
            <a:r>
              <a:rPr lang="en-US" sz="1000" dirty="0"/>
              <a:t>. Discuss how skills will be developed or addressed with young person, </a:t>
            </a:r>
            <a:r>
              <a:rPr lang="en-US" sz="1000" dirty="0" err="1"/>
              <a:t>carer</a:t>
            </a:r>
            <a:r>
              <a:rPr lang="en-US" sz="1000" dirty="0"/>
              <a:t>, and significant others.</a:t>
            </a:r>
            <a:endParaRPr lang="en-AU" sz="1000" dirty="0"/>
          </a:p>
        </p:txBody>
      </p:sp>
      <p:sp>
        <p:nvSpPr>
          <p:cNvPr id="14" name="TextBox 13">
            <a:extLst>
              <a:ext uri="{FF2B5EF4-FFF2-40B4-BE49-F238E27FC236}">
                <a16:creationId xmlns:a16="http://schemas.microsoft.com/office/drawing/2014/main" id="{8D84201E-1D48-A9CB-AC55-768BD178E58D}"/>
              </a:ext>
            </a:extLst>
          </p:cNvPr>
          <p:cNvSpPr txBox="1"/>
          <p:nvPr/>
        </p:nvSpPr>
        <p:spPr>
          <a:xfrm>
            <a:off x="3607050" y="2207196"/>
            <a:ext cx="2818590" cy="400110"/>
          </a:xfrm>
          <a:prstGeom prst="rect">
            <a:avLst/>
          </a:prstGeom>
          <a:noFill/>
        </p:spPr>
        <p:txBody>
          <a:bodyPr wrap="square">
            <a:spAutoFit/>
          </a:bodyPr>
          <a:lstStyle/>
          <a:p>
            <a:r>
              <a:rPr lang="en-US" sz="1000" dirty="0"/>
              <a:t>Seek options for lessons and support the young person to obtain a driver’s license. </a:t>
            </a:r>
            <a:endParaRPr lang="en-AU" sz="1000" dirty="0"/>
          </a:p>
        </p:txBody>
      </p:sp>
      <p:sp>
        <p:nvSpPr>
          <p:cNvPr id="76" name="TextBox 75">
            <a:extLst>
              <a:ext uri="{FF2B5EF4-FFF2-40B4-BE49-F238E27FC236}">
                <a16:creationId xmlns:a16="http://schemas.microsoft.com/office/drawing/2014/main" id="{6AB0A26D-FE54-88C3-868A-135423A48FAD}"/>
              </a:ext>
            </a:extLst>
          </p:cNvPr>
          <p:cNvSpPr txBox="1"/>
          <p:nvPr/>
        </p:nvSpPr>
        <p:spPr>
          <a:xfrm>
            <a:off x="3598718" y="2625461"/>
            <a:ext cx="2714050" cy="400110"/>
          </a:xfrm>
          <a:prstGeom prst="rect">
            <a:avLst/>
          </a:prstGeom>
          <a:noFill/>
        </p:spPr>
        <p:txBody>
          <a:bodyPr wrap="square">
            <a:spAutoFit/>
          </a:bodyPr>
          <a:lstStyle/>
          <a:p>
            <a:r>
              <a:rPr lang="en-US" sz="1000" dirty="0"/>
              <a:t>Arrange Certificate of Aboriginality (keep with the birth certificate).</a:t>
            </a:r>
            <a:endParaRPr lang="en-AU" sz="1000" dirty="0"/>
          </a:p>
        </p:txBody>
      </p:sp>
      <p:sp>
        <p:nvSpPr>
          <p:cNvPr id="32" name="TextBox 31">
            <a:extLst>
              <a:ext uri="{FF2B5EF4-FFF2-40B4-BE49-F238E27FC236}">
                <a16:creationId xmlns:a16="http://schemas.microsoft.com/office/drawing/2014/main" id="{46B8DA13-1D24-B8B1-B90A-8B1357B7BCF9}"/>
              </a:ext>
            </a:extLst>
          </p:cNvPr>
          <p:cNvSpPr txBox="1"/>
          <p:nvPr/>
        </p:nvSpPr>
        <p:spPr>
          <a:xfrm>
            <a:off x="3594515" y="2959035"/>
            <a:ext cx="1949504" cy="246221"/>
          </a:xfrm>
          <a:prstGeom prst="rect">
            <a:avLst/>
          </a:prstGeom>
          <a:noFill/>
        </p:spPr>
        <p:txBody>
          <a:bodyPr wrap="square">
            <a:spAutoFit/>
          </a:bodyPr>
          <a:lstStyle/>
          <a:p>
            <a:r>
              <a:rPr lang="en-US" sz="1000" dirty="0"/>
              <a:t>Complete a full Genogram. </a:t>
            </a:r>
            <a:endParaRPr lang="en-AU" sz="1000" dirty="0"/>
          </a:p>
        </p:txBody>
      </p:sp>
      <p:sp>
        <p:nvSpPr>
          <p:cNvPr id="8" name="TextBox 7">
            <a:extLst>
              <a:ext uri="{FF2B5EF4-FFF2-40B4-BE49-F238E27FC236}">
                <a16:creationId xmlns:a16="http://schemas.microsoft.com/office/drawing/2014/main" id="{DBC99452-1A6F-816A-187F-6108EEDE43F8}"/>
              </a:ext>
            </a:extLst>
          </p:cNvPr>
          <p:cNvSpPr txBox="1"/>
          <p:nvPr/>
        </p:nvSpPr>
        <p:spPr>
          <a:xfrm>
            <a:off x="3590387" y="3208420"/>
            <a:ext cx="2818590" cy="553998"/>
          </a:xfrm>
          <a:prstGeom prst="rect">
            <a:avLst/>
          </a:prstGeom>
          <a:noFill/>
        </p:spPr>
        <p:txBody>
          <a:bodyPr wrap="square">
            <a:spAutoFit/>
          </a:bodyPr>
          <a:lstStyle/>
          <a:p>
            <a:r>
              <a:rPr lang="en-US" sz="1000" dirty="0"/>
              <a:t>Consider a network meeting or Family Group Conferencing to establish safe connections to last beyond their time in care.</a:t>
            </a:r>
            <a:endParaRPr lang="en-AU" sz="1000" dirty="0"/>
          </a:p>
        </p:txBody>
      </p:sp>
      <p:sp>
        <p:nvSpPr>
          <p:cNvPr id="79" name="TextBox 78">
            <a:extLst>
              <a:ext uri="{FF2B5EF4-FFF2-40B4-BE49-F238E27FC236}">
                <a16:creationId xmlns:a16="http://schemas.microsoft.com/office/drawing/2014/main" id="{18C52FA4-63F9-23DC-72BD-72152A580562}"/>
              </a:ext>
            </a:extLst>
          </p:cNvPr>
          <p:cNvSpPr txBox="1"/>
          <p:nvPr/>
        </p:nvSpPr>
        <p:spPr>
          <a:xfrm>
            <a:off x="3590387" y="3760190"/>
            <a:ext cx="2818590" cy="553998"/>
          </a:xfrm>
          <a:prstGeom prst="rect">
            <a:avLst/>
          </a:prstGeom>
          <a:noFill/>
        </p:spPr>
        <p:txBody>
          <a:bodyPr wrap="square">
            <a:spAutoFit/>
          </a:bodyPr>
          <a:lstStyle/>
          <a:p>
            <a:r>
              <a:rPr lang="en-US" sz="1000" dirty="0"/>
              <a:t>Discuss supports needed to complete high school and intentions for further education e.g., tutoring and/or scholarship applications. </a:t>
            </a:r>
            <a:endParaRPr lang="en-AU" sz="1000" dirty="0"/>
          </a:p>
        </p:txBody>
      </p:sp>
      <p:sp>
        <p:nvSpPr>
          <p:cNvPr id="83" name="TextBox 82">
            <a:extLst>
              <a:ext uri="{FF2B5EF4-FFF2-40B4-BE49-F238E27FC236}">
                <a16:creationId xmlns:a16="http://schemas.microsoft.com/office/drawing/2014/main" id="{F7E6847E-EE1E-689E-3A6D-AC268E95B27C}"/>
              </a:ext>
            </a:extLst>
          </p:cNvPr>
          <p:cNvSpPr txBox="1"/>
          <p:nvPr/>
        </p:nvSpPr>
        <p:spPr>
          <a:xfrm>
            <a:off x="3590387" y="4339704"/>
            <a:ext cx="2924713" cy="400110"/>
          </a:xfrm>
          <a:prstGeom prst="rect">
            <a:avLst/>
          </a:prstGeom>
          <a:noFill/>
        </p:spPr>
        <p:txBody>
          <a:bodyPr wrap="square">
            <a:spAutoFit/>
          </a:bodyPr>
          <a:lstStyle/>
          <a:p>
            <a:r>
              <a:rPr lang="en-US" sz="1000" dirty="0"/>
              <a:t>Explore employment or training opportunities such as apprenticeship schemes.</a:t>
            </a:r>
            <a:endParaRPr lang="en-AU" sz="1000" dirty="0"/>
          </a:p>
        </p:txBody>
      </p:sp>
      <p:sp>
        <p:nvSpPr>
          <p:cNvPr id="77" name="TextBox 76">
            <a:extLst>
              <a:ext uri="{FF2B5EF4-FFF2-40B4-BE49-F238E27FC236}">
                <a16:creationId xmlns:a16="http://schemas.microsoft.com/office/drawing/2014/main" id="{B9A2B02B-81FD-4ACF-CB98-DD2B2144EB38}"/>
              </a:ext>
            </a:extLst>
          </p:cNvPr>
          <p:cNvSpPr txBox="1"/>
          <p:nvPr/>
        </p:nvSpPr>
        <p:spPr>
          <a:xfrm>
            <a:off x="3585333" y="4758434"/>
            <a:ext cx="2934254" cy="400110"/>
          </a:xfrm>
          <a:prstGeom prst="rect">
            <a:avLst/>
          </a:prstGeom>
          <a:noFill/>
        </p:spPr>
        <p:txBody>
          <a:bodyPr wrap="square">
            <a:spAutoFit/>
          </a:bodyPr>
          <a:lstStyle/>
          <a:p>
            <a:r>
              <a:rPr lang="en-US" sz="1000" dirty="0"/>
              <a:t>Assist applications for NDIS, SIL or SDA if needed (collect required documents). </a:t>
            </a:r>
            <a:endParaRPr lang="en-AU" sz="1000" dirty="0"/>
          </a:p>
        </p:txBody>
      </p:sp>
      <p:sp>
        <p:nvSpPr>
          <p:cNvPr id="18" name="TextBox 17">
            <a:extLst>
              <a:ext uri="{FF2B5EF4-FFF2-40B4-BE49-F238E27FC236}">
                <a16:creationId xmlns:a16="http://schemas.microsoft.com/office/drawing/2014/main" id="{C9055B11-074F-6A80-BAA1-4DE4FF6B6108}"/>
              </a:ext>
            </a:extLst>
          </p:cNvPr>
          <p:cNvSpPr txBox="1"/>
          <p:nvPr/>
        </p:nvSpPr>
        <p:spPr>
          <a:xfrm>
            <a:off x="3585333" y="5181201"/>
            <a:ext cx="2523353" cy="400110"/>
          </a:xfrm>
          <a:prstGeom prst="rect">
            <a:avLst/>
          </a:prstGeom>
          <a:noFill/>
        </p:spPr>
        <p:txBody>
          <a:bodyPr wrap="square">
            <a:spAutoFit/>
          </a:bodyPr>
          <a:lstStyle/>
          <a:p>
            <a:r>
              <a:rPr lang="en-US" sz="1000" dirty="0"/>
              <a:t>Arrange Youth Allowance and help with financial literacy and </a:t>
            </a:r>
            <a:r>
              <a:rPr lang="en-US" sz="1000" dirty="0">
                <a:hlinkClick r:id="rId6"/>
              </a:rPr>
              <a:t>budgeting skills</a:t>
            </a:r>
            <a:r>
              <a:rPr lang="en-US" sz="1000" dirty="0"/>
              <a:t>. </a:t>
            </a:r>
            <a:endParaRPr lang="en-AU" sz="1000" dirty="0"/>
          </a:p>
        </p:txBody>
      </p:sp>
      <p:sp>
        <p:nvSpPr>
          <p:cNvPr id="78" name="TextBox 77">
            <a:extLst>
              <a:ext uri="{FF2B5EF4-FFF2-40B4-BE49-F238E27FC236}">
                <a16:creationId xmlns:a16="http://schemas.microsoft.com/office/drawing/2014/main" id="{69E588DF-C9F7-EB7C-76A7-E9768DF5FE89}"/>
              </a:ext>
            </a:extLst>
          </p:cNvPr>
          <p:cNvSpPr txBox="1"/>
          <p:nvPr/>
        </p:nvSpPr>
        <p:spPr>
          <a:xfrm>
            <a:off x="3580683" y="5602574"/>
            <a:ext cx="2818590" cy="400110"/>
          </a:xfrm>
          <a:prstGeom prst="rect">
            <a:avLst/>
          </a:prstGeom>
          <a:noFill/>
        </p:spPr>
        <p:txBody>
          <a:bodyPr wrap="square">
            <a:spAutoFit/>
          </a:bodyPr>
          <a:lstStyle/>
          <a:p>
            <a:r>
              <a:rPr lang="en-US" sz="1000" dirty="0" err="1"/>
              <a:t>Organise</a:t>
            </a:r>
            <a:r>
              <a:rPr lang="en-US" sz="1000" dirty="0"/>
              <a:t> permanent residency or citizenship if needed (check status at age 17).</a:t>
            </a:r>
            <a:endParaRPr lang="en-AU" sz="1000" dirty="0"/>
          </a:p>
        </p:txBody>
      </p:sp>
      <p:sp>
        <p:nvSpPr>
          <p:cNvPr id="35" name="Rectangle: Rounded Corners 34">
            <a:extLst>
              <a:ext uri="{FF2B5EF4-FFF2-40B4-BE49-F238E27FC236}">
                <a16:creationId xmlns:a16="http://schemas.microsoft.com/office/drawing/2014/main" id="{E7E28EFE-6B2C-6AE7-0057-55A4287AB080}"/>
              </a:ext>
              <a:ext uri="{C183D7F6-B498-43B3-948B-1728B52AA6E4}">
                <adec:decorative xmlns:adec="http://schemas.microsoft.com/office/drawing/2017/decorative" val="1"/>
              </a:ext>
            </a:extLst>
          </p:cNvPr>
          <p:cNvSpPr/>
          <p:nvPr/>
        </p:nvSpPr>
        <p:spPr>
          <a:xfrm>
            <a:off x="178949" y="1115062"/>
            <a:ext cx="90000" cy="681508"/>
          </a:xfrm>
          <a:prstGeom prst="roundRect">
            <a:avLst>
              <a:gd name="adj" fmla="val 977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81" name="Rectangle: Rounded Corners 80">
            <a:extLst>
              <a:ext uri="{FF2B5EF4-FFF2-40B4-BE49-F238E27FC236}">
                <a16:creationId xmlns:a16="http://schemas.microsoft.com/office/drawing/2014/main" id="{65633F48-D540-065B-FCD8-3105465FA3B6}"/>
              </a:ext>
              <a:ext uri="{C183D7F6-B498-43B3-948B-1728B52AA6E4}">
                <adec:decorative xmlns:adec="http://schemas.microsoft.com/office/drawing/2017/decorative" val="1"/>
              </a:ext>
            </a:extLst>
          </p:cNvPr>
          <p:cNvSpPr/>
          <p:nvPr/>
        </p:nvSpPr>
        <p:spPr>
          <a:xfrm>
            <a:off x="6649087" y="4034622"/>
            <a:ext cx="90000" cy="468000"/>
          </a:xfrm>
          <a:prstGeom prst="roundRect">
            <a:avLst>
              <a:gd name="adj" fmla="val 9776"/>
            </a:avLst>
          </a:prstGeom>
          <a:solidFill>
            <a:srgbClr val="00B05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87" name="Rectangle: Rounded Corners 86">
            <a:extLst>
              <a:ext uri="{FF2B5EF4-FFF2-40B4-BE49-F238E27FC236}">
                <a16:creationId xmlns:a16="http://schemas.microsoft.com/office/drawing/2014/main" id="{647BFD1F-E720-9C36-FF4D-0A500C697398}"/>
              </a:ext>
              <a:ext uri="{C183D7F6-B498-43B3-948B-1728B52AA6E4}">
                <adec:decorative xmlns:adec="http://schemas.microsoft.com/office/drawing/2017/decorative" val="1"/>
              </a:ext>
            </a:extLst>
          </p:cNvPr>
          <p:cNvSpPr/>
          <p:nvPr/>
        </p:nvSpPr>
        <p:spPr>
          <a:xfrm>
            <a:off x="6649087" y="4547322"/>
            <a:ext cx="90000" cy="324000"/>
          </a:xfrm>
          <a:prstGeom prst="roundRect">
            <a:avLst>
              <a:gd name="adj" fmla="val 9776"/>
            </a:avLst>
          </a:prstGeom>
          <a:solidFill>
            <a:schemeClr val="accent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97" name="Rectangle: Rounded Corners 96">
            <a:extLst>
              <a:ext uri="{FF2B5EF4-FFF2-40B4-BE49-F238E27FC236}">
                <a16:creationId xmlns:a16="http://schemas.microsoft.com/office/drawing/2014/main" id="{9F945AD9-0584-5568-518E-24BE78E8F7A4}"/>
              </a:ext>
              <a:ext uri="{C183D7F6-B498-43B3-948B-1728B52AA6E4}">
                <adec:decorative xmlns:adec="http://schemas.microsoft.com/office/drawing/2017/decorative" val="1"/>
              </a:ext>
            </a:extLst>
          </p:cNvPr>
          <p:cNvSpPr/>
          <p:nvPr/>
        </p:nvSpPr>
        <p:spPr>
          <a:xfrm>
            <a:off x="6649087" y="4916022"/>
            <a:ext cx="90000" cy="324000"/>
          </a:xfrm>
          <a:prstGeom prst="roundRect">
            <a:avLst>
              <a:gd name="adj" fmla="val 9776"/>
            </a:avLst>
          </a:prstGeom>
          <a:solidFill>
            <a:schemeClr val="accent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24" name="Rectangle 23">
            <a:extLst>
              <a:ext uri="{FF2B5EF4-FFF2-40B4-BE49-F238E27FC236}">
                <a16:creationId xmlns:a16="http://schemas.microsoft.com/office/drawing/2014/main" id="{626D105D-36A2-BF85-A01F-DC463B060CDF}"/>
              </a:ext>
              <a:ext uri="{C183D7F6-B498-43B3-948B-1728B52AA6E4}">
                <adec:decorative xmlns:adec="http://schemas.microsoft.com/office/drawing/2017/decorative" val="1"/>
              </a:ext>
            </a:extLst>
          </p:cNvPr>
          <p:cNvSpPr/>
          <p:nvPr/>
        </p:nvSpPr>
        <p:spPr>
          <a:xfrm>
            <a:off x="11163899" y="223736"/>
            <a:ext cx="797659" cy="926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7" name="Rectangle: Rounded Corners 26">
            <a:extLst>
              <a:ext uri="{FF2B5EF4-FFF2-40B4-BE49-F238E27FC236}">
                <a16:creationId xmlns:a16="http://schemas.microsoft.com/office/drawing/2014/main" id="{7E41812A-1151-1E6D-20A0-29E51EB44952}"/>
              </a:ext>
              <a:ext uri="{C183D7F6-B498-43B3-948B-1728B52AA6E4}">
                <adec:decorative xmlns:adec="http://schemas.microsoft.com/office/drawing/2017/decorative" val="1"/>
              </a:ext>
            </a:extLst>
          </p:cNvPr>
          <p:cNvSpPr/>
          <p:nvPr/>
        </p:nvSpPr>
        <p:spPr>
          <a:xfrm>
            <a:off x="6649087" y="5284722"/>
            <a:ext cx="90000" cy="324000"/>
          </a:xfrm>
          <a:prstGeom prst="roundRect">
            <a:avLst>
              <a:gd name="adj" fmla="val 9776"/>
            </a:avLst>
          </a:prstGeom>
          <a:solidFill>
            <a:srgbClr val="F6ACB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31" name="Rectangle: Rounded Corners 30">
            <a:extLst>
              <a:ext uri="{FF2B5EF4-FFF2-40B4-BE49-F238E27FC236}">
                <a16:creationId xmlns:a16="http://schemas.microsoft.com/office/drawing/2014/main" id="{87837B37-4F93-900E-357F-63464C7C5AFC}"/>
              </a:ext>
              <a:ext uri="{C183D7F6-B498-43B3-948B-1728B52AA6E4}">
                <adec:decorative xmlns:adec="http://schemas.microsoft.com/office/drawing/2017/decorative" val="1"/>
              </a:ext>
            </a:extLst>
          </p:cNvPr>
          <p:cNvSpPr/>
          <p:nvPr/>
        </p:nvSpPr>
        <p:spPr>
          <a:xfrm>
            <a:off x="6649087" y="5653422"/>
            <a:ext cx="90000" cy="324000"/>
          </a:xfrm>
          <a:prstGeom prst="roundRect">
            <a:avLst>
              <a:gd name="adj" fmla="val 977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98" name="Rectangle: Rounded Corners 97">
            <a:extLst>
              <a:ext uri="{FF2B5EF4-FFF2-40B4-BE49-F238E27FC236}">
                <a16:creationId xmlns:a16="http://schemas.microsoft.com/office/drawing/2014/main" id="{0C0FCD19-1E99-C56E-200C-6BCFFF34C317}"/>
              </a:ext>
              <a:ext uri="{C183D7F6-B498-43B3-948B-1728B52AA6E4}">
                <adec:decorative xmlns:adec="http://schemas.microsoft.com/office/drawing/2017/decorative" val="1"/>
              </a:ext>
            </a:extLst>
          </p:cNvPr>
          <p:cNvSpPr/>
          <p:nvPr/>
        </p:nvSpPr>
        <p:spPr>
          <a:xfrm>
            <a:off x="9563605" y="1062752"/>
            <a:ext cx="90000" cy="468000"/>
          </a:xfrm>
          <a:prstGeom prst="roundRect">
            <a:avLst>
              <a:gd name="adj" fmla="val 977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02" name="Rectangle: Rounded Corners 101">
            <a:extLst>
              <a:ext uri="{FF2B5EF4-FFF2-40B4-BE49-F238E27FC236}">
                <a16:creationId xmlns:a16="http://schemas.microsoft.com/office/drawing/2014/main" id="{93CC9089-EC17-FFE6-2B5A-18018903DB9D}"/>
              </a:ext>
              <a:ext uri="{C183D7F6-B498-43B3-948B-1728B52AA6E4}">
                <adec:decorative xmlns:adec="http://schemas.microsoft.com/office/drawing/2017/decorative" val="1"/>
              </a:ext>
            </a:extLst>
          </p:cNvPr>
          <p:cNvSpPr/>
          <p:nvPr/>
        </p:nvSpPr>
        <p:spPr>
          <a:xfrm>
            <a:off x="9555982" y="1635599"/>
            <a:ext cx="90000" cy="416210"/>
          </a:xfrm>
          <a:prstGeom prst="roundRect">
            <a:avLst>
              <a:gd name="adj" fmla="val 9776"/>
            </a:avLst>
          </a:prstGeom>
          <a:solidFill>
            <a:srgbClr val="FF99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04" name="Rectangle: Rounded Corners 103">
            <a:extLst>
              <a:ext uri="{FF2B5EF4-FFF2-40B4-BE49-F238E27FC236}">
                <a16:creationId xmlns:a16="http://schemas.microsoft.com/office/drawing/2014/main" id="{6D7D57FC-F7C1-6F85-D854-8E55E57D742F}"/>
              </a:ext>
              <a:ext uri="{C183D7F6-B498-43B3-948B-1728B52AA6E4}">
                <adec:decorative xmlns:adec="http://schemas.microsoft.com/office/drawing/2017/decorative" val="1"/>
              </a:ext>
            </a:extLst>
          </p:cNvPr>
          <p:cNvSpPr/>
          <p:nvPr/>
        </p:nvSpPr>
        <p:spPr>
          <a:xfrm>
            <a:off x="9563605" y="2118503"/>
            <a:ext cx="90000" cy="324000"/>
          </a:xfrm>
          <a:prstGeom prst="roundRect">
            <a:avLst>
              <a:gd name="adj" fmla="val 9776"/>
            </a:avLst>
          </a:prstGeom>
          <a:solidFill>
            <a:srgbClr val="00B05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06" name="Rectangle: Rounded Corners 105">
            <a:extLst>
              <a:ext uri="{FF2B5EF4-FFF2-40B4-BE49-F238E27FC236}">
                <a16:creationId xmlns:a16="http://schemas.microsoft.com/office/drawing/2014/main" id="{F6106E72-1CA9-472F-B923-9600059485AF}"/>
              </a:ext>
              <a:ext uri="{C183D7F6-B498-43B3-948B-1728B52AA6E4}">
                <adec:decorative xmlns:adec="http://schemas.microsoft.com/office/drawing/2017/decorative" val="1"/>
              </a:ext>
            </a:extLst>
          </p:cNvPr>
          <p:cNvSpPr/>
          <p:nvPr/>
        </p:nvSpPr>
        <p:spPr>
          <a:xfrm>
            <a:off x="9555982" y="3221671"/>
            <a:ext cx="90000" cy="324000"/>
          </a:xfrm>
          <a:prstGeom prst="roundRect">
            <a:avLst>
              <a:gd name="adj" fmla="val 977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39" name="Rectangle: Rounded Corners 38">
            <a:extLst>
              <a:ext uri="{FF2B5EF4-FFF2-40B4-BE49-F238E27FC236}">
                <a16:creationId xmlns:a16="http://schemas.microsoft.com/office/drawing/2014/main" id="{96869C53-0648-ED8C-AB30-DAAA0B083259}"/>
              </a:ext>
            </a:extLst>
          </p:cNvPr>
          <p:cNvSpPr/>
          <p:nvPr/>
        </p:nvSpPr>
        <p:spPr>
          <a:xfrm>
            <a:off x="7704917" y="643874"/>
            <a:ext cx="648000" cy="2899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bg1"/>
                </a:solidFill>
              </a:rPr>
              <a:t>17</a:t>
            </a:r>
          </a:p>
        </p:txBody>
      </p:sp>
      <p:sp>
        <p:nvSpPr>
          <p:cNvPr id="22" name="TextBox 21">
            <a:extLst>
              <a:ext uri="{FF2B5EF4-FFF2-40B4-BE49-F238E27FC236}">
                <a16:creationId xmlns:a16="http://schemas.microsoft.com/office/drawing/2014/main" id="{2072EFDE-33D2-D9F8-3109-4D06E3CAE781}"/>
              </a:ext>
            </a:extLst>
          </p:cNvPr>
          <p:cNvSpPr txBox="1"/>
          <p:nvPr/>
        </p:nvSpPr>
        <p:spPr>
          <a:xfrm>
            <a:off x="6743915" y="1069180"/>
            <a:ext cx="2486782" cy="400110"/>
          </a:xfrm>
          <a:prstGeom prst="rect">
            <a:avLst/>
          </a:prstGeom>
          <a:noFill/>
        </p:spPr>
        <p:txBody>
          <a:bodyPr wrap="square">
            <a:spAutoFit/>
          </a:bodyPr>
          <a:lstStyle/>
          <a:p>
            <a:r>
              <a:rPr lang="en-US" sz="1000" dirty="0"/>
              <a:t>Review and update the </a:t>
            </a:r>
            <a:r>
              <a:rPr lang="en-US" sz="1000" dirty="0">
                <a:hlinkClick r:id="rId3"/>
              </a:rPr>
              <a:t>Independent Living Skills Checklist</a:t>
            </a:r>
            <a:r>
              <a:rPr lang="en-US" sz="1000" dirty="0"/>
              <a:t>. </a:t>
            </a:r>
            <a:endParaRPr lang="en-AU" sz="1000" dirty="0"/>
          </a:p>
        </p:txBody>
      </p:sp>
      <p:sp>
        <p:nvSpPr>
          <p:cNvPr id="52" name="TextBox 51">
            <a:extLst>
              <a:ext uri="{FF2B5EF4-FFF2-40B4-BE49-F238E27FC236}">
                <a16:creationId xmlns:a16="http://schemas.microsoft.com/office/drawing/2014/main" id="{3AD057ED-6AD4-2049-CF6F-D7DB3872DA2F}"/>
              </a:ext>
            </a:extLst>
          </p:cNvPr>
          <p:cNvSpPr txBox="1"/>
          <p:nvPr/>
        </p:nvSpPr>
        <p:spPr>
          <a:xfrm>
            <a:off x="6702702" y="1513339"/>
            <a:ext cx="2682802" cy="400110"/>
          </a:xfrm>
          <a:prstGeom prst="rect">
            <a:avLst/>
          </a:prstGeom>
          <a:noFill/>
        </p:spPr>
        <p:txBody>
          <a:bodyPr wrap="square">
            <a:spAutoFit/>
          </a:bodyPr>
          <a:lstStyle/>
          <a:p>
            <a:r>
              <a:rPr lang="en-US" sz="1000" dirty="0"/>
              <a:t>Assist the young person to enroll to vote, get their proof of age card and passport.</a:t>
            </a:r>
            <a:endParaRPr lang="en-AU" sz="1000" dirty="0"/>
          </a:p>
        </p:txBody>
      </p:sp>
      <p:sp>
        <p:nvSpPr>
          <p:cNvPr id="23" name="TextBox 22">
            <a:extLst>
              <a:ext uri="{FF2B5EF4-FFF2-40B4-BE49-F238E27FC236}">
                <a16:creationId xmlns:a16="http://schemas.microsoft.com/office/drawing/2014/main" id="{0078BE8B-736F-AEFA-287D-118439F7E20A}"/>
              </a:ext>
            </a:extLst>
          </p:cNvPr>
          <p:cNvSpPr txBox="1"/>
          <p:nvPr/>
        </p:nvSpPr>
        <p:spPr>
          <a:xfrm>
            <a:off x="6739084" y="1998593"/>
            <a:ext cx="2648748" cy="707886"/>
          </a:xfrm>
          <a:prstGeom prst="rect">
            <a:avLst/>
          </a:prstGeom>
          <a:noFill/>
        </p:spPr>
        <p:txBody>
          <a:bodyPr wrap="square">
            <a:spAutoFit/>
          </a:bodyPr>
          <a:lstStyle/>
          <a:p>
            <a:r>
              <a:rPr lang="en-US" sz="1000" dirty="0"/>
              <a:t>Submit the after care financial plan a </a:t>
            </a:r>
            <a:r>
              <a:rPr lang="en-US" sz="1000" b="1" dirty="0"/>
              <a:t>minimum of  3 months before 18</a:t>
            </a:r>
            <a:r>
              <a:rPr lang="en-US" sz="1000" dirty="0"/>
              <a:t>. Allow longer for complex cases. Include allowances and contingencies.</a:t>
            </a:r>
            <a:endParaRPr lang="en-AU" sz="1000" dirty="0"/>
          </a:p>
        </p:txBody>
      </p:sp>
      <p:sp>
        <p:nvSpPr>
          <p:cNvPr id="41" name="TextBox 40">
            <a:extLst>
              <a:ext uri="{FF2B5EF4-FFF2-40B4-BE49-F238E27FC236}">
                <a16:creationId xmlns:a16="http://schemas.microsoft.com/office/drawing/2014/main" id="{61A972DF-B6F3-F9FA-B1B2-E8751DE7F808}"/>
              </a:ext>
            </a:extLst>
          </p:cNvPr>
          <p:cNvSpPr txBox="1"/>
          <p:nvPr/>
        </p:nvSpPr>
        <p:spPr>
          <a:xfrm>
            <a:off x="6729034" y="2750383"/>
            <a:ext cx="2790661" cy="553998"/>
          </a:xfrm>
          <a:prstGeom prst="rect">
            <a:avLst/>
          </a:prstGeom>
          <a:noFill/>
        </p:spPr>
        <p:txBody>
          <a:bodyPr wrap="square">
            <a:spAutoFit/>
          </a:bodyPr>
          <a:lstStyle/>
          <a:p>
            <a:r>
              <a:rPr lang="en-US" sz="1000" dirty="0"/>
              <a:t>Apply for financial support where required (TILA). Prepare for receiving Victims of Crime recognition if relevant.</a:t>
            </a:r>
            <a:endParaRPr lang="en-AU" sz="1000" dirty="0"/>
          </a:p>
        </p:txBody>
      </p:sp>
      <p:sp>
        <p:nvSpPr>
          <p:cNvPr id="60" name="TextBox 59">
            <a:extLst>
              <a:ext uri="{FF2B5EF4-FFF2-40B4-BE49-F238E27FC236}">
                <a16:creationId xmlns:a16="http://schemas.microsoft.com/office/drawing/2014/main" id="{95CCC2E8-F1C9-2F73-945A-3D25FE6678C2}"/>
              </a:ext>
            </a:extLst>
          </p:cNvPr>
          <p:cNvSpPr txBox="1"/>
          <p:nvPr/>
        </p:nvSpPr>
        <p:spPr>
          <a:xfrm>
            <a:off x="6727944" y="3389677"/>
            <a:ext cx="2790661" cy="553998"/>
          </a:xfrm>
          <a:prstGeom prst="rect">
            <a:avLst/>
          </a:prstGeom>
          <a:noFill/>
        </p:spPr>
        <p:txBody>
          <a:bodyPr wrap="square">
            <a:spAutoFit/>
          </a:bodyPr>
          <a:lstStyle/>
          <a:p>
            <a:r>
              <a:rPr lang="en-US" sz="1000" dirty="0"/>
              <a:t>Support school attendance and completion. Arrange tutoring,/homework clubs/HSC boot camps if needed.</a:t>
            </a:r>
            <a:endParaRPr lang="en-AU" sz="1000" dirty="0"/>
          </a:p>
        </p:txBody>
      </p:sp>
      <p:sp>
        <p:nvSpPr>
          <p:cNvPr id="69" name="TextBox 68">
            <a:extLst>
              <a:ext uri="{FF2B5EF4-FFF2-40B4-BE49-F238E27FC236}">
                <a16:creationId xmlns:a16="http://schemas.microsoft.com/office/drawing/2014/main" id="{A4714B4B-15B1-B30A-4C8D-A40A2C24E05B}"/>
              </a:ext>
            </a:extLst>
          </p:cNvPr>
          <p:cNvSpPr txBox="1"/>
          <p:nvPr/>
        </p:nvSpPr>
        <p:spPr>
          <a:xfrm>
            <a:off x="6739084" y="3978778"/>
            <a:ext cx="2790661" cy="553998"/>
          </a:xfrm>
          <a:prstGeom prst="rect">
            <a:avLst/>
          </a:prstGeom>
          <a:noFill/>
        </p:spPr>
        <p:txBody>
          <a:bodyPr wrap="square">
            <a:spAutoFit/>
          </a:bodyPr>
          <a:lstStyle/>
          <a:p>
            <a:r>
              <a:rPr lang="en-US" sz="1000" b="1" dirty="0"/>
              <a:t>NDIS</a:t>
            </a:r>
            <a:r>
              <a:rPr lang="en-US" sz="1000" dirty="0"/>
              <a:t>: Arrange functional assessment for supported accommodation if needed and manage transition to adult NDIS before 18.</a:t>
            </a:r>
            <a:endParaRPr lang="en-AU" sz="1000" dirty="0"/>
          </a:p>
        </p:txBody>
      </p:sp>
      <p:sp>
        <p:nvSpPr>
          <p:cNvPr id="82" name="TextBox 81">
            <a:extLst>
              <a:ext uri="{FF2B5EF4-FFF2-40B4-BE49-F238E27FC236}">
                <a16:creationId xmlns:a16="http://schemas.microsoft.com/office/drawing/2014/main" id="{D3A37C47-B48C-B099-A614-3F19E60CA97E}"/>
              </a:ext>
            </a:extLst>
          </p:cNvPr>
          <p:cNvSpPr txBox="1"/>
          <p:nvPr/>
        </p:nvSpPr>
        <p:spPr>
          <a:xfrm>
            <a:off x="6739086" y="4499652"/>
            <a:ext cx="2790661" cy="400110"/>
          </a:xfrm>
          <a:prstGeom prst="rect">
            <a:avLst/>
          </a:prstGeom>
          <a:noFill/>
        </p:spPr>
        <p:txBody>
          <a:bodyPr wrap="square">
            <a:spAutoFit/>
          </a:bodyPr>
          <a:lstStyle/>
          <a:p>
            <a:r>
              <a:rPr lang="en-AU" sz="1000" dirty="0"/>
              <a:t>Apply for a Guardian and/or Financial Manager where needed.</a:t>
            </a:r>
          </a:p>
        </p:txBody>
      </p:sp>
      <p:sp>
        <p:nvSpPr>
          <p:cNvPr id="96" name="TextBox 95">
            <a:extLst>
              <a:ext uri="{FF2B5EF4-FFF2-40B4-BE49-F238E27FC236}">
                <a16:creationId xmlns:a16="http://schemas.microsoft.com/office/drawing/2014/main" id="{A353200A-9E66-C53C-9AE9-B5FE37AE75D5}"/>
              </a:ext>
            </a:extLst>
          </p:cNvPr>
          <p:cNvSpPr txBox="1"/>
          <p:nvPr/>
        </p:nvSpPr>
        <p:spPr>
          <a:xfrm>
            <a:off x="6765321" y="4899762"/>
            <a:ext cx="2790661" cy="400110"/>
          </a:xfrm>
          <a:prstGeom prst="rect">
            <a:avLst/>
          </a:prstGeom>
          <a:noFill/>
        </p:spPr>
        <p:txBody>
          <a:bodyPr wrap="square">
            <a:spAutoFit/>
          </a:bodyPr>
          <a:lstStyle/>
          <a:p>
            <a:r>
              <a:rPr lang="en-AU" sz="1000" dirty="0"/>
              <a:t>Apply for WWCC if remaining in a home with other children in care.</a:t>
            </a:r>
          </a:p>
        </p:txBody>
      </p:sp>
      <p:sp>
        <p:nvSpPr>
          <p:cNvPr id="25" name="TextBox 24">
            <a:extLst>
              <a:ext uri="{FF2B5EF4-FFF2-40B4-BE49-F238E27FC236}">
                <a16:creationId xmlns:a16="http://schemas.microsoft.com/office/drawing/2014/main" id="{2B3A0AFD-2E21-30B1-D6C9-3D0F176B404C}"/>
              </a:ext>
            </a:extLst>
          </p:cNvPr>
          <p:cNvSpPr txBox="1"/>
          <p:nvPr/>
        </p:nvSpPr>
        <p:spPr>
          <a:xfrm>
            <a:off x="6739085" y="5268886"/>
            <a:ext cx="2790661" cy="400110"/>
          </a:xfrm>
          <a:prstGeom prst="rect">
            <a:avLst/>
          </a:prstGeom>
          <a:noFill/>
        </p:spPr>
        <p:txBody>
          <a:bodyPr wrap="square">
            <a:spAutoFit/>
          </a:bodyPr>
          <a:lstStyle/>
          <a:p>
            <a:r>
              <a:rPr lang="en-US" sz="1000" dirty="0"/>
              <a:t>Ensure they have somewhere safe and suitable to live. Help with applications.</a:t>
            </a:r>
            <a:endParaRPr lang="en-AU" sz="1000" dirty="0"/>
          </a:p>
        </p:txBody>
      </p:sp>
      <p:sp>
        <p:nvSpPr>
          <p:cNvPr id="30" name="TextBox 29">
            <a:extLst>
              <a:ext uri="{FF2B5EF4-FFF2-40B4-BE49-F238E27FC236}">
                <a16:creationId xmlns:a16="http://schemas.microsoft.com/office/drawing/2014/main" id="{77ECC62E-69EE-1E70-382F-B9ED9F6B43DC}"/>
              </a:ext>
            </a:extLst>
          </p:cNvPr>
          <p:cNvSpPr txBox="1"/>
          <p:nvPr/>
        </p:nvSpPr>
        <p:spPr>
          <a:xfrm>
            <a:off x="6776437" y="5634987"/>
            <a:ext cx="2790661" cy="400110"/>
          </a:xfrm>
          <a:prstGeom prst="rect">
            <a:avLst/>
          </a:prstGeom>
          <a:noFill/>
        </p:spPr>
        <p:txBody>
          <a:bodyPr wrap="square">
            <a:spAutoFit/>
          </a:bodyPr>
          <a:lstStyle/>
          <a:p>
            <a:r>
              <a:rPr lang="en-US" sz="1000" dirty="0"/>
              <a:t>Complete Leaving Care Overview and Letter to be signed by Minister </a:t>
            </a:r>
            <a:r>
              <a:rPr lang="en-US" sz="1000" b="1" dirty="0"/>
              <a:t>4 weeks before 18.</a:t>
            </a:r>
          </a:p>
        </p:txBody>
      </p:sp>
      <p:sp>
        <p:nvSpPr>
          <p:cNvPr id="62" name="Rectangle: Rounded Corners 61">
            <a:extLst>
              <a:ext uri="{FF2B5EF4-FFF2-40B4-BE49-F238E27FC236}">
                <a16:creationId xmlns:a16="http://schemas.microsoft.com/office/drawing/2014/main" id="{89E1D497-E996-E997-AB44-80636D72A464}"/>
              </a:ext>
              <a:ext uri="{C183D7F6-B498-43B3-948B-1728B52AA6E4}">
                <adec:decorative xmlns:adec="http://schemas.microsoft.com/office/drawing/2017/decorative" val="1"/>
              </a:ext>
            </a:extLst>
          </p:cNvPr>
          <p:cNvSpPr/>
          <p:nvPr/>
        </p:nvSpPr>
        <p:spPr>
          <a:xfrm>
            <a:off x="179265" y="5167195"/>
            <a:ext cx="90000" cy="504000"/>
          </a:xfrm>
          <a:prstGeom prst="roundRect">
            <a:avLst>
              <a:gd name="adj" fmla="val 977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64" name="Rectangle: Rounded Corners 63">
            <a:extLst>
              <a:ext uri="{FF2B5EF4-FFF2-40B4-BE49-F238E27FC236}">
                <a16:creationId xmlns:a16="http://schemas.microsoft.com/office/drawing/2014/main" id="{DCC016C9-0F53-79E4-50BA-0086A6561CC4}"/>
              </a:ext>
              <a:ext uri="{C183D7F6-B498-43B3-948B-1728B52AA6E4}">
                <adec:decorative xmlns:adec="http://schemas.microsoft.com/office/drawing/2017/decorative" val="1"/>
              </a:ext>
            </a:extLst>
          </p:cNvPr>
          <p:cNvSpPr/>
          <p:nvPr/>
        </p:nvSpPr>
        <p:spPr>
          <a:xfrm>
            <a:off x="179265" y="5792302"/>
            <a:ext cx="90000" cy="468000"/>
          </a:xfrm>
          <a:prstGeom prst="roundRect">
            <a:avLst>
              <a:gd name="adj" fmla="val 977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cxnSp>
        <p:nvCxnSpPr>
          <p:cNvPr id="67" name="Straight Connector 66">
            <a:extLst>
              <a:ext uri="{FF2B5EF4-FFF2-40B4-BE49-F238E27FC236}">
                <a16:creationId xmlns:a16="http://schemas.microsoft.com/office/drawing/2014/main" id="{5101DEAA-48ED-3FCA-DC53-FA153A058412}"/>
              </a:ext>
              <a:ext uri="{C183D7F6-B498-43B3-948B-1728B52AA6E4}">
                <adec:decorative xmlns:adec="http://schemas.microsoft.com/office/drawing/2017/decorative" val="1"/>
              </a:ext>
            </a:extLst>
          </p:cNvPr>
          <p:cNvCxnSpPr>
            <a:cxnSpLocks/>
          </p:cNvCxnSpPr>
          <p:nvPr/>
        </p:nvCxnSpPr>
        <p:spPr>
          <a:xfrm>
            <a:off x="287288" y="1810690"/>
            <a:ext cx="28876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60D659B6-BFC7-C4BA-A292-7F99AEDA4454}"/>
              </a:ext>
              <a:ext uri="{C183D7F6-B498-43B3-948B-1728B52AA6E4}">
                <adec:decorative xmlns:adec="http://schemas.microsoft.com/office/drawing/2017/decorative" val="1"/>
              </a:ext>
            </a:extLst>
          </p:cNvPr>
          <p:cNvCxnSpPr>
            <a:cxnSpLocks/>
          </p:cNvCxnSpPr>
          <p:nvPr/>
        </p:nvCxnSpPr>
        <p:spPr>
          <a:xfrm>
            <a:off x="287288" y="2514414"/>
            <a:ext cx="28876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84306E05-AA72-BDC2-70EE-28959B7065AC}"/>
              </a:ext>
              <a:ext uri="{C183D7F6-B498-43B3-948B-1728B52AA6E4}">
                <adec:decorative xmlns:adec="http://schemas.microsoft.com/office/drawing/2017/decorative" val="1"/>
              </a:ext>
            </a:extLst>
          </p:cNvPr>
          <p:cNvCxnSpPr>
            <a:cxnSpLocks/>
          </p:cNvCxnSpPr>
          <p:nvPr/>
        </p:nvCxnSpPr>
        <p:spPr>
          <a:xfrm>
            <a:off x="287288" y="3091116"/>
            <a:ext cx="28876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2" name="Straight Connector 71">
            <a:extLst>
              <a:ext uri="{FF2B5EF4-FFF2-40B4-BE49-F238E27FC236}">
                <a16:creationId xmlns:a16="http://schemas.microsoft.com/office/drawing/2014/main" id="{8744CD3F-36B1-9E04-190B-5BF251C6542F}"/>
              </a:ext>
              <a:ext uri="{C183D7F6-B498-43B3-948B-1728B52AA6E4}">
                <adec:decorative xmlns:adec="http://schemas.microsoft.com/office/drawing/2017/decorative" val="1"/>
              </a:ext>
            </a:extLst>
          </p:cNvPr>
          <p:cNvCxnSpPr>
            <a:cxnSpLocks/>
          </p:cNvCxnSpPr>
          <p:nvPr/>
        </p:nvCxnSpPr>
        <p:spPr>
          <a:xfrm>
            <a:off x="287288" y="3731011"/>
            <a:ext cx="28876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92BCC959-7144-9F51-23F8-2C9962C94E21}"/>
              </a:ext>
              <a:ext uri="{C183D7F6-B498-43B3-948B-1728B52AA6E4}">
                <adec:decorative xmlns:adec="http://schemas.microsoft.com/office/drawing/2017/decorative" val="1"/>
              </a:ext>
            </a:extLst>
          </p:cNvPr>
          <p:cNvCxnSpPr>
            <a:cxnSpLocks/>
          </p:cNvCxnSpPr>
          <p:nvPr/>
        </p:nvCxnSpPr>
        <p:spPr>
          <a:xfrm>
            <a:off x="307731" y="4150886"/>
            <a:ext cx="28876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4" name="Straight Connector 73">
            <a:extLst>
              <a:ext uri="{FF2B5EF4-FFF2-40B4-BE49-F238E27FC236}">
                <a16:creationId xmlns:a16="http://schemas.microsoft.com/office/drawing/2014/main" id="{D1155672-067B-34D9-9778-6ECE08029F18}"/>
              </a:ext>
              <a:ext uri="{C183D7F6-B498-43B3-948B-1728B52AA6E4}">
                <adec:decorative xmlns:adec="http://schemas.microsoft.com/office/drawing/2017/decorative" val="1"/>
              </a:ext>
            </a:extLst>
          </p:cNvPr>
          <p:cNvCxnSpPr>
            <a:cxnSpLocks/>
          </p:cNvCxnSpPr>
          <p:nvPr/>
        </p:nvCxnSpPr>
        <p:spPr>
          <a:xfrm>
            <a:off x="287288" y="5099817"/>
            <a:ext cx="28876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F853D7C9-B91E-6205-2CA9-7BE41064ABDC}"/>
              </a:ext>
              <a:ext uri="{C183D7F6-B498-43B3-948B-1728B52AA6E4}">
                <adec:decorative xmlns:adec="http://schemas.microsoft.com/office/drawing/2017/decorative" val="1"/>
              </a:ext>
            </a:extLst>
          </p:cNvPr>
          <p:cNvCxnSpPr>
            <a:cxnSpLocks/>
          </p:cNvCxnSpPr>
          <p:nvPr/>
        </p:nvCxnSpPr>
        <p:spPr>
          <a:xfrm>
            <a:off x="287604" y="5718235"/>
            <a:ext cx="2887696"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Rectangle: Rounded Corners 3">
            <a:extLst>
              <a:ext uri="{FF2B5EF4-FFF2-40B4-BE49-F238E27FC236}">
                <a16:creationId xmlns:a16="http://schemas.microsoft.com/office/drawing/2014/main" id="{98B6520D-475C-D1B8-44CE-A7A0FD200044}"/>
              </a:ext>
              <a:ext uri="{C183D7F6-B498-43B3-948B-1728B52AA6E4}">
                <adec:decorative xmlns:adec="http://schemas.microsoft.com/office/drawing/2017/decorative" val="1"/>
              </a:ext>
            </a:extLst>
          </p:cNvPr>
          <p:cNvSpPr/>
          <p:nvPr/>
        </p:nvSpPr>
        <p:spPr>
          <a:xfrm>
            <a:off x="3495333" y="1115062"/>
            <a:ext cx="90000" cy="39600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5" name="Rectangle: Rounded Corners 4">
            <a:extLst>
              <a:ext uri="{FF2B5EF4-FFF2-40B4-BE49-F238E27FC236}">
                <a16:creationId xmlns:a16="http://schemas.microsoft.com/office/drawing/2014/main" id="{0E1785AD-DEA8-597F-05F4-AED227D70502}"/>
              </a:ext>
              <a:ext uri="{C183D7F6-B498-43B3-948B-1728B52AA6E4}">
                <adec:decorative xmlns:adec="http://schemas.microsoft.com/office/drawing/2017/decorative" val="1"/>
              </a:ext>
            </a:extLst>
          </p:cNvPr>
          <p:cNvSpPr/>
          <p:nvPr/>
        </p:nvSpPr>
        <p:spPr>
          <a:xfrm>
            <a:off x="3495333" y="5207682"/>
            <a:ext cx="90000" cy="360000"/>
          </a:xfrm>
          <a:prstGeom prst="roundRect">
            <a:avLst>
              <a:gd name="adj" fmla="val 977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9" name="Rectangle: Rounded Corners 18">
            <a:extLst>
              <a:ext uri="{FF2B5EF4-FFF2-40B4-BE49-F238E27FC236}">
                <a16:creationId xmlns:a16="http://schemas.microsoft.com/office/drawing/2014/main" id="{F341F2F2-CF74-D04A-8001-32EC75F7D6D5}"/>
              </a:ext>
              <a:ext uri="{C183D7F6-B498-43B3-948B-1728B52AA6E4}">
                <adec:decorative xmlns:adec="http://schemas.microsoft.com/office/drawing/2017/decorative" val="1"/>
              </a:ext>
            </a:extLst>
          </p:cNvPr>
          <p:cNvSpPr/>
          <p:nvPr/>
        </p:nvSpPr>
        <p:spPr>
          <a:xfrm>
            <a:off x="3493416" y="1562750"/>
            <a:ext cx="90000" cy="61200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20" name="Rectangle: Rounded Corners 19">
            <a:extLst>
              <a:ext uri="{FF2B5EF4-FFF2-40B4-BE49-F238E27FC236}">
                <a16:creationId xmlns:a16="http://schemas.microsoft.com/office/drawing/2014/main" id="{EF0147D7-E1D5-FD14-1BA5-B789D149089F}"/>
              </a:ext>
              <a:ext uri="{C183D7F6-B498-43B3-948B-1728B52AA6E4}">
                <adec:decorative xmlns:adec="http://schemas.microsoft.com/office/drawing/2017/decorative" val="1"/>
              </a:ext>
            </a:extLst>
          </p:cNvPr>
          <p:cNvSpPr/>
          <p:nvPr/>
        </p:nvSpPr>
        <p:spPr>
          <a:xfrm>
            <a:off x="3495333" y="2247306"/>
            <a:ext cx="90000" cy="36000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43" name="Rectangle: Rounded Corners 42">
            <a:extLst>
              <a:ext uri="{FF2B5EF4-FFF2-40B4-BE49-F238E27FC236}">
                <a16:creationId xmlns:a16="http://schemas.microsoft.com/office/drawing/2014/main" id="{993A948D-0990-8E80-1F75-736E7C66CB66}"/>
              </a:ext>
            </a:extLst>
          </p:cNvPr>
          <p:cNvSpPr/>
          <p:nvPr/>
        </p:nvSpPr>
        <p:spPr>
          <a:xfrm>
            <a:off x="10372233" y="642772"/>
            <a:ext cx="648000" cy="2899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18-24</a:t>
            </a:r>
          </a:p>
        </p:txBody>
      </p:sp>
      <p:sp>
        <p:nvSpPr>
          <p:cNvPr id="49" name="TextBox 48">
            <a:extLst>
              <a:ext uri="{FF2B5EF4-FFF2-40B4-BE49-F238E27FC236}">
                <a16:creationId xmlns:a16="http://schemas.microsoft.com/office/drawing/2014/main" id="{A243476D-B966-E00A-C0C4-2069C167E903}"/>
              </a:ext>
            </a:extLst>
          </p:cNvPr>
          <p:cNvSpPr txBox="1"/>
          <p:nvPr/>
        </p:nvSpPr>
        <p:spPr>
          <a:xfrm>
            <a:off x="9658433" y="1030814"/>
            <a:ext cx="2486782" cy="553998"/>
          </a:xfrm>
          <a:prstGeom prst="rect">
            <a:avLst/>
          </a:prstGeom>
          <a:noFill/>
        </p:spPr>
        <p:txBody>
          <a:bodyPr wrap="square">
            <a:spAutoFit/>
          </a:bodyPr>
          <a:lstStyle/>
          <a:p>
            <a:r>
              <a:rPr lang="en-US" sz="1000" dirty="0"/>
              <a:t>Meet the young person before their birthday, Give them a birthday card and a copy of their plan.</a:t>
            </a:r>
            <a:endParaRPr lang="en-AU" sz="1000" dirty="0"/>
          </a:p>
        </p:txBody>
      </p:sp>
      <p:sp>
        <p:nvSpPr>
          <p:cNvPr id="101" name="TextBox 100">
            <a:extLst>
              <a:ext uri="{FF2B5EF4-FFF2-40B4-BE49-F238E27FC236}">
                <a16:creationId xmlns:a16="http://schemas.microsoft.com/office/drawing/2014/main" id="{69264E8E-BADE-FDBA-8469-EDC9F2693C02}"/>
              </a:ext>
            </a:extLst>
          </p:cNvPr>
          <p:cNvSpPr txBox="1"/>
          <p:nvPr/>
        </p:nvSpPr>
        <p:spPr>
          <a:xfrm>
            <a:off x="9653604" y="1559300"/>
            <a:ext cx="2576783" cy="553998"/>
          </a:xfrm>
          <a:prstGeom prst="rect">
            <a:avLst/>
          </a:prstGeom>
          <a:noFill/>
        </p:spPr>
        <p:txBody>
          <a:bodyPr wrap="square">
            <a:spAutoFit/>
          </a:bodyPr>
          <a:lstStyle/>
          <a:p>
            <a:r>
              <a:rPr lang="en-US" sz="1000" dirty="0"/>
              <a:t>Remind them where they can go if they need help, including the Care Leavers Line.</a:t>
            </a:r>
            <a:endParaRPr lang="en-AU" sz="1000" dirty="0"/>
          </a:p>
        </p:txBody>
      </p:sp>
      <p:sp>
        <p:nvSpPr>
          <p:cNvPr id="120" name="TextBox 119">
            <a:extLst>
              <a:ext uri="{FF2B5EF4-FFF2-40B4-BE49-F238E27FC236}">
                <a16:creationId xmlns:a16="http://schemas.microsoft.com/office/drawing/2014/main" id="{D29E1DB8-7DBC-C542-0DA5-3FFBFE7CCD46}"/>
              </a:ext>
            </a:extLst>
          </p:cNvPr>
          <p:cNvSpPr txBox="1"/>
          <p:nvPr/>
        </p:nvSpPr>
        <p:spPr>
          <a:xfrm>
            <a:off x="9653605" y="2062032"/>
            <a:ext cx="2638800" cy="400110"/>
          </a:xfrm>
          <a:prstGeom prst="rect">
            <a:avLst/>
          </a:prstGeom>
          <a:noFill/>
        </p:spPr>
        <p:txBody>
          <a:bodyPr wrap="square">
            <a:spAutoFit/>
          </a:bodyPr>
          <a:lstStyle/>
          <a:p>
            <a:r>
              <a:rPr lang="en-US" sz="1000" dirty="0"/>
              <a:t>Connect those with more complex needs with specialist aftercare providers.</a:t>
            </a:r>
            <a:endParaRPr lang="en-AU" sz="1000" dirty="0"/>
          </a:p>
        </p:txBody>
      </p:sp>
      <p:sp>
        <p:nvSpPr>
          <p:cNvPr id="109" name="TextBox 108">
            <a:extLst>
              <a:ext uri="{FF2B5EF4-FFF2-40B4-BE49-F238E27FC236}">
                <a16:creationId xmlns:a16="http://schemas.microsoft.com/office/drawing/2014/main" id="{CA56C4A1-4857-3C23-9164-03C807D2C718}"/>
              </a:ext>
            </a:extLst>
          </p:cNvPr>
          <p:cNvSpPr txBox="1"/>
          <p:nvPr/>
        </p:nvSpPr>
        <p:spPr>
          <a:xfrm>
            <a:off x="9658432" y="2428630"/>
            <a:ext cx="2486782" cy="400110"/>
          </a:xfrm>
          <a:prstGeom prst="rect">
            <a:avLst/>
          </a:prstGeom>
          <a:noFill/>
        </p:spPr>
        <p:txBody>
          <a:bodyPr wrap="square">
            <a:spAutoFit/>
          </a:bodyPr>
          <a:lstStyle/>
          <a:p>
            <a:r>
              <a:rPr lang="en-US" sz="1000" dirty="0"/>
              <a:t>Make referral to young adult services e.g., family planning, mental health. </a:t>
            </a:r>
            <a:endParaRPr lang="en-AU" sz="1000" dirty="0"/>
          </a:p>
        </p:txBody>
      </p:sp>
      <p:sp>
        <p:nvSpPr>
          <p:cNvPr id="122" name="TextBox 121">
            <a:extLst>
              <a:ext uri="{FF2B5EF4-FFF2-40B4-BE49-F238E27FC236}">
                <a16:creationId xmlns:a16="http://schemas.microsoft.com/office/drawing/2014/main" id="{B8679F25-A0E4-F580-C062-471925766EF7}"/>
              </a:ext>
            </a:extLst>
          </p:cNvPr>
          <p:cNvSpPr txBox="1"/>
          <p:nvPr/>
        </p:nvSpPr>
        <p:spPr>
          <a:xfrm>
            <a:off x="9672178" y="2800110"/>
            <a:ext cx="2486782" cy="400110"/>
          </a:xfrm>
          <a:prstGeom prst="rect">
            <a:avLst/>
          </a:prstGeom>
          <a:noFill/>
        </p:spPr>
        <p:txBody>
          <a:bodyPr wrap="square">
            <a:spAutoFit/>
          </a:bodyPr>
          <a:lstStyle/>
          <a:p>
            <a:r>
              <a:rPr lang="en-US" sz="1000" dirty="0"/>
              <a:t>Activate support network and support them with a plan to remain connected.</a:t>
            </a:r>
            <a:endParaRPr lang="en-AU" sz="1000" dirty="0"/>
          </a:p>
        </p:txBody>
      </p:sp>
      <p:sp>
        <p:nvSpPr>
          <p:cNvPr id="105" name="TextBox 104">
            <a:extLst>
              <a:ext uri="{FF2B5EF4-FFF2-40B4-BE49-F238E27FC236}">
                <a16:creationId xmlns:a16="http://schemas.microsoft.com/office/drawing/2014/main" id="{456941D8-32BA-6F55-608E-E075C963FBD4}"/>
              </a:ext>
            </a:extLst>
          </p:cNvPr>
          <p:cNvSpPr txBox="1"/>
          <p:nvPr/>
        </p:nvSpPr>
        <p:spPr>
          <a:xfrm>
            <a:off x="9653605" y="3160617"/>
            <a:ext cx="2638800" cy="400110"/>
          </a:xfrm>
          <a:prstGeom prst="rect">
            <a:avLst/>
          </a:prstGeom>
          <a:noFill/>
        </p:spPr>
        <p:txBody>
          <a:bodyPr wrap="square">
            <a:spAutoFit/>
          </a:bodyPr>
          <a:lstStyle/>
          <a:p>
            <a:r>
              <a:rPr lang="en-US" sz="1000" dirty="0"/>
              <a:t>Help access funding from Centrelink and assist with home establishment.</a:t>
            </a:r>
            <a:endParaRPr lang="en-AU" sz="1000" dirty="0"/>
          </a:p>
        </p:txBody>
      </p:sp>
      <p:sp>
        <p:nvSpPr>
          <p:cNvPr id="118" name="TextBox 117">
            <a:extLst>
              <a:ext uri="{FF2B5EF4-FFF2-40B4-BE49-F238E27FC236}">
                <a16:creationId xmlns:a16="http://schemas.microsoft.com/office/drawing/2014/main" id="{66BC05CB-E124-3520-0818-B63BFA4211D7}"/>
              </a:ext>
            </a:extLst>
          </p:cNvPr>
          <p:cNvSpPr txBox="1"/>
          <p:nvPr/>
        </p:nvSpPr>
        <p:spPr>
          <a:xfrm>
            <a:off x="9647304" y="3550721"/>
            <a:ext cx="2486782" cy="400110"/>
          </a:xfrm>
          <a:prstGeom prst="rect">
            <a:avLst/>
          </a:prstGeom>
          <a:noFill/>
        </p:spPr>
        <p:txBody>
          <a:bodyPr wrap="square">
            <a:spAutoFit/>
          </a:bodyPr>
          <a:lstStyle/>
          <a:p>
            <a:r>
              <a:rPr lang="en-US" sz="1000" dirty="0"/>
              <a:t>Review allowances annually until 21. Communicate changes in advance.</a:t>
            </a:r>
            <a:endParaRPr lang="en-AU" sz="1000" dirty="0"/>
          </a:p>
        </p:txBody>
      </p:sp>
      <p:sp>
        <p:nvSpPr>
          <p:cNvPr id="128" name="TextBox 127">
            <a:extLst>
              <a:ext uri="{FF2B5EF4-FFF2-40B4-BE49-F238E27FC236}">
                <a16:creationId xmlns:a16="http://schemas.microsoft.com/office/drawing/2014/main" id="{F4461A32-5A80-4AE6-7F7F-C1595228FB16}"/>
              </a:ext>
            </a:extLst>
          </p:cNvPr>
          <p:cNvSpPr txBox="1"/>
          <p:nvPr/>
        </p:nvSpPr>
        <p:spPr>
          <a:xfrm>
            <a:off x="9667117" y="3921958"/>
            <a:ext cx="2486782" cy="553998"/>
          </a:xfrm>
          <a:prstGeom prst="rect">
            <a:avLst/>
          </a:prstGeom>
          <a:noFill/>
        </p:spPr>
        <p:txBody>
          <a:bodyPr wrap="square">
            <a:spAutoFit/>
          </a:bodyPr>
          <a:lstStyle/>
          <a:p>
            <a:r>
              <a:rPr lang="en-US" sz="1000" dirty="0"/>
              <a:t>Reassure the young person they can access support until 25 should they need it.</a:t>
            </a:r>
            <a:endParaRPr lang="en-AU" sz="1000" dirty="0"/>
          </a:p>
        </p:txBody>
      </p:sp>
      <p:sp>
        <p:nvSpPr>
          <p:cNvPr id="103" name="TextBox 102">
            <a:extLst>
              <a:ext uri="{FF2B5EF4-FFF2-40B4-BE49-F238E27FC236}">
                <a16:creationId xmlns:a16="http://schemas.microsoft.com/office/drawing/2014/main" id="{11C32E26-7EEA-ED6A-95C8-B2F9BFB61B68}"/>
              </a:ext>
            </a:extLst>
          </p:cNvPr>
          <p:cNvSpPr txBox="1"/>
          <p:nvPr/>
        </p:nvSpPr>
        <p:spPr>
          <a:xfrm>
            <a:off x="9668531" y="4431230"/>
            <a:ext cx="2486782" cy="553998"/>
          </a:xfrm>
          <a:prstGeom prst="rect">
            <a:avLst/>
          </a:prstGeom>
          <a:noFill/>
        </p:spPr>
        <p:txBody>
          <a:bodyPr wrap="square">
            <a:spAutoFit/>
          </a:bodyPr>
          <a:lstStyle/>
          <a:p>
            <a:r>
              <a:rPr lang="en-US" sz="1000" dirty="0"/>
              <a:t>Provide information about how they can access their files about their time in care</a:t>
            </a:r>
            <a:endParaRPr lang="en-AU" sz="1000" dirty="0"/>
          </a:p>
        </p:txBody>
      </p:sp>
      <p:sp>
        <p:nvSpPr>
          <p:cNvPr id="110" name="Rectangle: Rounded Corners 109">
            <a:extLst>
              <a:ext uri="{FF2B5EF4-FFF2-40B4-BE49-F238E27FC236}">
                <a16:creationId xmlns:a16="http://schemas.microsoft.com/office/drawing/2014/main" id="{54F69F70-1FF2-44D2-A540-645AD61946A9}"/>
              </a:ext>
              <a:ext uri="{C183D7F6-B498-43B3-948B-1728B52AA6E4}">
                <adec:decorative xmlns:adec="http://schemas.microsoft.com/office/drawing/2017/decorative" val="1"/>
              </a:ext>
            </a:extLst>
          </p:cNvPr>
          <p:cNvSpPr/>
          <p:nvPr/>
        </p:nvSpPr>
        <p:spPr>
          <a:xfrm>
            <a:off x="9561747" y="2496239"/>
            <a:ext cx="90000" cy="324000"/>
          </a:xfrm>
          <a:prstGeom prst="roundRect">
            <a:avLst>
              <a:gd name="adj" fmla="val 9776"/>
            </a:avLst>
          </a:prstGeom>
          <a:solidFill>
            <a:schemeClr val="tx2">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11" name="Rectangle: Rounded Corners 110">
            <a:extLst>
              <a:ext uri="{FF2B5EF4-FFF2-40B4-BE49-F238E27FC236}">
                <a16:creationId xmlns:a16="http://schemas.microsoft.com/office/drawing/2014/main" id="{375BCA01-62BC-5CC9-C673-592585F9531C}"/>
              </a:ext>
              <a:ext uri="{C183D7F6-B498-43B3-948B-1728B52AA6E4}">
                <adec:decorative xmlns:adec="http://schemas.microsoft.com/office/drawing/2017/decorative" val="1"/>
              </a:ext>
            </a:extLst>
          </p:cNvPr>
          <p:cNvSpPr/>
          <p:nvPr/>
        </p:nvSpPr>
        <p:spPr>
          <a:xfrm>
            <a:off x="178949" y="4753258"/>
            <a:ext cx="90000" cy="324000"/>
          </a:xfrm>
          <a:prstGeom prst="roundRect">
            <a:avLst>
              <a:gd name="adj" fmla="val 88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tx1"/>
              </a:solidFill>
            </a:endParaRPr>
          </a:p>
        </p:txBody>
      </p:sp>
      <p:cxnSp>
        <p:nvCxnSpPr>
          <p:cNvPr id="113" name="Straight Connector 112">
            <a:extLst>
              <a:ext uri="{FF2B5EF4-FFF2-40B4-BE49-F238E27FC236}">
                <a16:creationId xmlns:a16="http://schemas.microsoft.com/office/drawing/2014/main" id="{B81DBF37-636F-E7EE-AF0F-DE285BF8CD06}"/>
              </a:ext>
              <a:ext uri="{C183D7F6-B498-43B3-948B-1728B52AA6E4}">
                <adec:decorative xmlns:adec="http://schemas.microsoft.com/office/drawing/2017/decorative" val="1"/>
              </a:ext>
            </a:extLst>
          </p:cNvPr>
          <p:cNvCxnSpPr>
            <a:cxnSpLocks/>
          </p:cNvCxnSpPr>
          <p:nvPr/>
        </p:nvCxnSpPr>
        <p:spPr>
          <a:xfrm>
            <a:off x="287288" y="4733645"/>
            <a:ext cx="2887696" cy="0"/>
          </a:xfrm>
          <a:prstGeom prst="line">
            <a:avLst/>
          </a:prstGeom>
        </p:spPr>
        <p:style>
          <a:lnRef idx="1">
            <a:schemeClr val="accent2"/>
          </a:lnRef>
          <a:fillRef idx="0">
            <a:schemeClr val="accent2"/>
          </a:fillRef>
          <a:effectRef idx="0">
            <a:schemeClr val="accent2"/>
          </a:effectRef>
          <a:fontRef idx="minor">
            <a:schemeClr val="tx1"/>
          </a:fontRef>
        </p:style>
      </p:cxnSp>
      <p:sp>
        <p:nvSpPr>
          <p:cNvPr id="117" name="Rectangle: Rounded Corners 116">
            <a:extLst>
              <a:ext uri="{FF2B5EF4-FFF2-40B4-BE49-F238E27FC236}">
                <a16:creationId xmlns:a16="http://schemas.microsoft.com/office/drawing/2014/main" id="{BB27D3D4-39B8-5379-95FD-8C4844DF078C}"/>
              </a:ext>
              <a:ext uri="{C183D7F6-B498-43B3-948B-1728B52AA6E4}">
                <adec:decorative xmlns:adec="http://schemas.microsoft.com/office/drawing/2017/decorative" val="1"/>
              </a:ext>
            </a:extLst>
          </p:cNvPr>
          <p:cNvSpPr/>
          <p:nvPr/>
        </p:nvSpPr>
        <p:spPr>
          <a:xfrm>
            <a:off x="9561355" y="2863460"/>
            <a:ext cx="90000" cy="324000"/>
          </a:xfrm>
          <a:prstGeom prst="roundRect">
            <a:avLst>
              <a:gd name="adj" fmla="val 9776"/>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19" name="Rectangle: Rounded Corners 118">
            <a:extLst>
              <a:ext uri="{FF2B5EF4-FFF2-40B4-BE49-F238E27FC236}">
                <a16:creationId xmlns:a16="http://schemas.microsoft.com/office/drawing/2014/main" id="{14AF300B-30C5-E9CA-BBD5-013C581D055B}"/>
              </a:ext>
              <a:ext uri="{C183D7F6-B498-43B3-948B-1728B52AA6E4}">
                <adec:decorative xmlns:adec="http://schemas.microsoft.com/office/drawing/2017/decorative" val="1"/>
              </a:ext>
            </a:extLst>
          </p:cNvPr>
          <p:cNvSpPr/>
          <p:nvPr/>
        </p:nvSpPr>
        <p:spPr>
          <a:xfrm>
            <a:off x="9563605" y="3597477"/>
            <a:ext cx="91784" cy="350940"/>
          </a:xfrm>
          <a:prstGeom prst="roundRect">
            <a:avLst>
              <a:gd name="adj" fmla="val 977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21" name="Rectangle: Rounded Corners 120">
            <a:extLst>
              <a:ext uri="{FF2B5EF4-FFF2-40B4-BE49-F238E27FC236}">
                <a16:creationId xmlns:a16="http://schemas.microsoft.com/office/drawing/2014/main" id="{6E4D6AF0-7260-9843-3467-4A7F9DDDF831}"/>
              </a:ext>
              <a:ext uri="{C183D7F6-B498-43B3-948B-1728B52AA6E4}">
                <adec:decorative xmlns:adec="http://schemas.microsoft.com/office/drawing/2017/decorative" val="1"/>
              </a:ext>
            </a:extLst>
          </p:cNvPr>
          <p:cNvSpPr/>
          <p:nvPr/>
        </p:nvSpPr>
        <p:spPr>
          <a:xfrm>
            <a:off x="9561355" y="4499652"/>
            <a:ext cx="107173" cy="464914"/>
          </a:xfrm>
          <a:prstGeom prst="roundRect">
            <a:avLst>
              <a:gd name="adj" fmla="val 9776"/>
            </a:avLst>
          </a:prstGeom>
          <a:solidFill>
            <a:schemeClr val="accent4"/>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sp>
        <p:nvSpPr>
          <p:cNvPr id="129" name="Rectangle: Rounded Corners 128">
            <a:extLst>
              <a:ext uri="{FF2B5EF4-FFF2-40B4-BE49-F238E27FC236}">
                <a16:creationId xmlns:a16="http://schemas.microsoft.com/office/drawing/2014/main" id="{C12C820A-6B5A-EB9F-FDC3-71AF32D3B2AF}"/>
              </a:ext>
              <a:ext uri="{C183D7F6-B498-43B3-948B-1728B52AA6E4}">
                <adec:decorative xmlns:adec="http://schemas.microsoft.com/office/drawing/2017/decorative" val="1"/>
              </a:ext>
            </a:extLst>
          </p:cNvPr>
          <p:cNvSpPr/>
          <p:nvPr/>
        </p:nvSpPr>
        <p:spPr>
          <a:xfrm>
            <a:off x="9563605" y="4019253"/>
            <a:ext cx="94827" cy="408299"/>
          </a:xfrm>
          <a:prstGeom prst="roundRect">
            <a:avLst>
              <a:gd name="adj" fmla="val 977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AU" sz="1200">
              <a:solidFill>
                <a:schemeClr val="tx1"/>
              </a:solidFill>
            </a:endParaRPr>
          </a:p>
        </p:txBody>
      </p:sp>
      <p:cxnSp>
        <p:nvCxnSpPr>
          <p:cNvPr id="130" name="Straight Connector 129">
            <a:extLst>
              <a:ext uri="{FF2B5EF4-FFF2-40B4-BE49-F238E27FC236}">
                <a16:creationId xmlns:a16="http://schemas.microsoft.com/office/drawing/2014/main" id="{BBC1DBBF-052C-1FA6-5214-A56B6831EACF}"/>
              </a:ext>
              <a:ext uri="{C183D7F6-B498-43B3-948B-1728B52AA6E4}">
                <adec:decorative xmlns:adec="http://schemas.microsoft.com/office/drawing/2017/decorative" val="1"/>
              </a:ext>
            </a:extLst>
          </p:cNvPr>
          <p:cNvCxnSpPr>
            <a:cxnSpLocks/>
          </p:cNvCxnSpPr>
          <p:nvPr/>
        </p:nvCxnSpPr>
        <p:spPr>
          <a:xfrm flipV="1">
            <a:off x="6764720" y="1455533"/>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35" name="Straight Connector 134">
            <a:extLst>
              <a:ext uri="{FF2B5EF4-FFF2-40B4-BE49-F238E27FC236}">
                <a16:creationId xmlns:a16="http://schemas.microsoft.com/office/drawing/2014/main" id="{DB72FC6E-0443-8C63-4903-28CABABD219D}"/>
              </a:ext>
              <a:ext uri="{C183D7F6-B498-43B3-948B-1728B52AA6E4}">
                <adec:decorative xmlns:adec="http://schemas.microsoft.com/office/drawing/2017/decorative" val="1"/>
              </a:ext>
            </a:extLst>
          </p:cNvPr>
          <p:cNvCxnSpPr>
            <a:cxnSpLocks/>
          </p:cNvCxnSpPr>
          <p:nvPr/>
        </p:nvCxnSpPr>
        <p:spPr>
          <a:xfrm flipV="1">
            <a:off x="6764720" y="1935127"/>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37" name="Straight Connector 136">
            <a:extLst>
              <a:ext uri="{FF2B5EF4-FFF2-40B4-BE49-F238E27FC236}">
                <a16:creationId xmlns:a16="http://schemas.microsoft.com/office/drawing/2014/main" id="{77C293B4-9407-5808-45EB-DD34FD9C35E2}"/>
              </a:ext>
              <a:ext uri="{C183D7F6-B498-43B3-948B-1728B52AA6E4}">
                <adec:decorative xmlns:adec="http://schemas.microsoft.com/office/drawing/2017/decorative" val="1"/>
              </a:ext>
            </a:extLst>
          </p:cNvPr>
          <p:cNvCxnSpPr>
            <a:cxnSpLocks/>
          </p:cNvCxnSpPr>
          <p:nvPr/>
        </p:nvCxnSpPr>
        <p:spPr>
          <a:xfrm flipV="1">
            <a:off x="6726001" y="2694797"/>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38" name="Straight Connector 137">
            <a:extLst>
              <a:ext uri="{FF2B5EF4-FFF2-40B4-BE49-F238E27FC236}">
                <a16:creationId xmlns:a16="http://schemas.microsoft.com/office/drawing/2014/main" id="{109FED1F-6BAF-1447-95E1-034A9D5C9CFE}"/>
              </a:ext>
              <a:ext uri="{C183D7F6-B498-43B3-948B-1728B52AA6E4}">
                <adec:decorative xmlns:adec="http://schemas.microsoft.com/office/drawing/2017/decorative" val="1"/>
              </a:ext>
            </a:extLst>
          </p:cNvPr>
          <p:cNvCxnSpPr>
            <a:cxnSpLocks/>
          </p:cNvCxnSpPr>
          <p:nvPr/>
        </p:nvCxnSpPr>
        <p:spPr>
          <a:xfrm flipV="1">
            <a:off x="6702702" y="3329909"/>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39" name="Straight Connector 138">
            <a:extLst>
              <a:ext uri="{FF2B5EF4-FFF2-40B4-BE49-F238E27FC236}">
                <a16:creationId xmlns:a16="http://schemas.microsoft.com/office/drawing/2014/main" id="{6310552C-1333-F20C-B34D-8C025DE7524B}"/>
              </a:ext>
              <a:ext uri="{C183D7F6-B498-43B3-948B-1728B52AA6E4}">
                <adec:decorative xmlns:adec="http://schemas.microsoft.com/office/drawing/2017/decorative" val="1"/>
              </a:ext>
            </a:extLst>
          </p:cNvPr>
          <p:cNvCxnSpPr>
            <a:cxnSpLocks/>
          </p:cNvCxnSpPr>
          <p:nvPr/>
        </p:nvCxnSpPr>
        <p:spPr>
          <a:xfrm flipV="1">
            <a:off x="6736994" y="3965021"/>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0" name="Straight Connector 139">
            <a:extLst>
              <a:ext uri="{FF2B5EF4-FFF2-40B4-BE49-F238E27FC236}">
                <a16:creationId xmlns:a16="http://schemas.microsoft.com/office/drawing/2014/main" id="{DAA694E9-8674-6199-7540-59809908D168}"/>
              </a:ext>
              <a:ext uri="{C183D7F6-B498-43B3-948B-1728B52AA6E4}">
                <adec:decorative xmlns:adec="http://schemas.microsoft.com/office/drawing/2017/decorative" val="1"/>
              </a:ext>
            </a:extLst>
          </p:cNvPr>
          <p:cNvCxnSpPr>
            <a:cxnSpLocks/>
          </p:cNvCxnSpPr>
          <p:nvPr/>
        </p:nvCxnSpPr>
        <p:spPr>
          <a:xfrm flipV="1">
            <a:off x="6743913" y="4518671"/>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1" name="Straight Connector 140">
            <a:extLst>
              <a:ext uri="{FF2B5EF4-FFF2-40B4-BE49-F238E27FC236}">
                <a16:creationId xmlns:a16="http://schemas.microsoft.com/office/drawing/2014/main" id="{C612BCC9-7D19-ED03-71D2-0C085ED107F3}"/>
              </a:ext>
              <a:ext uri="{C183D7F6-B498-43B3-948B-1728B52AA6E4}">
                <adec:decorative xmlns:adec="http://schemas.microsoft.com/office/drawing/2017/decorative" val="1"/>
              </a:ext>
            </a:extLst>
          </p:cNvPr>
          <p:cNvCxnSpPr>
            <a:cxnSpLocks/>
          </p:cNvCxnSpPr>
          <p:nvPr/>
        </p:nvCxnSpPr>
        <p:spPr>
          <a:xfrm flipV="1">
            <a:off x="6743572" y="4877565"/>
            <a:ext cx="26388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2" name="Straight Connector 141">
            <a:extLst>
              <a:ext uri="{FF2B5EF4-FFF2-40B4-BE49-F238E27FC236}">
                <a16:creationId xmlns:a16="http://schemas.microsoft.com/office/drawing/2014/main" id="{039D0356-5775-7F38-3DCE-439103E74DCE}"/>
              </a:ext>
              <a:ext uri="{C183D7F6-B498-43B3-948B-1728B52AA6E4}">
                <adec:decorative xmlns:adec="http://schemas.microsoft.com/office/drawing/2017/decorative" val="1"/>
              </a:ext>
            </a:extLst>
          </p:cNvPr>
          <p:cNvCxnSpPr>
            <a:cxnSpLocks/>
          </p:cNvCxnSpPr>
          <p:nvPr/>
        </p:nvCxnSpPr>
        <p:spPr>
          <a:xfrm flipV="1">
            <a:off x="6748350" y="5260446"/>
            <a:ext cx="2638800" cy="11014"/>
          </a:xfrm>
          <a:prstGeom prst="line">
            <a:avLst/>
          </a:prstGeom>
        </p:spPr>
        <p:style>
          <a:lnRef idx="1">
            <a:schemeClr val="accent2"/>
          </a:lnRef>
          <a:fillRef idx="0">
            <a:schemeClr val="accent2"/>
          </a:fillRef>
          <a:effectRef idx="0">
            <a:schemeClr val="accent2"/>
          </a:effectRef>
          <a:fontRef idx="minor">
            <a:schemeClr val="tx1"/>
          </a:fontRef>
        </p:style>
      </p:cxnSp>
      <p:cxnSp>
        <p:nvCxnSpPr>
          <p:cNvPr id="145" name="Straight Connector 144">
            <a:extLst>
              <a:ext uri="{FF2B5EF4-FFF2-40B4-BE49-F238E27FC236}">
                <a16:creationId xmlns:a16="http://schemas.microsoft.com/office/drawing/2014/main" id="{82899985-4B1F-EAAE-6FE3-A95B53AE9159}"/>
              </a:ext>
              <a:ext uri="{C183D7F6-B498-43B3-948B-1728B52AA6E4}">
                <adec:decorative xmlns:adec="http://schemas.microsoft.com/office/drawing/2017/decorative" val="1"/>
              </a:ext>
            </a:extLst>
          </p:cNvPr>
          <p:cNvCxnSpPr>
            <a:cxnSpLocks/>
          </p:cNvCxnSpPr>
          <p:nvPr/>
        </p:nvCxnSpPr>
        <p:spPr>
          <a:xfrm flipV="1">
            <a:off x="9717955" y="5046454"/>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6" name="Straight Connector 145">
            <a:extLst>
              <a:ext uri="{FF2B5EF4-FFF2-40B4-BE49-F238E27FC236}">
                <a16:creationId xmlns:a16="http://schemas.microsoft.com/office/drawing/2014/main" id="{BECC4712-1D8D-B90C-1F99-B57D3424FEC9}"/>
              </a:ext>
              <a:ext uri="{C183D7F6-B498-43B3-948B-1728B52AA6E4}">
                <adec:decorative xmlns:adec="http://schemas.microsoft.com/office/drawing/2017/decorative" val="1"/>
              </a:ext>
            </a:extLst>
          </p:cNvPr>
          <p:cNvCxnSpPr>
            <a:cxnSpLocks/>
          </p:cNvCxnSpPr>
          <p:nvPr/>
        </p:nvCxnSpPr>
        <p:spPr>
          <a:xfrm flipV="1">
            <a:off x="9658432" y="1552782"/>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7" name="Straight Connector 146">
            <a:extLst>
              <a:ext uri="{FF2B5EF4-FFF2-40B4-BE49-F238E27FC236}">
                <a16:creationId xmlns:a16="http://schemas.microsoft.com/office/drawing/2014/main" id="{3268CEDD-46F5-DB39-9808-AF7719852591}"/>
              </a:ext>
              <a:ext uri="{C183D7F6-B498-43B3-948B-1728B52AA6E4}">
                <adec:decorative xmlns:adec="http://schemas.microsoft.com/office/drawing/2017/decorative" val="1"/>
              </a:ext>
            </a:extLst>
          </p:cNvPr>
          <p:cNvCxnSpPr>
            <a:cxnSpLocks/>
          </p:cNvCxnSpPr>
          <p:nvPr/>
        </p:nvCxnSpPr>
        <p:spPr>
          <a:xfrm flipV="1">
            <a:off x="9686508" y="4413796"/>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8" name="Straight Connector 147">
            <a:extLst>
              <a:ext uri="{FF2B5EF4-FFF2-40B4-BE49-F238E27FC236}">
                <a16:creationId xmlns:a16="http://schemas.microsoft.com/office/drawing/2014/main" id="{4A7A049D-9BC7-FDE7-BBDF-A735990E4616}"/>
              </a:ext>
              <a:ext uri="{C183D7F6-B498-43B3-948B-1728B52AA6E4}">
                <adec:decorative xmlns:adec="http://schemas.microsoft.com/office/drawing/2017/decorative" val="1"/>
              </a:ext>
            </a:extLst>
          </p:cNvPr>
          <p:cNvCxnSpPr>
            <a:cxnSpLocks/>
          </p:cNvCxnSpPr>
          <p:nvPr/>
        </p:nvCxnSpPr>
        <p:spPr>
          <a:xfrm flipV="1">
            <a:off x="9651355" y="2060751"/>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9" name="Straight Connector 148">
            <a:extLst>
              <a:ext uri="{FF2B5EF4-FFF2-40B4-BE49-F238E27FC236}">
                <a16:creationId xmlns:a16="http://schemas.microsoft.com/office/drawing/2014/main" id="{406BDA8B-DEA3-3C4A-445F-328727DE73AA}"/>
              </a:ext>
              <a:ext uri="{C183D7F6-B498-43B3-948B-1728B52AA6E4}">
                <adec:decorative xmlns:adec="http://schemas.microsoft.com/office/drawing/2017/decorative" val="1"/>
              </a:ext>
            </a:extLst>
          </p:cNvPr>
          <p:cNvCxnSpPr>
            <a:cxnSpLocks/>
          </p:cNvCxnSpPr>
          <p:nvPr/>
        </p:nvCxnSpPr>
        <p:spPr>
          <a:xfrm flipV="1">
            <a:off x="9651355" y="2451722"/>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52" name="Straight Connector 151">
            <a:extLst>
              <a:ext uri="{FF2B5EF4-FFF2-40B4-BE49-F238E27FC236}">
                <a16:creationId xmlns:a16="http://schemas.microsoft.com/office/drawing/2014/main" id="{D3D89B19-6F51-84EF-A38F-0BFD3651E176}"/>
              </a:ext>
              <a:ext uri="{C183D7F6-B498-43B3-948B-1728B52AA6E4}">
                <adec:decorative xmlns:adec="http://schemas.microsoft.com/office/drawing/2017/decorative" val="1"/>
              </a:ext>
            </a:extLst>
          </p:cNvPr>
          <p:cNvCxnSpPr>
            <a:cxnSpLocks/>
          </p:cNvCxnSpPr>
          <p:nvPr/>
        </p:nvCxnSpPr>
        <p:spPr>
          <a:xfrm flipV="1">
            <a:off x="9677824" y="2821862"/>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53" name="Straight Connector 152">
            <a:extLst>
              <a:ext uri="{FF2B5EF4-FFF2-40B4-BE49-F238E27FC236}">
                <a16:creationId xmlns:a16="http://schemas.microsoft.com/office/drawing/2014/main" id="{0AAF6006-1D85-1EF8-8B9A-0B0FA0659EFC}"/>
              </a:ext>
              <a:ext uri="{C183D7F6-B498-43B3-948B-1728B52AA6E4}">
                <adec:decorative xmlns:adec="http://schemas.microsoft.com/office/drawing/2017/decorative" val="1"/>
              </a:ext>
            </a:extLst>
          </p:cNvPr>
          <p:cNvCxnSpPr>
            <a:cxnSpLocks/>
          </p:cNvCxnSpPr>
          <p:nvPr/>
        </p:nvCxnSpPr>
        <p:spPr>
          <a:xfrm flipV="1">
            <a:off x="9686086" y="3179634"/>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54" name="Straight Connector 153">
            <a:extLst>
              <a:ext uri="{FF2B5EF4-FFF2-40B4-BE49-F238E27FC236}">
                <a16:creationId xmlns:a16="http://schemas.microsoft.com/office/drawing/2014/main" id="{E8D9E536-114D-853D-5B04-A1060352C2B4}"/>
              </a:ext>
              <a:ext uri="{C183D7F6-B498-43B3-948B-1728B52AA6E4}">
                <adec:decorative xmlns:adec="http://schemas.microsoft.com/office/drawing/2017/decorative" val="1"/>
              </a:ext>
            </a:extLst>
          </p:cNvPr>
          <p:cNvCxnSpPr>
            <a:cxnSpLocks/>
          </p:cNvCxnSpPr>
          <p:nvPr/>
        </p:nvCxnSpPr>
        <p:spPr>
          <a:xfrm flipV="1">
            <a:off x="9686508" y="3548986"/>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55" name="Straight Connector 154">
            <a:extLst>
              <a:ext uri="{FF2B5EF4-FFF2-40B4-BE49-F238E27FC236}">
                <a16:creationId xmlns:a16="http://schemas.microsoft.com/office/drawing/2014/main" id="{AE66C4A7-7843-59DB-B10E-EC140655224D}"/>
              </a:ext>
              <a:ext uri="{C183D7F6-B498-43B3-948B-1728B52AA6E4}">
                <adec:decorative xmlns:adec="http://schemas.microsoft.com/office/drawing/2017/decorative" val="1"/>
              </a:ext>
            </a:extLst>
          </p:cNvPr>
          <p:cNvCxnSpPr>
            <a:cxnSpLocks/>
          </p:cNvCxnSpPr>
          <p:nvPr/>
        </p:nvCxnSpPr>
        <p:spPr>
          <a:xfrm flipV="1">
            <a:off x="9697814" y="3921681"/>
            <a:ext cx="2448000" cy="137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60" name="Straight Connector 159">
            <a:extLst>
              <a:ext uri="{FF2B5EF4-FFF2-40B4-BE49-F238E27FC236}">
                <a16:creationId xmlns:a16="http://schemas.microsoft.com/office/drawing/2014/main" id="{49DC46E4-FE0E-A7E1-7B91-164C91B56D80}"/>
              </a:ext>
              <a:ext uri="{C183D7F6-B498-43B3-948B-1728B52AA6E4}">
                <adec:decorative xmlns:adec="http://schemas.microsoft.com/office/drawing/2017/decorative" val="1"/>
              </a:ext>
            </a:extLst>
          </p:cNvPr>
          <p:cNvCxnSpPr>
            <a:cxnSpLocks/>
          </p:cNvCxnSpPr>
          <p:nvPr/>
        </p:nvCxnSpPr>
        <p:spPr>
          <a:xfrm flipV="1">
            <a:off x="6748351" y="5622321"/>
            <a:ext cx="2638800" cy="18061"/>
          </a:xfrm>
          <a:prstGeom prst="line">
            <a:avLst/>
          </a:prstGeom>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A73E70A3-82F9-B72F-EE6F-8AA02C065AC9}"/>
              </a:ext>
            </a:extLst>
          </p:cNvPr>
          <p:cNvSpPr txBox="1"/>
          <p:nvPr/>
        </p:nvSpPr>
        <p:spPr>
          <a:xfrm>
            <a:off x="4393647" y="6138028"/>
            <a:ext cx="3254265" cy="261610"/>
          </a:xfrm>
          <a:prstGeom prst="rect">
            <a:avLst/>
          </a:prstGeom>
          <a:noFill/>
        </p:spPr>
        <p:txBody>
          <a:bodyPr wrap="square">
            <a:spAutoFit/>
          </a:bodyPr>
          <a:lstStyle/>
          <a:p>
            <a:r>
              <a:rPr lang="en-AU" sz="1100" dirty="0"/>
              <a:t>Click on the links below for more information</a:t>
            </a:r>
          </a:p>
        </p:txBody>
      </p:sp>
      <p:sp>
        <p:nvSpPr>
          <p:cNvPr id="9" name="Rectangle: Rounded Corners 8">
            <a:hlinkClick r:id="rId7"/>
            <a:extLst>
              <a:ext uri="{FF2B5EF4-FFF2-40B4-BE49-F238E27FC236}">
                <a16:creationId xmlns:a16="http://schemas.microsoft.com/office/drawing/2014/main" id="{10387B21-7E68-317B-3C58-3C2FF7008909}"/>
              </a:ext>
            </a:extLst>
          </p:cNvPr>
          <p:cNvSpPr/>
          <p:nvPr/>
        </p:nvSpPr>
        <p:spPr>
          <a:xfrm>
            <a:off x="267686" y="6421733"/>
            <a:ext cx="811588" cy="29489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Culture and connection</a:t>
            </a:r>
          </a:p>
        </p:txBody>
      </p:sp>
      <p:sp>
        <p:nvSpPr>
          <p:cNvPr id="11" name="Rectangle: Rounded Corners 10">
            <a:hlinkClick r:id="rId8"/>
            <a:extLst>
              <a:ext uri="{FF2B5EF4-FFF2-40B4-BE49-F238E27FC236}">
                <a16:creationId xmlns:a16="http://schemas.microsoft.com/office/drawing/2014/main" id="{DB03995C-A706-2BDA-874A-0A29A7697894}"/>
              </a:ext>
            </a:extLst>
          </p:cNvPr>
          <p:cNvSpPr/>
          <p:nvPr/>
        </p:nvSpPr>
        <p:spPr>
          <a:xfrm>
            <a:off x="1571254" y="6401109"/>
            <a:ext cx="811588" cy="29489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Health and wellbeing</a:t>
            </a:r>
          </a:p>
        </p:txBody>
      </p:sp>
      <p:sp>
        <p:nvSpPr>
          <p:cNvPr id="10" name="Rectangle: Rounded Corners 9">
            <a:hlinkClick r:id="rId9"/>
            <a:extLst>
              <a:ext uri="{FF2B5EF4-FFF2-40B4-BE49-F238E27FC236}">
                <a16:creationId xmlns:a16="http://schemas.microsoft.com/office/drawing/2014/main" id="{DFCD169A-A649-A728-083D-C742398977AC}"/>
              </a:ext>
            </a:extLst>
          </p:cNvPr>
          <p:cNvSpPr/>
          <p:nvPr/>
        </p:nvSpPr>
        <p:spPr>
          <a:xfrm>
            <a:off x="2874822" y="6401109"/>
            <a:ext cx="811588" cy="29489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Education</a:t>
            </a:r>
          </a:p>
        </p:txBody>
      </p:sp>
      <p:sp>
        <p:nvSpPr>
          <p:cNvPr id="66" name="Rectangle: Rounded Corners 65">
            <a:extLst>
              <a:ext uri="{FF2B5EF4-FFF2-40B4-BE49-F238E27FC236}">
                <a16:creationId xmlns:a16="http://schemas.microsoft.com/office/drawing/2014/main" id="{F217E5E9-207E-8F42-8E35-D108B3661668}"/>
              </a:ext>
            </a:extLst>
          </p:cNvPr>
          <p:cNvSpPr/>
          <p:nvPr/>
        </p:nvSpPr>
        <p:spPr>
          <a:xfrm>
            <a:off x="4178390" y="6401109"/>
            <a:ext cx="811588" cy="29489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System admin</a:t>
            </a:r>
          </a:p>
        </p:txBody>
      </p:sp>
      <p:sp>
        <p:nvSpPr>
          <p:cNvPr id="12" name="Rectangle: Rounded Corners 11">
            <a:hlinkClick r:id="rId10"/>
            <a:extLst>
              <a:ext uri="{FF2B5EF4-FFF2-40B4-BE49-F238E27FC236}">
                <a16:creationId xmlns:a16="http://schemas.microsoft.com/office/drawing/2014/main" id="{301EF97B-2C02-C1EB-576F-D22649682FB7}"/>
              </a:ext>
            </a:extLst>
          </p:cNvPr>
          <p:cNvSpPr/>
          <p:nvPr/>
        </p:nvSpPr>
        <p:spPr>
          <a:xfrm>
            <a:off x="5481958" y="6401109"/>
            <a:ext cx="811588" cy="294891"/>
          </a:xfrm>
          <a:prstGeom prst="round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bg1"/>
                </a:solidFill>
              </a:rPr>
              <a:t>Training and employment</a:t>
            </a:r>
          </a:p>
        </p:txBody>
      </p:sp>
      <p:sp>
        <p:nvSpPr>
          <p:cNvPr id="13" name="Rectangle: Rounded Corners 12">
            <a:hlinkClick r:id="rId11"/>
            <a:extLst>
              <a:ext uri="{FF2B5EF4-FFF2-40B4-BE49-F238E27FC236}">
                <a16:creationId xmlns:a16="http://schemas.microsoft.com/office/drawing/2014/main" id="{52658FCF-C9D1-1CB1-F246-F987AA74DC6A}"/>
              </a:ext>
            </a:extLst>
          </p:cNvPr>
          <p:cNvSpPr/>
          <p:nvPr/>
        </p:nvSpPr>
        <p:spPr>
          <a:xfrm>
            <a:off x="6785526" y="6401109"/>
            <a:ext cx="811588" cy="29489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Living skills</a:t>
            </a:r>
          </a:p>
        </p:txBody>
      </p:sp>
      <p:sp>
        <p:nvSpPr>
          <p:cNvPr id="15" name="Rectangle: Rounded Corners 14">
            <a:hlinkClick r:id="rId12"/>
            <a:extLst>
              <a:ext uri="{FF2B5EF4-FFF2-40B4-BE49-F238E27FC236}">
                <a16:creationId xmlns:a16="http://schemas.microsoft.com/office/drawing/2014/main" id="{9D5D6F23-C2C3-D44E-4721-51D26619CD02}"/>
              </a:ext>
            </a:extLst>
          </p:cNvPr>
          <p:cNvSpPr/>
          <p:nvPr/>
        </p:nvSpPr>
        <p:spPr>
          <a:xfrm>
            <a:off x="8089094" y="6401109"/>
            <a:ext cx="811588" cy="29489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t>Legal matters</a:t>
            </a:r>
          </a:p>
        </p:txBody>
      </p:sp>
      <p:sp>
        <p:nvSpPr>
          <p:cNvPr id="17" name="Rectangle: Rounded Corners 16">
            <a:hlinkClick r:id="rId13"/>
            <a:extLst>
              <a:ext uri="{FF2B5EF4-FFF2-40B4-BE49-F238E27FC236}">
                <a16:creationId xmlns:a16="http://schemas.microsoft.com/office/drawing/2014/main" id="{02E319A2-3DD5-9D4A-E433-1CCD65EA7705}"/>
              </a:ext>
            </a:extLst>
          </p:cNvPr>
          <p:cNvSpPr/>
          <p:nvPr/>
        </p:nvSpPr>
        <p:spPr>
          <a:xfrm>
            <a:off x="9392662" y="6401108"/>
            <a:ext cx="811588" cy="29489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Housing</a:t>
            </a:r>
          </a:p>
        </p:txBody>
      </p:sp>
      <p:sp>
        <p:nvSpPr>
          <p:cNvPr id="16" name="Rectangle: Rounded Corners 15">
            <a:hlinkClick r:id="rId14"/>
            <a:extLst>
              <a:ext uri="{FF2B5EF4-FFF2-40B4-BE49-F238E27FC236}">
                <a16:creationId xmlns:a16="http://schemas.microsoft.com/office/drawing/2014/main" id="{70AA5A3A-C036-67EC-0DBA-A763DABABB5B}"/>
              </a:ext>
            </a:extLst>
          </p:cNvPr>
          <p:cNvSpPr/>
          <p:nvPr/>
        </p:nvSpPr>
        <p:spPr>
          <a:xfrm>
            <a:off x="10696233" y="6401108"/>
            <a:ext cx="811588" cy="29489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Financial</a:t>
            </a:r>
            <a:r>
              <a:rPr lang="en-AU" sz="800" dirty="0">
                <a:solidFill>
                  <a:schemeClr val="tx1"/>
                </a:solidFill>
              </a:rPr>
              <a:t> </a:t>
            </a:r>
            <a:r>
              <a:rPr lang="en-AU" sz="800" b="1" dirty="0">
                <a:solidFill>
                  <a:schemeClr val="tx1"/>
                </a:solidFill>
              </a:rPr>
              <a:t>assistance</a:t>
            </a:r>
          </a:p>
        </p:txBody>
      </p:sp>
    </p:spTree>
    <p:extLst>
      <p:ext uri="{BB962C8B-B14F-4D97-AF65-F5344CB8AC3E}">
        <p14:creationId xmlns:p14="http://schemas.microsoft.com/office/powerpoint/2010/main" val="380789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9C1DE-2042-7D51-A39E-CCD7B35CECC8}"/>
              </a:ext>
            </a:extLst>
          </p:cNvPr>
          <p:cNvSpPr>
            <a:spLocks noGrp="1"/>
          </p:cNvSpPr>
          <p:nvPr>
            <p:ph type="title"/>
          </p:nvPr>
        </p:nvSpPr>
        <p:spPr/>
        <p:txBody>
          <a:bodyPr/>
          <a:lstStyle/>
          <a:p>
            <a:r>
              <a:rPr lang="en-AU" dirty="0"/>
              <a:t>Critical domains on the path to independence</a:t>
            </a:r>
          </a:p>
        </p:txBody>
      </p:sp>
      <p:sp>
        <p:nvSpPr>
          <p:cNvPr id="3" name="Slide Number Placeholder 2">
            <a:extLst>
              <a:ext uri="{FF2B5EF4-FFF2-40B4-BE49-F238E27FC236}">
                <a16:creationId xmlns:a16="http://schemas.microsoft.com/office/drawing/2014/main" id="{AA5CC796-04BA-DCE7-E564-DBCA959DB6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11" name="TextBox 10">
            <a:extLst>
              <a:ext uri="{FF2B5EF4-FFF2-40B4-BE49-F238E27FC236}">
                <a16:creationId xmlns:a16="http://schemas.microsoft.com/office/drawing/2014/main" id="{581431A6-E85C-CCDA-7430-0C725EFECAFB}"/>
              </a:ext>
            </a:extLst>
          </p:cNvPr>
          <p:cNvSpPr txBox="1"/>
          <p:nvPr/>
        </p:nvSpPr>
        <p:spPr>
          <a:xfrm>
            <a:off x="360000" y="864826"/>
            <a:ext cx="10586720" cy="584775"/>
          </a:xfrm>
          <a:prstGeom prst="rect">
            <a:avLst/>
          </a:prstGeom>
          <a:noFill/>
        </p:spPr>
        <p:txBody>
          <a:bodyPr wrap="square" rtlCol="0">
            <a:spAutoFit/>
          </a:bodyPr>
          <a:lstStyle/>
          <a:p>
            <a:pPr algn="l"/>
            <a:r>
              <a:rPr lang="en-AU" sz="1600"/>
              <a:t>Your work with young people will impact the rest of their life. Grow their confidence and independence across these critical domains:</a:t>
            </a:r>
          </a:p>
        </p:txBody>
      </p:sp>
      <p:grpSp>
        <p:nvGrpSpPr>
          <p:cNvPr id="26" name="Group 25">
            <a:extLst>
              <a:ext uri="{FF2B5EF4-FFF2-40B4-BE49-F238E27FC236}">
                <a16:creationId xmlns:a16="http://schemas.microsoft.com/office/drawing/2014/main" id="{F44D8B3C-5FBF-AE05-3A1C-058E7499C852}"/>
              </a:ext>
              <a:ext uri="{C183D7F6-B498-43B3-948B-1728B52AA6E4}">
                <adec:decorative xmlns:adec="http://schemas.microsoft.com/office/drawing/2017/decorative" val="1"/>
              </a:ext>
            </a:extLst>
          </p:cNvPr>
          <p:cNvGrpSpPr/>
          <p:nvPr/>
        </p:nvGrpSpPr>
        <p:grpSpPr>
          <a:xfrm>
            <a:off x="1219836" y="1774809"/>
            <a:ext cx="1946016" cy="1945923"/>
            <a:chOff x="843155" y="1905279"/>
            <a:chExt cx="1870985" cy="1945923"/>
          </a:xfrm>
        </p:grpSpPr>
        <p:sp>
          <p:nvSpPr>
            <p:cNvPr id="12" name="Cube 11">
              <a:extLst>
                <a:ext uri="{FF2B5EF4-FFF2-40B4-BE49-F238E27FC236}">
                  <a16:creationId xmlns:a16="http://schemas.microsoft.com/office/drawing/2014/main" id="{EB4A109B-5EBC-6A1C-7F08-55CE4E601B40}"/>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13" name="TextBox 12">
              <a:extLst>
                <a:ext uri="{FF2B5EF4-FFF2-40B4-BE49-F238E27FC236}">
                  <a16:creationId xmlns:a16="http://schemas.microsoft.com/office/drawing/2014/main" id="{6715FBA9-9234-2F05-2724-A2207F0B4935}"/>
                </a:ext>
              </a:extLst>
            </p:cNvPr>
            <p:cNvSpPr txBox="1"/>
            <p:nvPr/>
          </p:nvSpPr>
          <p:spPr>
            <a:xfrm>
              <a:off x="1152011" y="1905279"/>
              <a:ext cx="1275560" cy="461665"/>
            </a:xfrm>
            <a:prstGeom prst="rect">
              <a:avLst/>
            </a:prstGeom>
            <a:noFill/>
          </p:spPr>
          <p:txBody>
            <a:bodyPr wrap="square" rtlCol="0">
              <a:spAutoFit/>
            </a:bodyPr>
            <a:lstStyle/>
            <a:p>
              <a:pPr algn="ctr"/>
              <a:r>
                <a:rPr lang="en-AU" sz="1200" b="1">
                  <a:solidFill>
                    <a:schemeClr val="accent1"/>
                  </a:solidFill>
                </a:rPr>
                <a:t>Financial independence</a:t>
              </a:r>
            </a:p>
          </p:txBody>
        </p:sp>
        <p:sp>
          <p:nvSpPr>
            <p:cNvPr id="24" name="TextBox 23">
              <a:extLst>
                <a:ext uri="{FF2B5EF4-FFF2-40B4-BE49-F238E27FC236}">
                  <a16:creationId xmlns:a16="http://schemas.microsoft.com/office/drawing/2014/main" id="{87E5A08B-6DA0-87A8-C416-711C4D5171C4}"/>
                </a:ext>
              </a:extLst>
            </p:cNvPr>
            <p:cNvSpPr txBox="1"/>
            <p:nvPr/>
          </p:nvSpPr>
          <p:spPr>
            <a:xfrm>
              <a:off x="843155" y="2373874"/>
              <a:ext cx="1638842" cy="1477328"/>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Budgeting and saving</a:t>
              </a:r>
            </a:p>
            <a:p>
              <a:pPr marL="171450" indent="-171450" algn="l">
                <a:buFont typeface="Arial" panose="020B0604020202020204" pitchFamily="34" charset="0"/>
                <a:buChar char="•"/>
              </a:pPr>
              <a:r>
                <a:rPr lang="en-AU" sz="1000" err="1">
                  <a:solidFill>
                    <a:schemeClr val="accent1"/>
                  </a:solidFill>
                </a:rPr>
                <a:t>Afterpay</a:t>
              </a:r>
              <a:r>
                <a:rPr lang="en-AU" sz="1000">
                  <a:solidFill>
                    <a:schemeClr val="accent1"/>
                  </a:solidFill>
                </a:rPr>
                <a:t>, credit cards and loans</a:t>
              </a:r>
            </a:p>
            <a:p>
              <a:pPr marL="171450" indent="-171450" algn="l">
                <a:buFont typeface="Arial" panose="020B0604020202020204" pitchFamily="34" charset="0"/>
                <a:buChar char="•"/>
              </a:pPr>
              <a:r>
                <a:rPr lang="en-AU" sz="1000">
                  <a:solidFill>
                    <a:schemeClr val="accent1"/>
                  </a:solidFill>
                </a:rPr>
                <a:t>Scams </a:t>
              </a:r>
            </a:p>
            <a:p>
              <a:pPr marL="171450" indent="-171450" algn="l">
                <a:buFont typeface="Arial" panose="020B0604020202020204" pitchFamily="34" charset="0"/>
                <a:buChar char="•"/>
              </a:pPr>
              <a:r>
                <a:rPr lang="en-AU" sz="1000">
                  <a:solidFill>
                    <a:schemeClr val="accent1"/>
                  </a:solidFill>
                </a:rPr>
                <a:t>Taxation</a:t>
              </a:r>
            </a:p>
            <a:p>
              <a:pPr marL="171450" indent="-171450" algn="l">
                <a:buFont typeface="Arial" panose="020B0604020202020204" pitchFamily="34" charset="0"/>
                <a:buChar char="•"/>
              </a:pPr>
              <a:r>
                <a:rPr lang="en-AU" sz="1000">
                  <a:solidFill>
                    <a:schemeClr val="accent1"/>
                  </a:solidFill>
                </a:rPr>
                <a:t>Financial entitlements</a:t>
              </a:r>
            </a:p>
            <a:p>
              <a:pPr marL="171450" indent="-171450" algn="l">
                <a:buFont typeface="Arial" panose="020B0604020202020204" pitchFamily="34" charset="0"/>
                <a:buChar char="•"/>
              </a:pPr>
              <a:r>
                <a:rPr lang="en-AU" sz="1000">
                  <a:solidFill>
                    <a:schemeClr val="accent1"/>
                  </a:solidFill>
                </a:rPr>
                <a:t>Managing large sums of money</a:t>
              </a:r>
            </a:p>
          </p:txBody>
        </p:sp>
      </p:grpSp>
      <p:grpSp>
        <p:nvGrpSpPr>
          <p:cNvPr id="27" name="Group 26">
            <a:extLst>
              <a:ext uri="{FF2B5EF4-FFF2-40B4-BE49-F238E27FC236}">
                <a16:creationId xmlns:a16="http://schemas.microsoft.com/office/drawing/2014/main" id="{D84FDF94-F013-3451-21F7-6773C65BB69A}"/>
              </a:ext>
              <a:ext uri="{C183D7F6-B498-43B3-948B-1728B52AA6E4}">
                <adec:decorative xmlns:adec="http://schemas.microsoft.com/office/drawing/2017/decorative" val="1"/>
              </a:ext>
            </a:extLst>
          </p:cNvPr>
          <p:cNvGrpSpPr/>
          <p:nvPr/>
        </p:nvGrpSpPr>
        <p:grpSpPr>
          <a:xfrm>
            <a:off x="3247416" y="1811744"/>
            <a:ext cx="1850801" cy="1800000"/>
            <a:chOff x="863339" y="1954427"/>
            <a:chExt cx="1850801" cy="1800000"/>
          </a:xfrm>
        </p:grpSpPr>
        <p:sp>
          <p:nvSpPr>
            <p:cNvPr id="28" name="Cube 27">
              <a:extLst>
                <a:ext uri="{FF2B5EF4-FFF2-40B4-BE49-F238E27FC236}">
                  <a16:creationId xmlns:a16="http://schemas.microsoft.com/office/drawing/2014/main" id="{D0EE884F-9300-7B62-AD9D-0109AC68DDD7}"/>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29" name="TextBox 28">
              <a:extLst>
                <a:ext uri="{FF2B5EF4-FFF2-40B4-BE49-F238E27FC236}">
                  <a16:creationId xmlns:a16="http://schemas.microsoft.com/office/drawing/2014/main" id="{E8A8020C-57D5-E2D0-5131-521667C6AED4}"/>
                </a:ext>
              </a:extLst>
            </p:cNvPr>
            <p:cNvSpPr txBox="1"/>
            <p:nvPr/>
          </p:nvSpPr>
          <p:spPr>
            <a:xfrm>
              <a:off x="1164392" y="1969919"/>
              <a:ext cx="1301355" cy="276999"/>
            </a:xfrm>
            <a:prstGeom prst="rect">
              <a:avLst/>
            </a:prstGeom>
            <a:noFill/>
          </p:spPr>
          <p:txBody>
            <a:bodyPr wrap="square" rtlCol="0">
              <a:spAutoFit/>
            </a:bodyPr>
            <a:lstStyle/>
            <a:p>
              <a:pPr algn="ctr"/>
              <a:r>
                <a:rPr lang="en-AU" sz="1200" b="1">
                  <a:solidFill>
                    <a:schemeClr val="accent1"/>
                  </a:solidFill>
                </a:rPr>
                <a:t>Life goals</a:t>
              </a:r>
            </a:p>
          </p:txBody>
        </p:sp>
        <p:sp>
          <p:nvSpPr>
            <p:cNvPr id="30" name="TextBox 29">
              <a:extLst>
                <a:ext uri="{FF2B5EF4-FFF2-40B4-BE49-F238E27FC236}">
                  <a16:creationId xmlns:a16="http://schemas.microsoft.com/office/drawing/2014/main" id="{4D29706E-8157-EA82-4D00-5836E4CD24C5}"/>
                </a:ext>
              </a:extLst>
            </p:cNvPr>
            <p:cNvSpPr txBox="1"/>
            <p:nvPr/>
          </p:nvSpPr>
          <p:spPr>
            <a:xfrm>
              <a:off x="863339" y="2381720"/>
              <a:ext cx="1672055" cy="1323439"/>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Self-efficacy</a:t>
              </a:r>
            </a:p>
            <a:p>
              <a:pPr marL="171450" indent="-171450" algn="l">
                <a:buFont typeface="Arial" panose="020B0604020202020204" pitchFamily="34" charset="0"/>
                <a:buChar char="•"/>
              </a:pPr>
              <a:r>
                <a:rPr lang="en-AU" sz="1000">
                  <a:solidFill>
                    <a:schemeClr val="accent1"/>
                  </a:solidFill>
                </a:rPr>
                <a:t>A positive self-image</a:t>
              </a:r>
            </a:p>
            <a:p>
              <a:pPr marL="171450" indent="-171450" algn="l">
                <a:buFont typeface="Arial" panose="020B0604020202020204" pitchFamily="34" charset="0"/>
                <a:buChar char="•"/>
              </a:pPr>
              <a:r>
                <a:rPr lang="en-AU" sz="1000">
                  <a:solidFill>
                    <a:schemeClr val="accent1"/>
                  </a:solidFill>
                </a:rPr>
                <a:t>Short term planning: school subjects, etc.</a:t>
              </a:r>
            </a:p>
            <a:p>
              <a:pPr marL="171450" indent="-171450" algn="l">
                <a:buFont typeface="Arial" panose="020B0604020202020204" pitchFamily="34" charset="0"/>
                <a:buChar char="•"/>
              </a:pPr>
              <a:r>
                <a:rPr lang="en-AU" sz="1000">
                  <a:solidFill>
                    <a:schemeClr val="accent1"/>
                  </a:solidFill>
                </a:rPr>
                <a:t>Long term planning including career planning</a:t>
              </a:r>
            </a:p>
            <a:p>
              <a:pPr marL="171450" indent="-171450" algn="l">
                <a:buFont typeface="Arial" panose="020B0604020202020204" pitchFamily="34" charset="0"/>
                <a:buChar char="•"/>
              </a:pPr>
              <a:endParaRPr lang="en-AU" sz="1000">
                <a:solidFill>
                  <a:schemeClr val="accent1"/>
                </a:solidFill>
              </a:endParaRPr>
            </a:p>
          </p:txBody>
        </p:sp>
      </p:grpSp>
      <p:grpSp>
        <p:nvGrpSpPr>
          <p:cNvPr id="31" name="Group 30">
            <a:extLst>
              <a:ext uri="{FF2B5EF4-FFF2-40B4-BE49-F238E27FC236}">
                <a16:creationId xmlns:a16="http://schemas.microsoft.com/office/drawing/2014/main" id="{1E88D833-55DA-0B36-1376-E443D6DEAFA0}"/>
              </a:ext>
              <a:ext uri="{C183D7F6-B498-43B3-948B-1728B52AA6E4}">
                <adec:decorative xmlns:adec="http://schemas.microsoft.com/office/drawing/2017/decorative" val="1"/>
              </a:ext>
            </a:extLst>
          </p:cNvPr>
          <p:cNvGrpSpPr/>
          <p:nvPr/>
        </p:nvGrpSpPr>
        <p:grpSpPr>
          <a:xfrm>
            <a:off x="5098217" y="1755119"/>
            <a:ext cx="1850800" cy="1856625"/>
            <a:chOff x="863340" y="1897802"/>
            <a:chExt cx="1850800" cy="1856625"/>
          </a:xfrm>
        </p:grpSpPr>
        <p:sp>
          <p:nvSpPr>
            <p:cNvPr id="32" name="Cube 31">
              <a:extLst>
                <a:ext uri="{FF2B5EF4-FFF2-40B4-BE49-F238E27FC236}">
                  <a16:creationId xmlns:a16="http://schemas.microsoft.com/office/drawing/2014/main" id="{3E20DC70-CCCC-A2E6-A801-46E95587297A}"/>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33" name="TextBox 32">
              <a:extLst>
                <a:ext uri="{FF2B5EF4-FFF2-40B4-BE49-F238E27FC236}">
                  <a16:creationId xmlns:a16="http://schemas.microsoft.com/office/drawing/2014/main" id="{6ED6A72F-5343-0BCA-3254-188BFFBEFA9E}"/>
                </a:ext>
              </a:extLst>
            </p:cNvPr>
            <p:cNvSpPr txBox="1"/>
            <p:nvPr/>
          </p:nvSpPr>
          <p:spPr>
            <a:xfrm>
              <a:off x="1113592" y="1897802"/>
              <a:ext cx="1375480" cy="461665"/>
            </a:xfrm>
            <a:prstGeom prst="rect">
              <a:avLst/>
            </a:prstGeom>
            <a:noFill/>
          </p:spPr>
          <p:txBody>
            <a:bodyPr wrap="square" rtlCol="0">
              <a:spAutoFit/>
            </a:bodyPr>
            <a:lstStyle/>
            <a:p>
              <a:pPr algn="ctr"/>
              <a:r>
                <a:rPr lang="en-AU" sz="1200" b="1">
                  <a:solidFill>
                    <a:schemeClr val="accent1"/>
                  </a:solidFill>
                </a:rPr>
                <a:t>Legal rights and responsibilities</a:t>
              </a:r>
            </a:p>
          </p:txBody>
        </p:sp>
        <p:sp>
          <p:nvSpPr>
            <p:cNvPr id="34" name="TextBox 33">
              <a:extLst>
                <a:ext uri="{FF2B5EF4-FFF2-40B4-BE49-F238E27FC236}">
                  <a16:creationId xmlns:a16="http://schemas.microsoft.com/office/drawing/2014/main" id="{3BB5ED19-6B18-F1C9-5E6F-86DC677F6F29}"/>
                </a:ext>
              </a:extLst>
            </p:cNvPr>
            <p:cNvSpPr txBox="1"/>
            <p:nvPr/>
          </p:nvSpPr>
          <p:spPr>
            <a:xfrm>
              <a:off x="863340" y="2416092"/>
              <a:ext cx="1576078" cy="1169551"/>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Proof of identity (100 points) </a:t>
              </a:r>
            </a:p>
            <a:p>
              <a:pPr marL="171450" indent="-171450" algn="l">
                <a:buFont typeface="Arial" panose="020B0604020202020204" pitchFamily="34" charset="0"/>
                <a:buChar char="•"/>
              </a:pPr>
              <a:r>
                <a:rPr lang="en-AU" sz="1000">
                  <a:solidFill>
                    <a:schemeClr val="accent1"/>
                  </a:solidFill>
                </a:rPr>
                <a:t>Enrolling to vote</a:t>
              </a:r>
            </a:p>
            <a:p>
              <a:pPr marL="171450" indent="-171450" algn="l">
                <a:buFont typeface="Arial" panose="020B0604020202020204" pitchFamily="34" charset="0"/>
                <a:buChar char="•"/>
              </a:pPr>
              <a:r>
                <a:rPr lang="en-AU" sz="1000">
                  <a:solidFill>
                    <a:schemeClr val="accent1"/>
                  </a:solidFill>
                </a:rPr>
                <a:t>Rights and where to get advice</a:t>
              </a:r>
            </a:p>
            <a:p>
              <a:pPr marL="171450" indent="-171450" algn="l">
                <a:buFont typeface="Arial" panose="020B0604020202020204" pitchFamily="34" charset="0"/>
                <a:buChar char="•"/>
              </a:pPr>
              <a:r>
                <a:rPr lang="en-AU" sz="1000">
                  <a:solidFill>
                    <a:schemeClr val="accent1"/>
                  </a:solidFill>
                </a:rPr>
                <a:t>Avoiding and paying fines and WDO</a:t>
              </a:r>
            </a:p>
          </p:txBody>
        </p:sp>
      </p:grpSp>
      <p:grpSp>
        <p:nvGrpSpPr>
          <p:cNvPr id="35" name="Group 34">
            <a:extLst>
              <a:ext uri="{FF2B5EF4-FFF2-40B4-BE49-F238E27FC236}">
                <a16:creationId xmlns:a16="http://schemas.microsoft.com/office/drawing/2014/main" id="{64BB6A97-9A82-2A2D-9E59-2FA35FD764F2}"/>
              </a:ext>
              <a:ext uri="{C183D7F6-B498-43B3-948B-1728B52AA6E4}">
                <adec:decorative xmlns:adec="http://schemas.microsoft.com/office/drawing/2017/decorative" val="1"/>
              </a:ext>
            </a:extLst>
          </p:cNvPr>
          <p:cNvGrpSpPr/>
          <p:nvPr/>
        </p:nvGrpSpPr>
        <p:grpSpPr>
          <a:xfrm>
            <a:off x="7008155" y="1772464"/>
            <a:ext cx="1850800" cy="1921648"/>
            <a:chOff x="863340" y="1915147"/>
            <a:chExt cx="1850800" cy="1921648"/>
          </a:xfrm>
        </p:grpSpPr>
        <p:sp>
          <p:nvSpPr>
            <p:cNvPr id="36" name="Cube 35">
              <a:extLst>
                <a:ext uri="{FF2B5EF4-FFF2-40B4-BE49-F238E27FC236}">
                  <a16:creationId xmlns:a16="http://schemas.microsoft.com/office/drawing/2014/main" id="{B5EC2CC3-5A42-6AC7-4EFA-2F2F0F021180}"/>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37" name="TextBox 36">
              <a:extLst>
                <a:ext uri="{FF2B5EF4-FFF2-40B4-BE49-F238E27FC236}">
                  <a16:creationId xmlns:a16="http://schemas.microsoft.com/office/drawing/2014/main" id="{AA768BC9-5029-D3F8-078D-FE7B0C4B2C3A}"/>
                </a:ext>
              </a:extLst>
            </p:cNvPr>
            <p:cNvSpPr txBox="1"/>
            <p:nvPr/>
          </p:nvSpPr>
          <p:spPr>
            <a:xfrm>
              <a:off x="1087085" y="1915147"/>
              <a:ext cx="1375480" cy="461665"/>
            </a:xfrm>
            <a:prstGeom prst="rect">
              <a:avLst/>
            </a:prstGeom>
            <a:noFill/>
          </p:spPr>
          <p:txBody>
            <a:bodyPr wrap="square" rtlCol="0">
              <a:spAutoFit/>
            </a:bodyPr>
            <a:lstStyle/>
            <a:p>
              <a:pPr algn="ctr"/>
              <a:r>
                <a:rPr lang="en-AU" sz="1200" b="1">
                  <a:solidFill>
                    <a:schemeClr val="accent1"/>
                  </a:solidFill>
                </a:rPr>
                <a:t>Culture and belonging</a:t>
              </a:r>
            </a:p>
          </p:txBody>
        </p:sp>
        <p:sp>
          <p:nvSpPr>
            <p:cNvPr id="38" name="TextBox 37">
              <a:extLst>
                <a:ext uri="{FF2B5EF4-FFF2-40B4-BE49-F238E27FC236}">
                  <a16:creationId xmlns:a16="http://schemas.microsoft.com/office/drawing/2014/main" id="{B9D630CF-921E-B3C3-9915-98CBB7E7B1BC}"/>
                </a:ext>
              </a:extLst>
            </p:cNvPr>
            <p:cNvSpPr txBox="1"/>
            <p:nvPr/>
          </p:nvSpPr>
          <p:spPr>
            <a:xfrm>
              <a:off x="863340" y="2359467"/>
              <a:ext cx="1576078" cy="1477328"/>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Understanding and dealing with trauma, </a:t>
              </a:r>
              <a:r>
                <a:rPr lang="en-US" sz="1000">
                  <a:solidFill>
                    <a:schemeClr val="accent1"/>
                  </a:solidFill>
                </a:rPr>
                <a:t>grief, loss, dislocation and isolation </a:t>
              </a:r>
              <a:endParaRPr lang="en-AU" sz="1000">
                <a:solidFill>
                  <a:schemeClr val="accent1"/>
                </a:solidFill>
              </a:endParaRPr>
            </a:p>
            <a:p>
              <a:pPr marL="171450" indent="-171450" algn="l">
                <a:buFont typeface="Arial" panose="020B0604020202020204" pitchFamily="34" charset="0"/>
                <a:buChar char="•"/>
              </a:pPr>
              <a:r>
                <a:rPr lang="en-AU" sz="1000">
                  <a:solidFill>
                    <a:schemeClr val="accent1"/>
                  </a:solidFill>
                </a:rPr>
                <a:t>Meaningful connection with family, community, and culture</a:t>
              </a:r>
            </a:p>
          </p:txBody>
        </p:sp>
      </p:grpSp>
      <p:grpSp>
        <p:nvGrpSpPr>
          <p:cNvPr id="39" name="Group 38">
            <a:extLst>
              <a:ext uri="{FF2B5EF4-FFF2-40B4-BE49-F238E27FC236}">
                <a16:creationId xmlns:a16="http://schemas.microsoft.com/office/drawing/2014/main" id="{52861BEA-3281-6F84-6B81-991BB90F5029}"/>
              </a:ext>
              <a:ext uri="{C183D7F6-B498-43B3-948B-1728B52AA6E4}">
                <adec:decorative xmlns:adec="http://schemas.microsoft.com/office/drawing/2017/decorative" val="1"/>
              </a:ext>
            </a:extLst>
          </p:cNvPr>
          <p:cNvGrpSpPr/>
          <p:nvPr/>
        </p:nvGrpSpPr>
        <p:grpSpPr>
          <a:xfrm>
            <a:off x="8921073" y="1811744"/>
            <a:ext cx="2025648" cy="1800000"/>
            <a:chOff x="855901" y="1954427"/>
            <a:chExt cx="1684475" cy="1800000"/>
          </a:xfrm>
        </p:grpSpPr>
        <p:sp>
          <p:nvSpPr>
            <p:cNvPr id="40" name="Cube 39">
              <a:extLst>
                <a:ext uri="{FF2B5EF4-FFF2-40B4-BE49-F238E27FC236}">
                  <a16:creationId xmlns:a16="http://schemas.microsoft.com/office/drawing/2014/main" id="{6CA04EEA-6F5F-0115-B73E-10543A9F058C}"/>
                </a:ext>
              </a:extLst>
            </p:cNvPr>
            <p:cNvSpPr/>
            <p:nvPr/>
          </p:nvSpPr>
          <p:spPr>
            <a:xfrm>
              <a:off x="914141" y="1954427"/>
              <a:ext cx="1626235"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41" name="TextBox 40">
              <a:extLst>
                <a:ext uri="{FF2B5EF4-FFF2-40B4-BE49-F238E27FC236}">
                  <a16:creationId xmlns:a16="http://schemas.microsoft.com/office/drawing/2014/main" id="{7CCC05F6-4C93-6F73-32C0-66E6250719BE}"/>
                </a:ext>
              </a:extLst>
            </p:cNvPr>
            <p:cNvSpPr txBox="1"/>
            <p:nvPr/>
          </p:nvSpPr>
          <p:spPr>
            <a:xfrm>
              <a:off x="1126400" y="1976167"/>
              <a:ext cx="1375480" cy="276999"/>
            </a:xfrm>
            <a:prstGeom prst="rect">
              <a:avLst/>
            </a:prstGeom>
            <a:noFill/>
          </p:spPr>
          <p:txBody>
            <a:bodyPr wrap="square" rtlCol="0">
              <a:spAutoFit/>
            </a:bodyPr>
            <a:lstStyle/>
            <a:p>
              <a:pPr algn="ctr"/>
              <a:r>
                <a:rPr lang="en-AU" sz="1200" b="1">
                  <a:solidFill>
                    <a:schemeClr val="accent1"/>
                  </a:solidFill>
                </a:rPr>
                <a:t>Life skills</a:t>
              </a:r>
            </a:p>
          </p:txBody>
        </p:sp>
        <p:sp>
          <p:nvSpPr>
            <p:cNvPr id="42" name="TextBox 41">
              <a:extLst>
                <a:ext uri="{FF2B5EF4-FFF2-40B4-BE49-F238E27FC236}">
                  <a16:creationId xmlns:a16="http://schemas.microsoft.com/office/drawing/2014/main" id="{F646F4D9-C24A-6651-E106-7F5C5CB13439}"/>
                </a:ext>
              </a:extLst>
            </p:cNvPr>
            <p:cNvSpPr txBox="1"/>
            <p:nvPr/>
          </p:nvSpPr>
          <p:spPr>
            <a:xfrm>
              <a:off x="855901" y="2278743"/>
              <a:ext cx="1468190" cy="1323439"/>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Communication and social skills</a:t>
              </a:r>
            </a:p>
            <a:p>
              <a:pPr marL="171450" indent="-171450" algn="l">
                <a:buFont typeface="Arial" panose="020B0604020202020204" pitchFamily="34" charset="0"/>
                <a:buChar char="•"/>
              </a:pPr>
              <a:r>
                <a:rPr lang="en-AU" sz="1000">
                  <a:solidFill>
                    <a:schemeClr val="accent1"/>
                  </a:solidFill>
                </a:rPr>
                <a:t>Personal care and hygiene</a:t>
              </a:r>
            </a:p>
            <a:p>
              <a:pPr marL="171450" indent="-171450" algn="l">
                <a:buFont typeface="Arial" panose="020B0604020202020204" pitchFamily="34" charset="0"/>
                <a:buChar char="•"/>
              </a:pPr>
              <a:r>
                <a:rPr lang="en-AU" sz="1000">
                  <a:solidFill>
                    <a:schemeClr val="accent1"/>
                  </a:solidFill>
                </a:rPr>
                <a:t>Nutrition, cooking, shopping, cleaning</a:t>
              </a:r>
            </a:p>
            <a:p>
              <a:pPr marL="171450" indent="-171450" algn="l">
                <a:buFont typeface="Arial" panose="020B0604020202020204" pitchFamily="34" charset="0"/>
                <a:buChar char="•"/>
              </a:pPr>
              <a:r>
                <a:rPr lang="en-AU" sz="1000">
                  <a:solidFill>
                    <a:schemeClr val="accent1"/>
                  </a:solidFill>
                </a:rPr>
                <a:t>Public transport</a:t>
              </a:r>
            </a:p>
            <a:p>
              <a:pPr marL="171450" indent="-171450" algn="l">
                <a:buFont typeface="Arial" panose="020B0604020202020204" pitchFamily="34" charset="0"/>
                <a:buChar char="•"/>
              </a:pPr>
              <a:r>
                <a:rPr lang="en-AU" sz="1000">
                  <a:solidFill>
                    <a:schemeClr val="accent1"/>
                  </a:solidFill>
                </a:rPr>
                <a:t>Driving license </a:t>
              </a:r>
            </a:p>
          </p:txBody>
        </p:sp>
      </p:grpSp>
      <p:grpSp>
        <p:nvGrpSpPr>
          <p:cNvPr id="43" name="Group 42">
            <a:extLst>
              <a:ext uri="{FF2B5EF4-FFF2-40B4-BE49-F238E27FC236}">
                <a16:creationId xmlns:a16="http://schemas.microsoft.com/office/drawing/2014/main" id="{209A5CFF-114E-9038-75B6-4D38F686A628}"/>
              </a:ext>
              <a:ext uri="{C183D7F6-B498-43B3-948B-1728B52AA6E4}">
                <adec:decorative xmlns:adec="http://schemas.microsoft.com/office/drawing/2017/decorative" val="1"/>
              </a:ext>
            </a:extLst>
          </p:cNvPr>
          <p:cNvGrpSpPr/>
          <p:nvPr/>
        </p:nvGrpSpPr>
        <p:grpSpPr>
          <a:xfrm>
            <a:off x="360000" y="4088553"/>
            <a:ext cx="1800000" cy="1800000"/>
            <a:chOff x="914140" y="1954427"/>
            <a:chExt cx="1800000" cy="1800000"/>
          </a:xfrm>
        </p:grpSpPr>
        <p:sp>
          <p:nvSpPr>
            <p:cNvPr id="44" name="Cube 43">
              <a:extLst>
                <a:ext uri="{FF2B5EF4-FFF2-40B4-BE49-F238E27FC236}">
                  <a16:creationId xmlns:a16="http://schemas.microsoft.com/office/drawing/2014/main" id="{73E96714-D89C-C5A9-B5A2-47A39FC5B809}"/>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45" name="TextBox 44">
              <a:extLst>
                <a:ext uri="{FF2B5EF4-FFF2-40B4-BE49-F238E27FC236}">
                  <a16:creationId xmlns:a16="http://schemas.microsoft.com/office/drawing/2014/main" id="{0D9F36F8-2B57-408C-A107-77313FD3564E}"/>
                </a:ext>
              </a:extLst>
            </p:cNvPr>
            <p:cNvSpPr txBox="1"/>
            <p:nvPr/>
          </p:nvSpPr>
          <p:spPr>
            <a:xfrm>
              <a:off x="1160580" y="1986239"/>
              <a:ext cx="1275560" cy="276999"/>
            </a:xfrm>
            <a:prstGeom prst="rect">
              <a:avLst/>
            </a:prstGeom>
            <a:noFill/>
          </p:spPr>
          <p:txBody>
            <a:bodyPr wrap="square" rtlCol="0">
              <a:spAutoFit/>
            </a:bodyPr>
            <a:lstStyle/>
            <a:p>
              <a:pPr algn="ctr"/>
              <a:r>
                <a:rPr lang="en-AU" sz="1200" b="1">
                  <a:solidFill>
                    <a:schemeClr val="accent1"/>
                  </a:solidFill>
                </a:rPr>
                <a:t>Employment</a:t>
              </a:r>
            </a:p>
          </p:txBody>
        </p:sp>
        <p:sp>
          <p:nvSpPr>
            <p:cNvPr id="46" name="TextBox 45">
              <a:extLst>
                <a:ext uri="{FF2B5EF4-FFF2-40B4-BE49-F238E27FC236}">
                  <a16:creationId xmlns:a16="http://schemas.microsoft.com/office/drawing/2014/main" id="{131636DF-CC4B-D80D-9620-2A9F451C7C83}"/>
                </a:ext>
              </a:extLst>
            </p:cNvPr>
            <p:cNvSpPr txBox="1"/>
            <p:nvPr/>
          </p:nvSpPr>
          <p:spPr>
            <a:xfrm>
              <a:off x="914140" y="2366748"/>
              <a:ext cx="1498689" cy="1015663"/>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Resume and cover letter</a:t>
              </a:r>
            </a:p>
            <a:p>
              <a:pPr marL="171450" indent="-171450" algn="l">
                <a:buFont typeface="Arial" panose="020B0604020202020204" pitchFamily="34" charset="0"/>
                <a:buChar char="•"/>
              </a:pPr>
              <a:r>
                <a:rPr lang="en-AU" sz="1000">
                  <a:solidFill>
                    <a:schemeClr val="accent1"/>
                  </a:solidFill>
                </a:rPr>
                <a:t>Job seeking skills</a:t>
              </a:r>
            </a:p>
            <a:p>
              <a:pPr marL="171450" indent="-171450" algn="l">
                <a:buFont typeface="Arial" panose="020B0604020202020204" pitchFamily="34" charset="0"/>
                <a:buChar char="•"/>
              </a:pPr>
              <a:r>
                <a:rPr lang="en-AU" sz="1000">
                  <a:solidFill>
                    <a:schemeClr val="accent1"/>
                  </a:solidFill>
                </a:rPr>
                <a:t>Apprenticeships and traineeships</a:t>
              </a:r>
            </a:p>
            <a:p>
              <a:pPr marL="171450" indent="-171450" algn="l">
                <a:buFont typeface="Arial" panose="020B0604020202020204" pitchFamily="34" charset="0"/>
                <a:buChar char="•"/>
              </a:pPr>
              <a:r>
                <a:rPr lang="en-AU" sz="1000">
                  <a:solidFill>
                    <a:schemeClr val="accent1"/>
                  </a:solidFill>
                </a:rPr>
                <a:t>Career advice </a:t>
              </a:r>
            </a:p>
          </p:txBody>
        </p:sp>
      </p:grpSp>
      <p:grpSp>
        <p:nvGrpSpPr>
          <p:cNvPr id="47" name="Group 46">
            <a:extLst>
              <a:ext uri="{FF2B5EF4-FFF2-40B4-BE49-F238E27FC236}">
                <a16:creationId xmlns:a16="http://schemas.microsoft.com/office/drawing/2014/main" id="{A554C000-3127-FE3B-F1B0-B8212CA85B07}"/>
              </a:ext>
              <a:ext uri="{C183D7F6-B498-43B3-948B-1728B52AA6E4}">
                <adec:decorative xmlns:adec="http://schemas.microsoft.com/office/drawing/2017/decorative" val="1"/>
              </a:ext>
            </a:extLst>
          </p:cNvPr>
          <p:cNvGrpSpPr/>
          <p:nvPr/>
        </p:nvGrpSpPr>
        <p:grpSpPr>
          <a:xfrm>
            <a:off x="2148338" y="4084758"/>
            <a:ext cx="1862462" cy="1904621"/>
            <a:chOff x="851678" y="1954427"/>
            <a:chExt cx="1862462" cy="1904621"/>
          </a:xfrm>
        </p:grpSpPr>
        <p:sp>
          <p:nvSpPr>
            <p:cNvPr id="48" name="Cube 47">
              <a:extLst>
                <a:ext uri="{FF2B5EF4-FFF2-40B4-BE49-F238E27FC236}">
                  <a16:creationId xmlns:a16="http://schemas.microsoft.com/office/drawing/2014/main" id="{501877A9-F504-8E4D-3291-DA804AF1390F}"/>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49" name="TextBox 48">
              <a:extLst>
                <a:ext uri="{FF2B5EF4-FFF2-40B4-BE49-F238E27FC236}">
                  <a16:creationId xmlns:a16="http://schemas.microsoft.com/office/drawing/2014/main" id="{7E122C98-0D82-C234-33F3-8CC36336E5F8}"/>
                </a:ext>
              </a:extLst>
            </p:cNvPr>
            <p:cNvSpPr txBox="1"/>
            <p:nvPr/>
          </p:nvSpPr>
          <p:spPr>
            <a:xfrm>
              <a:off x="1139740" y="1986239"/>
              <a:ext cx="1301355" cy="276999"/>
            </a:xfrm>
            <a:prstGeom prst="rect">
              <a:avLst/>
            </a:prstGeom>
            <a:noFill/>
          </p:spPr>
          <p:txBody>
            <a:bodyPr wrap="square" rtlCol="0">
              <a:spAutoFit/>
            </a:bodyPr>
            <a:lstStyle/>
            <a:p>
              <a:pPr algn="ctr"/>
              <a:r>
                <a:rPr lang="en-AU" sz="1200" b="1">
                  <a:solidFill>
                    <a:schemeClr val="accent1"/>
                  </a:solidFill>
                </a:rPr>
                <a:t>Housing</a:t>
              </a:r>
            </a:p>
          </p:txBody>
        </p:sp>
        <p:sp>
          <p:nvSpPr>
            <p:cNvPr id="50" name="TextBox 49">
              <a:extLst>
                <a:ext uri="{FF2B5EF4-FFF2-40B4-BE49-F238E27FC236}">
                  <a16:creationId xmlns:a16="http://schemas.microsoft.com/office/drawing/2014/main" id="{5ADBFC04-B53A-244B-72C8-EAC682E67EE2}"/>
                </a:ext>
              </a:extLst>
            </p:cNvPr>
            <p:cNvSpPr txBox="1"/>
            <p:nvPr/>
          </p:nvSpPr>
          <p:spPr>
            <a:xfrm>
              <a:off x="851678" y="2381720"/>
              <a:ext cx="1587740" cy="1477328"/>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Staying with carer</a:t>
              </a:r>
            </a:p>
            <a:p>
              <a:pPr marL="171450" indent="-171450" algn="l">
                <a:buFont typeface="Arial" panose="020B0604020202020204" pitchFamily="34" charset="0"/>
                <a:buChar char="•"/>
              </a:pPr>
              <a:r>
                <a:rPr lang="en-AU" sz="1000">
                  <a:solidFill>
                    <a:schemeClr val="accent1"/>
                  </a:solidFill>
                </a:rPr>
                <a:t>Options for independent living</a:t>
              </a:r>
            </a:p>
            <a:p>
              <a:pPr marL="171450" indent="-171450" algn="l">
                <a:buFont typeface="Arial" panose="020B0604020202020204" pitchFamily="34" charset="0"/>
                <a:buChar char="•"/>
              </a:pPr>
              <a:r>
                <a:rPr lang="en-AU" sz="1000">
                  <a:solidFill>
                    <a:schemeClr val="accent1"/>
                  </a:solidFill>
                </a:rPr>
                <a:t>Finding housing</a:t>
              </a:r>
            </a:p>
            <a:p>
              <a:pPr marL="171450" indent="-171450" algn="l">
                <a:buFont typeface="Arial" panose="020B0604020202020204" pitchFamily="34" charset="0"/>
                <a:buChar char="•"/>
              </a:pPr>
              <a:r>
                <a:rPr lang="en-AU" sz="1000">
                  <a:solidFill>
                    <a:schemeClr val="accent1"/>
                  </a:solidFill>
                </a:rPr>
                <a:t>Rental rights and obligations</a:t>
              </a:r>
            </a:p>
            <a:p>
              <a:pPr marL="171450" indent="-171450" algn="l">
                <a:buFont typeface="Arial" panose="020B0604020202020204" pitchFamily="34" charset="0"/>
                <a:buChar char="•"/>
              </a:pPr>
              <a:r>
                <a:rPr lang="en-AU" sz="1000">
                  <a:solidFill>
                    <a:schemeClr val="accent1"/>
                  </a:solidFill>
                </a:rPr>
                <a:t>Rent and bond assistance</a:t>
              </a:r>
            </a:p>
            <a:p>
              <a:pPr marL="171450" indent="-171450" algn="l">
                <a:buFont typeface="Arial" panose="020B0604020202020204" pitchFamily="34" charset="0"/>
                <a:buChar char="•"/>
              </a:pPr>
              <a:endParaRPr lang="en-AU" sz="1000">
                <a:solidFill>
                  <a:schemeClr val="accent1"/>
                </a:solidFill>
              </a:endParaRPr>
            </a:p>
          </p:txBody>
        </p:sp>
      </p:grpSp>
      <p:grpSp>
        <p:nvGrpSpPr>
          <p:cNvPr id="51" name="Group 50">
            <a:extLst>
              <a:ext uri="{FF2B5EF4-FFF2-40B4-BE49-F238E27FC236}">
                <a16:creationId xmlns:a16="http://schemas.microsoft.com/office/drawing/2014/main" id="{2535A10A-F319-FDBD-897F-07FA80BC93EF}"/>
              </a:ext>
              <a:ext uri="{C183D7F6-B498-43B3-948B-1728B52AA6E4}">
                <adec:decorative xmlns:adec="http://schemas.microsoft.com/office/drawing/2017/decorative" val="1"/>
              </a:ext>
            </a:extLst>
          </p:cNvPr>
          <p:cNvGrpSpPr/>
          <p:nvPr/>
        </p:nvGrpSpPr>
        <p:grpSpPr>
          <a:xfrm>
            <a:off x="8151593" y="4099152"/>
            <a:ext cx="1848378" cy="1800000"/>
            <a:chOff x="865762" y="1954427"/>
            <a:chExt cx="1848378" cy="1800000"/>
          </a:xfrm>
        </p:grpSpPr>
        <p:sp>
          <p:nvSpPr>
            <p:cNvPr id="52" name="Cube 51">
              <a:extLst>
                <a:ext uri="{FF2B5EF4-FFF2-40B4-BE49-F238E27FC236}">
                  <a16:creationId xmlns:a16="http://schemas.microsoft.com/office/drawing/2014/main" id="{0DEEBF24-D209-CA03-8A93-2A665E4E48B0}"/>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53" name="TextBox 52">
              <a:extLst>
                <a:ext uri="{FF2B5EF4-FFF2-40B4-BE49-F238E27FC236}">
                  <a16:creationId xmlns:a16="http://schemas.microsoft.com/office/drawing/2014/main" id="{EB2A4F06-9745-C668-A6F4-A6C69D5B6825}"/>
                </a:ext>
              </a:extLst>
            </p:cNvPr>
            <p:cNvSpPr txBox="1"/>
            <p:nvPr/>
          </p:nvSpPr>
          <p:spPr>
            <a:xfrm>
              <a:off x="1135173" y="1955110"/>
              <a:ext cx="1375480" cy="276999"/>
            </a:xfrm>
            <a:prstGeom prst="rect">
              <a:avLst/>
            </a:prstGeom>
            <a:noFill/>
          </p:spPr>
          <p:txBody>
            <a:bodyPr wrap="square" rtlCol="0">
              <a:spAutoFit/>
            </a:bodyPr>
            <a:lstStyle/>
            <a:p>
              <a:pPr algn="ctr"/>
              <a:r>
                <a:rPr lang="en-AU" sz="1200" b="1">
                  <a:solidFill>
                    <a:schemeClr val="accent1"/>
                  </a:solidFill>
                </a:rPr>
                <a:t>Connections</a:t>
              </a:r>
            </a:p>
          </p:txBody>
        </p:sp>
        <p:sp>
          <p:nvSpPr>
            <p:cNvPr id="54" name="TextBox 53">
              <a:extLst>
                <a:ext uri="{FF2B5EF4-FFF2-40B4-BE49-F238E27FC236}">
                  <a16:creationId xmlns:a16="http://schemas.microsoft.com/office/drawing/2014/main" id="{8F75F716-29B2-1FF6-F2E9-1273A6C4843B}"/>
                </a:ext>
              </a:extLst>
            </p:cNvPr>
            <p:cNvSpPr txBox="1"/>
            <p:nvPr/>
          </p:nvSpPr>
          <p:spPr>
            <a:xfrm>
              <a:off x="865762" y="2315150"/>
              <a:ext cx="1576078" cy="1169551"/>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Family contact </a:t>
              </a:r>
            </a:p>
            <a:p>
              <a:pPr marL="171450" indent="-171450" algn="l">
                <a:buFont typeface="Arial" panose="020B0604020202020204" pitchFamily="34" charset="0"/>
                <a:buChar char="•"/>
              </a:pPr>
              <a:r>
                <a:rPr lang="en-AU" sz="1000">
                  <a:solidFill>
                    <a:schemeClr val="accent1"/>
                  </a:solidFill>
                </a:rPr>
                <a:t>Interests and hobbies</a:t>
              </a:r>
            </a:p>
            <a:p>
              <a:pPr marL="171450" indent="-171450" algn="l">
                <a:buFont typeface="Arial" panose="020B0604020202020204" pitchFamily="34" charset="0"/>
                <a:buChar char="•"/>
              </a:pPr>
              <a:r>
                <a:rPr lang="en-AU" sz="1000">
                  <a:solidFill>
                    <a:schemeClr val="accent1"/>
                  </a:solidFill>
                </a:rPr>
                <a:t>Group activities and social events</a:t>
              </a:r>
            </a:p>
            <a:p>
              <a:pPr marL="171450" indent="-171450" algn="l">
                <a:buFont typeface="Arial" panose="020B0604020202020204" pitchFamily="34" charset="0"/>
                <a:buChar char="•"/>
              </a:pPr>
              <a:r>
                <a:rPr lang="en-AU" sz="1000">
                  <a:solidFill>
                    <a:schemeClr val="accent1"/>
                  </a:solidFill>
                </a:rPr>
                <a:t>Healthy and safe relationships</a:t>
              </a:r>
            </a:p>
          </p:txBody>
        </p:sp>
      </p:grpSp>
      <p:grpSp>
        <p:nvGrpSpPr>
          <p:cNvPr id="55" name="Group 54">
            <a:extLst>
              <a:ext uri="{FF2B5EF4-FFF2-40B4-BE49-F238E27FC236}">
                <a16:creationId xmlns:a16="http://schemas.microsoft.com/office/drawing/2014/main" id="{F2D3BE9F-CDEE-A69F-80F0-88196AE05C6F}"/>
              </a:ext>
              <a:ext uri="{C183D7F6-B498-43B3-948B-1728B52AA6E4}">
                <adec:decorative xmlns:adec="http://schemas.microsoft.com/office/drawing/2017/decorative" val="1"/>
              </a:ext>
            </a:extLst>
          </p:cNvPr>
          <p:cNvGrpSpPr/>
          <p:nvPr/>
        </p:nvGrpSpPr>
        <p:grpSpPr>
          <a:xfrm>
            <a:off x="6079828" y="4022584"/>
            <a:ext cx="2003467" cy="1865823"/>
            <a:chOff x="851678" y="1888604"/>
            <a:chExt cx="1862462" cy="1865823"/>
          </a:xfrm>
        </p:grpSpPr>
        <p:sp>
          <p:nvSpPr>
            <p:cNvPr id="56" name="Cube 55">
              <a:extLst>
                <a:ext uri="{FF2B5EF4-FFF2-40B4-BE49-F238E27FC236}">
                  <a16:creationId xmlns:a16="http://schemas.microsoft.com/office/drawing/2014/main" id="{58FCAC0B-E096-C78A-1F01-2A87CA94FA5B}"/>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57" name="TextBox 56">
              <a:extLst>
                <a:ext uri="{FF2B5EF4-FFF2-40B4-BE49-F238E27FC236}">
                  <a16:creationId xmlns:a16="http://schemas.microsoft.com/office/drawing/2014/main" id="{FEB7DABC-3E9E-0BAC-7A2E-9628E88A1B93}"/>
                </a:ext>
              </a:extLst>
            </p:cNvPr>
            <p:cNvSpPr txBox="1"/>
            <p:nvPr/>
          </p:nvSpPr>
          <p:spPr>
            <a:xfrm>
              <a:off x="1033126" y="1888604"/>
              <a:ext cx="1375480" cy="461665"/>
            </a:xfrm>
            <a:prstGeom prst="rect">
              <a:avLst/>
            </a:prstGeom>
            <a:noFill/>
          </p:spPr>
          <p:txBody>
            <a:bodyPr wrap="square" rtlCol="0">
              <a:spAutoFit/>
            </a:bodyPr>
            <a:lstStyle/>
            <a:p>
              <a:pPr algn="ctr"/>
              <a:r>
                <a:rPr lang="en-AU" sz="1200" b="1">
                  <a:solidFill>
                    <a:schemeClr val="accent1"/>
                  </a:solidFill>
                </a:rPr>
                <a:t>Health and wellbeing</a:t>
              </a:r>
            </a:p>
          </p:txBody>
        </p:sp>
        <p:sp>
          <p:nvSpPr>
            <p:cNvPr id="58" name="TextBox 57">
              <a:extLst>
                <a:ext uri="{FF2B5EF4-FFF2-40B4-BE49-F238E27FC236}">
                  <a16:creationId xmlns:a16="http://schemas.microsoft.com/office/drawing/2014/main" id="{C3134268-3817-A9E9-3527-AFE0AC7AFDD6}"/>
                </a:ext>
              </a:extLst>
            </p:cNvPr>
            <p:cNvSpPr txBox="1"/>
            <p:nvPr/>
          </p:nvSpPr>
          <p:spPr>
            <a:xfrm>
              <a:off x="851678" y="2357768"/>
              <a:ext cx="1630350" cy="1323439"/>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Connecting with a GP Medication and self care</a:t>
              </a:r>
            </a:p>
            <a:p>
              <a:pPr marL="171450" indent="-171450" algn="l">
                <a:buFont typeface="Arial" panose="020B0604020202020204" pitchFamily="34" charset="0"/>
                <a:buChar char="•"/>
              </a:pPr>
              <a:r>
                <a:rPr lang="en-AU" sz="1000">
                  <a:solidFill>
                    <a:schemeClr val="accent1"/>
                  </a:solidFill>
                </a:rPr>
                <a:t>Sexual health, safety and consent</a:t>
              </a:r>
            </a:p>
            <a:p>
              <a:pPr marL="171450" indent="-171450" algn="l">
                <a:buFont typeface="Arial" panose="020B0604020202020204" pitchFamily="34" charset="0"/>
                <a:buChar char="•"/>
              </a:pPr>
              <a:r>
                <a:rPr lang="en-AU" sz="1000">
                  <a:solidFill>
                    <a:schemeClr val="accent1"/>
                  </a:solidFill>
                </a:rPr>
                <a:t>Making decisions about alcohol and other drug use </a:t>
              </a:r>
            </a:p>
          </p:txBody>
        </p:sp>
      </p:grpSp>
      <p:grpSp>
        <p:nvGrpSpPr>
          <p:cNvPr id="63" name="Group 62">
            <a:extLst>
              <a:ext uri="{FF2B5EF4-FFF2-40B4-BE49-F238E27FC236}">
                <a16:creationId xmlns:a16="http://schemas.microsoft.com/office/drawing/2014/main" id="{9738DB6A-D3E5-A8E0-F756-41FC6E0E485C}"/>
              </a:ext>
              <a:ext uri="{C183D7F6-B498-43B3-948B-1728B52AA6E4}">
                <adec:decorative xmlns:adec="http://schemas.microsoft.com/office/drawing/2017/decorative" val="1"/>
              </a:ext>
            </a:extLst>
          </p:cNvPr>
          <p:cNvGrpSpPr/>
          <p:nvPr/>
        </p:nvGrpSpPr>
        <p:grpSpPr>
          <a:xfrm>
            <a:off x="4160658" y="4108706"/>
            <a:ext cx="1836842" cy="1803480"/>
            <a:chOff x="877298" y="1954427"/>
            <a:chExt cx="1836842" cy="1803480"/>
          </a:xfrm>
        </p:grpSpPr>
        <p:sp>
          <p:nvSpPr>
            <p:cNvPr id="64" name="Cube 63">
              <a:extLst>
                <a:ext uri="{FF2B5EF4-FFF2-40B4-BE49-F238E27FC236}">
                  <a16:creationId xmlns:a16="http://schemas.microsoft.com/office/drawing/2014/main" id="{B168C627-FEF9-5B8F-851A-10750370279D}"/>
                </a:ext>
              </a:extLst>
            </p:cNvPr>
            <p:cNvSpPr/>
            <p:nvPr/>
          </p:nvSpPr>
          <p:spPr>
            <a:xfrm>
              <a:off x="914140" y="1954427"/>
              <a:ext cx="1800000" cy="1800000"/>
            </a:xfrm>
            <a:prstGeom prst="cube">
              <a:avLst>
                <a:gd name="adj" fmla="val 18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solidFill>
                  <a:schemeClr val="accent1"/>
                </a:solidFill>
              </a:endParaRPr>
            </a:p>
          </p:txBody>
        </p:sp>
        <p:sp>
          <p:nvSpPr>
            <p:cNvPr id="65" name="TextBox 64">
              <a:extLst>
                <a:ext uri="{FF2B5EF4-FFF2-40B4-BE49-F238E27FC236}">
                  <a16:creationId xmlns:a16="http://schemas.microsoft.com/office/drawing/2014/main" id="{55248C2F-5F16-91F8-EFFB-8C53EEE8FBCD}"/>
                </a:ext>
              </a:extLst>
            </p:cNvPr>
            <p:cNvSpPr txBox="1"/>
            <p:nvPr/>
          </p:nvSpPr>
          <p:spPr>
            <a:xfrm>
              <a:off x="1117626" y="1973989"/>
              <a:ext cx="1375480" cy="276999"/>
            </a:xfrm>
            <a:prstGeom prst="rect">
              <a:avLst/>
            </a:prstGeom>
            <a:noFill/>
          </p:spPr>
          <p:txBody>
            <a:bodyPr wrap="square" rtlCol="0">
              <a:spAutoFit/>
            </a:bodyPr>
            <a:lstStyle/>
            <a:p>
              <a:pPr algn="ctr"/>
              <a:r>
                <a:rPr lang="en-AU" sz="1200" b="1">
                  <a:solidFill>
                    <a:schemeClr val="accent1"/>
                  </a:solidFill>
                </a:rPr>
                <a:t>Education</a:t>
              </a:r>
            </a:p>
          </p:txBody>
        </p:sp>
        <p:sp>
          <p:nvSpPr>
            <p:cNvPr id="66" name="TextBox 65">
              <a:extLst>
                <a:ext uri="{FF2B5EF4-FFF2-40B4-BE49-F238E27FC236}">
                  <a16:creationId xmlns:a16="http://schemas.microsoft.com/office/drawing/2014/main" id="{259AA082-61F8-8685-1937-0843E54C28C0}"/>
                </a:ext>
              </a:extLst>
            </p:cNvPr>
            <p:cNvSpPr txBox="1"/>
            <p:nvPr/>
          </p:nvSpPr>
          <p:spPr>
            <a:xfrm>
              <a:off x="877298" y="2280579"/>
              <a:ext cx="1576078" cy="1477328"/>
            </a:xfrm>
            <a:prstGeom prst="rect">
              <a:avLst/>
            </a:prstGeom>
            <a:noFill/>
          </p:spPr>
          <p:txBody>
            <a:bodyPr wrap="square" rtlCol="0">
              <a:spAutoFit/>
            </a:bodyPr>
            <a:lstStyle/>
            <a:p>
              <a:pPr marL="171450" indent="-171450" algn="l">
                <a:buFont typeface="Arial" panose="020B0604020202020204" pitchFamily="34" charset="0"/>
                <a:buChar char="•"/>
              </a:pPr>
              <a:r>
                <a:rPr lang="en-AU" sz="1000">
                  <a:solidFill>
                    <a:schemeClr val="accent1"/>
                  </a:solidFill>
                </a:rPr>
                <a:t>Education planning meetings</a:t>
              </a:r>
            </a:p>
            <a:p>
              <a:pPr marL="171450" indent="-171450" algn="l">
                <a:buFont typeface="Arial" panose="020B0604020202020204" pitchFamily="34" charset="0"/>
                <a:buChar char="•"/>
              </a:pPr>
              <a:r>
                <a:rPr lang="en-AU" sz="1000">
                  <a:solidFill>
                    <a:schemeClr val="accent1"/>
                  </a:solidFill>
                </a:rPr>
                <a:t>Tutoring and learning support</a:t>
              </a:r>
            </a:p>
            <a:p>
              <a:pPr marL="171450" indent="-171450" algn="l">
                <a:buFont typeface="Arial" panose="020B0604020202020204" pitchFamily="34" charset="0"/>
                <a:buChar char="•"/>
              </a:pPr>
              <a:r>
                <a:rPr lang="en-AU" sz="1000">
                  <a:solidFill>
                    <a:schemeClr val="accent1"/>
                  </a:solidFill>
                </a:rPr>
                <a:t>Tools, resources</a:t>
              </a:r>
            </a:p>
            <a:p>
              <a:pPr marL="171450" indent="-171450" algn="l">
                <a:buFont typeface="Arial" panose="020B0604020202020204" pitchFamily="34" charset="0"/>
                <a:buChar char="•"/>
              </a:pPr>
              <a:r>
                <a:rPr lang="en-AU" sz="1000">
                  <a:solidFill>
                    <a:schemeClr val="accent1"/>
                  </a:solidFill>
                </a:rPr>
                <a:t>Financial support: TEP or PCEFS</a:t>
              </a:r>
            </a:p>
            <a:p>
              <a:pPr marL="171450" indent="-171450" algn="l">
                <a:buFont typeface="Arial" panose="020B0604020202020204" pitchFamily="34" charset="0"/>
                <a:buChar char="•"/>
              </a:pPr>
              <a:r>
                <a:rPr lang="en-AU" sz="1000">
                  <a:solidFill>
                    <a:schemeClr val="accent1"/>
                  </a:solidFill>
                </a:rPr>
                <a:t>Study options: TAFE, </a:t>
              </a:r>
              <a:r>
                <a:rPr lang="en-AU" sz="1000" err="1">
                  <a:solidFill>
                    <a:schemeClr val="accent1"/>
                  </a:solidFill>
                </a:rPr>
                <a:t>uni</a:t>
              </a:r>
              <a:r>
                <a:rPr lang="en-AU" sz="1000">
                  <a:solidFill>
                    <a:schemeClr val="accent1"/>
                  </a:solidFill>
                </a:rPr>
                <a:t>, scholarships</a:t>
              </a:r>
            </a:p>
          </p:txBody>
        </p:sp>
      </p:grpSp>
    </p:spTree>
    <p:extLst>
      <p:ext uri="{BB962C8B-B14F-4D97-AF65-F5344CB8AC3E}">
        <p14:creationId xmlns:p14="http://schemas.microsoft.com/office/powerpoint/2010/main" val="104266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C7FD-5ABC-1A1B-DC16-AB45221C9C51}"/>
              </a:ext>
            </a:extLst>
          </p:cNvPr>
          <p:cNvSpPr>
            <a:spLocks noGrp="1"/>
          </p:cNvSpPr>
          <p:nvPr>
            <p:ph type="title"/>
          </p:nvPr>
        </p:nvSpPr>
        <p:spPr>
          <a:xfrm>
            <a:off x="134100" y="353556"/>
            <a:ext cx="9720000" cy="587104"/>
          </a:xfrm>
        </p:spPr>
        <p:txBody>
          <a:bodyPr/>
          <a:lstStyle/>
          <a:p>
            <a:r>
              <a:rPr lang="en-AU" b="1" dirty="0">
                <a:solidFill>
                  <a:schemeClr val="tx2">
                    <a:lumMod val="75000"/>
                  </a:schemeClr>
                </a:solidFill>
              </a:rPr>
              <a:t>Programs and supports: </a:t>
            </a:r>
            <a:r>
              <a:rPr lang="en-AU" b="1" dirty="0">
                <a:solidFill>
                  <a:schemeClr val="tx2">
                    <a:lumMod val="75000"/>
                  </a:schemeClr>
                </a:solidFill>
                <a:hlinkClick r:id="rId2">
                  <a:extLst>
                    <a:ext uri="{A12FA001-AC4F-418D-AE19-62706E023703}">
                      <ahyp:hlinkClr xmlns:ahyp="http://schemas.microsoft.com/office/drawing/2018/hyperlinkcolor" val="tx"/>
                    </a:ext>
                  </a:extLst>
                </a:hlinkClick>
              </a:rPr>
              <a:t>Living skills</a:t>
            </a:r>
            <a:endParaRPr lang="en-AU" b="1" dirty="0">
              <a:solidFill>
                <a:schemeClr val="tx2">
                  <a:lumMod val="75000"/>
                </a:schemeClr>
              </a:solidFill>
            </a:endParaRPr>
          </a:p>
        </p:txBody>
      </p:sp>
      <p:sp>
        <p:nvSpPr>
          <p:cNvPr id="3" name="Slide Number Placeholder 2">
            <a:extLst>
              <a:ext uri="{FF2B5EF4-FFF2-40B4-BE49-F238E27FC236}">
                <a16:creationId xmlns:a16="http://schemas.microsoft.com/office/drawing/2014/main" id="{CF019CF4-C4F1-FF39-487D-4C2A256A1B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7" name="TextBox 6">
            <a:extLst>
              <a:ext uri="{FF2B5EF4-FFF2-40B4-BE49-F238E27FC236}">
                <a16:creationId xmlns:a16="http://schemas.microsoft.com/office/drawing/2014/main" id="{99752329-4FC3-452E-9E89-12BBE31F3CD2}"/>
              </a:ext>
            </a:extLst>
          </p:cNvPr>
          <p:cNvSpPr txBox="1"/>
          <p:nvPr/>
        </p:nvSpPr>
        <p:spPr>
          <a:xfrm>
            <a:off x="431838" y="1173882"/>
            <a:ext cx="3113691" cy="5493812"/>
          </a:xfrm>
          <a:prstGeom prst="rect">
            <a:avLst/>
          </a:prstGeom>
          <a:noFill/>
        </p:spPr>
        <p:txBody>
          <a:bodyPr wrap="square">
            <a:spAutoFit/>
          </a:bodyPr>
          <a:lstStyle/>
          <a:p>
            <a:pPr algn="l"/>
            <a:r>
              <a:rPr lang="en-AU" sz="1200" b="0" i="0" dirty="0">
                <a:effectLst/>
                <a:latin typeface="+mj-lt"/>
              </a:rPr>
              <a:t>Useful information, guidance and support services for all stages of a young person's life in NSW</a:t>
            </a:r>
            <a:r>
              <a:rPr lang="en-AU" sz="1200" dirty="0">
                <a:latin typeface="+mj-lt"/>
              </a:rPr>
              <a:t> can be found on the </a:t>
            </a:r>
            <a:r>
              <a:rPr lang="en-AU" sz="1200" dirty="0">
                <a:solidFill>
                  <a:schemeClr val="tx2">
                    <a:lumMod val="75000"/>
                  </a:schemeClr>
                </a:solidFill>
                <a:latin typeface="+mj-lt"/>
                <a:hlinkClick r:id="rId3">
                  <a:extLst>
                    <a:ext uri="{A12FA001-AC4F-418D-AE19-62706E023703}">
                      <ahyp:hlinkClr xmlns:ahyp="http://schemas.microsoft.com/office/drawing/2018/hyperlinkcolor" val="tx"/>
                    </a:ext>
                  </a:extLst>
                </a:hlinkClick>
              </a:rPr>
              <a:t>NSW government website</a:t>
            </a:r>
            <a:r>
              <a:rPr lang="en-AU" sz="1200" dirty="0">
                <a:latin typeface="+mj-lt"/>
              </a:rPr>
              <a:t>.</a:t>
            </a:r>
          </a:p>
          <a:p>
            <a:pPr algn="l"/>
            <a:endParaRPr lang="en-AU" sz="1200" b="0" i="0" dirty="0">
              <a:effectLst/>
              <a:latin typeface="+mj-lt"/>
            </a:endParaRPr>
          </a:p>
          <a:p>
            <a:pPr algn="l"/>
            <a:r>
              <a:rPr lang="en-AU" sz="1200" b="0" i="0" dirty="0">
                <a:effectLst/>
                <a:latin typeface="+mj-lt"/>
              </a:rPr>
              <a:t>Some quick links:</a:t>
            </a:r>
          </a:p>
          <a:p>
            <a:pPr algn="l"/>
            <a:endParaRPr lang="en-AU" sz="800" b="0" i="0" dirty="0">
              <a:effectLst/>
              <a:latin typeface="+mj-lt"/>
            </a:endParaRPr>
          </a:p>
          <a:p>
            <a:pPr marL="171450" indent="-171450" algn="l">
              <a:buFont typeface="Arial" panose="020B0604020202020204" pitchFamily="34" charset="0"/>
              <a:buChar char="•"/>
            </a:pPr>
            <a:r>
              <a:rPr lang="en-AU" sz="1000" b="1" u="sng" dirty="0">
                <a:solidFill>
                  <a:schemeClr val="tx2">
                    <a:lumMod val="75000"/>
                  </a:schemeClr>
                </a:solidFill>
                <a:latin typeface="+mj-lt"/>
                <a:hlinkClick r:id="rId4">
                  <a:extLst>
                    <a:ext uri="{A12FA001-AC4F-418D-AE19-62706E023703}">
                      <ahyp:hlinkClr xmlns:ahyp="http://schemas.microsoft.com/office/drawing/2018/hyperlinkcolor" val="tx"/>
                    </a:ext>
                  </a:extLst>
                </a:hlinkClick>
              </a:rPr>
              <a:t>Exam stress</a:t>
            </a:r>
            <a:endParaRPr lang="en-AU" sz="1000" b="1" i="0" dirty="0">
              <a:solidFill>
                <a:schemeClr val="tx2">
                  <a:lumMod val="75000"/>
                </a:schemeClr>
              </a:solidFill>
              <a:effectLst/>
              <a:latin typeface="+mj-lt"/>
            </a:endParaRPr>
          </a:p>
          <a:p>
            <a:pPr marL="171450" indent="-171450" algn="l">
              <a:buFont typeface="Arial" panose="020B0604020202020204" pitchFamily="34" charset="0"/>
              <a:buChar char="•"/>
            </a:pPr>
            <a:r>
              <a:rPr lang="en-AU" sz="1000" b="1" i="0" u="sng" dirty="0">
                <a:solidFill>
                  <a:schemeClr val="tx2">
                    <a:lumMod val="75000"/>
                  </a:schemeClr>
                </a:solidFill>
                <a:effectLst/>
                <a:latin typeface="+mj-lt"/>
                <a:hlinkClick r:id="rId5">
                  <a:extLst>
                    <a:ext uri="{A12FA001-AC4F-418D-AE19-62706E023703}">
                      <ahyp:hlinkClr xmlns:ahyp="http://schemas.microsoft.com/office/drawing/2018/hyperlinkcolor" val="tx"/>
                    </a:ext>
                  </a:extLst>
                </a:hlinkClick>
              </a:rPr>
              <a:t>Work hours and conditions</a:t>
            </a:r>
            <a:endParaRPr lang="en-AU" sz="1000" b="1" i="0" dirty="0">
              <a:solidFill>
                <a:schemeClr val="tx2">
                  <a:lumMod val="75000"/>
                </a:schemeClr>
              </a:solidFill>
              <a:effectLst/>
              <a:latin typeface="+mj-lt"/>
            </a:endParaRPr>
          </a:p>
          <a:p>
            <a:pPr marL="171450" indent="-171450" algn="l">
              <a:buFont typeface="Arial" panose="020B0604020202020204" pitchFamily="34" charset="0"/>
              <a:buChar char="•"/>
            </a:pPr>
            <a:r>
              <a:rPr lang="en-AU" sz="1000" b="1" i="0" u="sng" dirty="0">
                <a:solidFill>
                  <a:schemeClr val="tx2">
                    <a:lumMod val="75000"/>
                  </a:schemeClr>
                </a:solidFill>
                <a:effectLst/>
                <a:latin typeface="+mj-lt"/>
                <a:hlinkClick r:id="rId6">
                  <a:extLst>
                    <a:ext uri="{A12FA001-AC4F-418D-AE19-62706E023703}">
                      <ahyp:hlinkClr xmlns:ahyp="http://schemas.microsoft.com/office/drawing/2018/hyperlinkcolor" val="tx"/>
                    </a:ext>
                  </a:extLst>
                </a:hlinkClick>
              </a:rPr>
              <a:t>Your legal rights</a:t>
            </a:r>
            <a:endParaRPr lang="en-AU" sz="1000" b="1" i="0" u="sng" dirty="0">
              <a:solidFill>
                <a:schemeClr val="tx2">
                  <a:lumMod val="75000"/>
                </a:schemeClr>
              </a:solidFill>
              <a:effectLst/>
              <a:latin typeface="+mj-lt"/>
            </a:endParaRPr>
          </a:p>
          <a:p>
            <a:pPr marL="171450" indent="-171450" algn="l">
              <a:buFont typeface="Arial" panose="020B0604020202020204" pitchFamily="34" charset="0"/>
              <a:buChar char="•"/>
            </a:pPr>
            <a:endParaRPr lang="en-AU" sz="1000" b="1" u="sng" dirty="0">
              <a:solidFill>
                <a:schemeClr val="tx2">
                  <a:lumMod val="75000"/>
                </a:schemeClr>
              </a:solidFill>
              <a:latin typeface="+mj-lt"/>
            </a:endParaRPr>
          </a:p>
          <a:p>
            <a:pPr algn="l"/>
            <a:r>
              <a:rPr lang="en-AU" sz="1200" dirty="0">
                <a:latin typeface="+mj-lt"/>
              </a:rPr>
              <a:t>The </a:t>
            </a:r>
            <a:r>
              <a:rPr lang="en-AU" sz="1200" dirty="0">
                <a:solidFill>
                  <a:schemeClr val="tx2">
                    <a:lumMod val="75000"/>
                  </a:schemeClr>
                </a:solidFill>
                <a:latin typeface="+mj-lt"/>
                <a:hlinkClick r:id="rId2">
                  <a:extLst>
                    <a:ext uri="{A12FA001-AC4F-418D-AE19-62706E023703}">
                      <ahyp:hlinkClr xmlns:ahyp="http://schemas.microsoft.com/office/drawing/2018/hyperlinkcolor" val="tx"/>
                    </a:ext>
                  </a:extLst>
                </a:hlinkClick>
              </a:rPr>
              <a:t>DCJ website</a:t>
            </a:r>
            <a:r>
              <a:rPr lang="en-AU" sz="1200" dirty="0">
                <a:solidFill>
                  <a:schemeClr val="tx2">
                    <a:lumMod val="75000"/>
                  </a:schemeClr>
                </a:solidFill>
                <a:latin typeface="+mj-lt"/>
              </a:rPr>
              <a:t> </a:t>
            </a:r>
            <a:r>
              <a:rPr lang="en-AU" sz="1200" dirty="0">
                <a:latin typeface="+mj-lt"/>
              </a:rPr>
              <a:t>also has useful information about building independent living skills.</a:t>
            </a:r>
          </a:p>
          <a:p>
            <a:pPr algn="l"/>
            <a:endParaRPr lang="en-AU" sz="1200" i="0" dirty="0">
              <a:effectLst/>
              <a:latin typeface="+mj-lt"/>
            </a:endParaRPr>
          </a:p>
          <a:p>
            <a:pPr algn="l"/>
            <a:r>
              <a:rPr lang="en-AU" sz="1200" dirty="0">
                <a:latin typeface="+mj-lt"/>
              </a:rPr>
              <a:t>Some quick links:</a:t>
            </a: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7">
                  <a:extLst>
                    <a:ext uri="{A12FA001-AC4F-418D-AE19-62706E023703}">
                      <ahyp:hlinkClr xmlns:ahyp="http://schemas.microsoft.com/office/drawing/2018/hyperlinkcolor" val="tx"/>
                    </a:ext>
                  </a:extLst>
                </a:hlinkClick>
              </a:rPr>
              <a:t>Independent Living Skills checklist</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8">
                  <a:extLst>
                    <a:ext uri="{A12FA001-AC4F-418D-AE19-62706E023703}">
                      <ahyp:hlinkClr xmlns:ahyp="http://schemas.microsoft.com/office/drawing/2018/hyperlinkcolor" val="tx"/>
                    </a:ext>
                  </a:extLst>
                </a:hlinkClick>
              </a:rPr>
              <a:t>Healthy eating</a:t>
            </a:r>
            <a:endParaRPr lang="en-AU" sz="1000" b="1" u="sng" dirty="0">
              <a:solidFill>
                <a:schemeClr val="tx2">
                  <a:lumMod val="75000"/>
                </a:schemeClr>
              </a:solidFill>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9">
                  <a:extLst>
                    <a:ext uri="{A12FA001-AC4F-418D-AE19-62706E023703}">
                      <ahyp:hlinkClr xmlns:ahyp="http://schemas.microsoft.com/office/drawing/2018/hyperlinkcolor" val="tx"/>
                    </a:ext>
                  </a:extLst>
                </a:hlinkClick>
              </a:rPr>
              <a:t>Money and budgeting skills</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u="sng" dirty="0">
                <a:solidFill>
                  <a:schemeClr val="tx2">
                    <a:lumMod val="75000"/>
                  </a:schemeClr>
                </a:solidFill>
                <a:latin typeface="+mj-lt"/>
                <a:hlinkClick r:id="rId10">
                  <a:extLst>
                    <a:ext uri="{A12FA001-AC4F-418D-AE19-62706E023703}">
                      <ahyp:hlinkClr xmlns:ahyp="http://schemas.microsoft.com/office/drawing/2018/hyperlinkcolor" val="tx"/>
                    </a:ext>
                  </a:extLst>
                </a:hlinkClick>
              </a:rPr>
              <a:t>Using public transport</a:t>
            </a:r>
            <a:endParaRPr lang="en-AU" sz="1000" b="1" u="sng" dirty="0">
              <a:solidFill>
                <a:schemeClr val="tx2">
                  <a:lumMod val="75000"/>
                </a:schemeClr>
              </a:solidFill>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1">
                  <a:extLst>
                    <a:ext uri="{A12FA001-AC4F-418D-AE19-62706E023703}">
                      <ahyp:hlinkClr xmlns:ahyp="http://schemas.microsoft.com/office/drawing/2018/hyperlinkcolor" val="tx"/>
                    </a:ext>
                  </a:extLst>
                </a:hlinkClick>
              </a:rPr>
              <a:t>Grocery shopping</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2">
                  <a:extLst>
                    <a:ext uri="{A12FA001-AC4F-418D-AE19-62706E023703}">
                      <ahyp:hlinkClr xmlns:ahyp="http://schemas.microsoft.com/office/drawing/2018/hyperlinkcolor" val="tx"/>
                    </a:ext>
                  </a:extLst>
                </a:hlinkClick>
              </a:rPr>
              <a:t>General housekeeping and cleaning skills</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3">
                  <a:extLst>
                    <a:ext uri="{A12FA001-AC4F-418D-AE19-62706E023703}">
                      <ahyp:hlinkClr xmlns:ahyp="http://schemas.microsoft.com/office/drawing/2018/hyperlinkcolor" val="tx"/>
                    </a:ext>
                  </a:extLst>
                </a:hlinkClick>
              </a:rPr>
              <a:t>Basic home maintenance</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4">
                  <a:extLst>
                    <a:ext uri="{A12FA001-AC4F-418D-AE19-62706E023703}">
                      <ahyp:hlinkClr xmlns:ahyp="http://schemas.microsoft.com/office/drawing/2018/hyperlinkcolor" val="tx"/>
                    </a:ext>
                  </a:extLst>
                </a:hlinkClick>
              </a:rPr>
              <a:t>Basic vehicle maintenance</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5">
                  <a:extLst>
                    <a:ext uri="{A12FA001-AC4F-418D-AE19-62706E023703}">
                      <ahyp:hlinkClr xmlns:ahyp="http://schemas.microsoft.com/office/drawing/2018/hyperlinkcolor" val="tx"/>
                    </a:ext>
                  </a:extLst>
                </a:hlinkClick>
              </a:rPr>
              <a:t>Personal hygiene</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6">
                  <a:extLst>
                    <a:ext uri="{A12FA001-AC4F-418D-AE19-62706E023703}">
                      <ahyp:hlinkClr xmlns:ahyp="http://schemas.microsoft.com/office/drawing/2018/hyperlinkcolor" val="tx"/>
                    </a:ext>
                  </a:extLst>
                </a:hlinkClick>
              </a:rPr>
              <a:t>Interpersonal skills</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i="0" u="sng" dirty="0">
                <a:solidFill>
                  <a:schemeClr val="tx2">
                    <a:lumMod val="75000"/>
                  </a:schemeClr>
                </a:solidFill>
                <a:effectLst/>
                <a:latin typeface="+mj-lt"/>
                <a:hlinkClick r:id="rId17">
                  <a:extLst>
                    <a:ext uri="{A12FA001-AC4F-418D-AE19-62706E023703}">
                      <ahyp:hlinkClr xmlns:ahyp="http://schemas.microsoft.com/office/drawing/2018/hyperlinkcolor" val="tx"/>
                    </a:ext>
                  </a:extLst>
                </a:hlinkClick>
              </a:rPr>
              <a:t>Time management skills</a:t>
            </a:r>
            <a:endParaRPr lang="en-AU" sz="1000" b="1" i="0" dirty="0">
              <a:solidFill>
                <a:schemeClr val="tx2">
                  <a:lumMod val="75000"/>
                </a:schemeClr>
              </a:solidFill>
              <a:effectLst/>
              <a:latin typeface="+mj-lt"/>
            </a:endParaRPr>
          </a:p>
          <a:p>
            <a:pPr marL="171450" indent="-171450" algn="l">
              <a:spcBef>
                <a:spcPts val="300"/>
              </a:spcBef>
              <a:buFont typeface="Arial" panose="020B0604020202020204" pitchFamily="34" charset="0"/>
              <a:buChar char="•"/>
            </a:pPr>
            <a:r>
              <a:rPr lang="en-AU" sz="1000" b="1" u="sng" dirty="0">
                <a:solidFill>
                  <a:schemeClr val="tx2">
                    <a:lumMod val="75000"/>
                  </a:schemeClr>
                </a:solidFill>
                <a:latin typeface="+mj-lt"/>
                <a:hlinkClick r:id="rId18">
                  <a:extLst>
                    <a:ext uri="{A12FA001-AC4F-418D-AE19-62706E023703}">
                      <ahyp:hlinkClr xmlns:ahyp="http://schemas.microsoft.com/office/drawing/2018/hyperlinkcolor" val="tx"/>
                    </a:ext>
                  </a:extLst>
                </a:hlinkClick>
              </a:rPr>
              <a:t>Coping with loneliness</a:t>
            </a:r>
            <a:endParaRPr lang="en-AU" sz="1200" dirty="0">
              <a:latin typeface="+mj-lt"/>
            </a:endParaRPr>
          </a:p>
          <a:p>
            <a:pPr algn="l"/>
            <a:endParaRPr lang="en-AU" sz="1050" i="0" dirty="0">
              <a:effectLst/>
              <a:latin typeface="+mj-lt"/>
            </a:endParaRPr>
          </a:p>
          <a:p>
            <a:pPr algn="l"/>
            <a:endParaRPr lang="en-AU" sz="1050" i="0" dirty="0">
              <a:effectLst/>
              <a:latin typeface="+mj-lt"/>
            </a:endParaRPr>
          </a:p>
        </p:txBody>
      </p:sp>
      <p:sp>
        <p:nvSpPr>
          <p:cNvPr id="30" name="TextBox 29">
            <a:extLst>
              <a:ext uri="{FF2B5EF4-FFF2-40B4-BE49-F238E27FC236}">
                <a16:creationId xmlns:a16="http://schemas.microsoft.com/office/drawing/2014/main" id="{BF2F3C3C-67B2-CC65-DA1E-D55271C4235E}"/>
              </a:ext>
            </a:extLst>
          </p:cNvPr>
          <p:cNvSpPr txBox="1"/>
          <p:nvPr/>
        </p:nvSpPr>
        <p:spPr>
          <a:xfrm>
            <a:off x="5593675" y="1402683"/>
            <a:ext cx="1807067" cy="338554"/>
          </a:xfrm>
          <a:prstGeom prst="rect">
            <a:avLst/>
          </a:prstGeom>
          <a:noFill/>
        </p:spPr>
        <p:txBody>
          <a:bodyPr wrap="square" rtlCol="0">
            <a:spAutoFit/>
          </a:bodyPr>
          <a:lstStyle/>
          <a:p>
            <a:pPr algn="l"/>
            <a:r>
              <a:rPr lang="en-AU" sz="1600" b="1" dirty="0">
                <a:solidFill>
                  <a:schemeClr val="tx2">
                    <a:lumMod val="75000"/>
                  </a:schemeClr>
                </a:solidFill>
              </a:rPr>
              <a:t>TRANSPORT</a:t>
            </a:r>
          </a:p>
        </p:txBody>
      </p:sp>
      <p:pic>
        <p:nvPicPr>
          <p:cNvPr id="29" name="Graphic 28" descr="Car with solid fill">
            <a:extLst>
              <a:ext uri="{FF2B5EF4-FFF2-40B4-BE49-F238E27FC236}">
                <a16:creationId xmlns:a16="http://schemas.microsoft.com/office/drawing/2014/main" id="{A12370AA-2B1B-55EF-222F-9A0019D9FFA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4545926" y="1105286"/>
            <a:ext cx="1046241" cy="900000"/>
          </a:xfrm>
          <a:prstGeom prst="rect">
            <a:avLst/>
          </a:prstGeom>
        </p:spPr>
      </p:pic>
      <p:sp>
        <p:nvSpPr>
          <p:cNvPr id="9" name="TextBox 8">
            <a:extLst>
              <a:ext uri="{FF2B5EF4-FFF2-40B4-BE49-F238E27FC236}">
                <a16:creationId xmlns:a16="http://schemas.microsoft.com/office/drawing/2014/main" id="{77B60741-71ED-EE2C-568B-779E348E270A}"/>
              </a:ext>
            </a:extLst>
          </p:cNvPr>
          <p:cNvSpPr txBox="1"/>
          <p:nvPr/>
        </p:nvSpPr>
        <p:spPr>
          <a:xfrm>
            <a:off x="4381297" y="2083658"/>
            <a:ext cx="3083611" cy="954107"/>
          </a:xfrm>
          <a:prstGeom prst="rect">
            <a:avLst/>
          </a:prstGeom>
          <a:noFill/>
        </p:spPr>
        <p:txBody>
          <a:bodyPr wrap="square">
            <a:spAutoFit/>
          </a:bodyPr>
          <a:lstStyle/>
          <a:p>
            <a:pPr marL="171450" indent="-171450">
              <a:buFont typeface="Arial" panose="020B0604020202020204" pitchFamily="34" charset="0"/>
              <a:buChar char="•"/>
            </a:pPr>
            <a:r>
              <a:rPr lang="en-US" sz="1400" dirty="0">
                <a:hlinkClick r:id="rId21"/>
              </a:rPr>
              <a:t>Free Safer Drivers Course</a:t>
            </a:r>
            <a:endParaRPr lang="en-US" sz="1400" dirty="0"/>
          </a:p>
          <a:p>
            <a:pPr marL="171450" indent="-171450">
              <a:buFont typeface="Arial" panose="020B0604020202020204" pitchFamily="34" charset="0"/>
              <a:buChar char="•"/>
            </a:pPr>
            <a:r>
              <a:rPr lang="en-US" sz="1400" dirty="0">
                <a:hlinkClick r:id="rId22"/>
              </a:rPr>
              <a:t>Driver Licensing Access Program (DLAP)</a:t>
            </a:r>
            <a:endParaRPr lang="en-US" sz="1400" dirty="0"/>
          </a:p>
          <a:p>
            <a:pPr marL="171450" indent="-171450">
              <a:buFont typeface="Arial" panose="020B0604020202020204" pitchFamily="34" charset="0"/>
              <a:buChar char="•"/>
            </a:pPr>
            <a:r>
              <a:rPr lang="en-US" sz="1400" dirty="0">
                <a:hlinkClick r:id="rId23"/>
              </a:rPr>
              <a:t>Concession Opal Card</a:t>
            </a:r>
            <a:endParaRPr lang="en-US" sz="1400" dirty="0"/>
          </a:p>
        </p:txBody>
      </p:sp>
      <p:sp>
        <p:nvSpPr>
          <p:cNvPr id="34" name="TextBox 33">
            <a:extLst>
              <a:ext uri="{FF2B5EF4-FFF2-40B4-BE49-F238E27FC236}">
                <a16:creationId xmlns:a16="http://schemas.microsoft.com/office/drawing/2014/main" id="{8047B268-E11A-FCFE-04C2-0E1CD2C73A66}"/>
              </a:ext>
            </a:extLst>
          </p:cNvPr>
          <p:cNvSpPr txBox="1"/>
          <p:nvPr/>
        </p:nvSpPr>
        <p:spPr>
          <a:xfrm>
            <a:off x="5143674" y="3660531"/>
            <a:ext cx="2236814" cy="338554"/>
          </a:xfrm>
          <a:prstGeom prst="rect">
            <a:avLst/>
          </a:prstGeom>
          <a:noFill/>
        </p:spPr>
        <p:txBody>
          <a:bodyPr wrap="square" rtlCol="0">
            <a:spAutoFit/>
          </a:bodyPr>
          <a:lstStyle/>
          <a:p>
            <a:pPr algn="l"/>
            <a:r>
              <a:rPr lang="en-AU" sz="1600" b="1">
                <a:solidFill>
                  <a:schemeClr val="tx2">
                    <a:lumMod val="75000"/>
                  </a:schemeClr>
                </a:solidFill>
              </a:rPr>
              <a:t>FINANCIAL LITERACY</a:t>
            </a:r>
          </a:p>
        </p:txBody>
      </p:sp>
      <p:pic>
        <p:nvPicPr>
          <p:cNvPr id="32" name="Graphic 31" descr="Wallet with solid fill">
            <a:extLst>
              <a:ext uri="{FF2B5EF4-FFF2-40B4-BE49-F238E27FC236}">
                <a16:creationId xmlns:a16="http://schemas.microsoft.com/office/drawing/2014/main" id="{9944D947-75D2-C668-1803-1B0FB1D2EC1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305647" y="3340938"/>
            <a:ext cx="901028" cy="900000"/>
          </a:xfrm>
          <a:prstGeom prst="rect">
            <a:avLst/>
          </a:prstGeom>
        </p:spPr>
      </p:pic>
      <p:sp>
        <p:nvSpPr>
          <p:cNvPr id="35" name="TextBox 34">
            <a:extLst>
              <a:ext uri="{FF2B5EF4-FFF2-40B4-BE49-F238E27FC236}">
                <a16:creationId xmlns:a16="http://schemas.microsoft.com/office/drawing/2014/main" id="{15A6DDC7-A4B7-0D27-3469-260C96AA5FE4}"/>
              </a:ext>
            </a:extLst>
          </p:cNvPr>
          <p:cNvSpPr txBox="1"/>
          <p:nvPr/>
        </p:nvSpPr>
        <p:spPr>
          <a:xfrm>
            <a:off x="4381297" y="4436570"/>
            <a:ext cx="3178921" cy="1600438"/>
          </a:xfrm>
          <a:prstGeom prst="rect">
            <a:avLst/>
          </a:prstGeom>
          <a:noFill/>
        </p:spPr>
        <p:txBody>
          <a:bodyPr wrap="square" rtlCol="0">
            <a:spAutoFit/>
          </a:bodyPr>
          <a:lstStyle/>
          <a:p>
            <a:pPr marL="171450" indent="-171450" algn="l">
              <a:buFont typeface="Arial" panose="020B0604020202020204" pitchFamily="34" charset="0"/>
              <a:buChar char="•"/>
            </a:pPr>
            <a:r>
              <a:rPr lang="en-AU" sz="1400">
                <a:hlinkClick r:id="rId26"/>
              </a:rPr>
              <a:t>Budgeting and managing money</a:t>
            </a:r>
            <a:endParaRPr lang="en-AU" sz="1400"/>
          </a:p>
          <a:p>
            <a:pPr marL="171450" indent="-171450" algn="l">
              <a:buFont typeface="Arial" panose="020B0604020202020204" pitchFamily="34" charset="0"/>
              <a:buChar char="•"/>
            </a:pPr>
            <a:r>
              <a:rPr lang="en-AU" sz="1400">
                <a:hlinkClick r:id="rId27"/>
              </a:rPr>
              <a:t>Managing large sums of money</a:t>
            </a:r>
            <a:endParaRPr lang="en-AU" sz="1400"/>
          </a:p>
          <a:p>
            <a:pPr marL="171450" indent="-171450" algn="l">
              <a:buFont typeface="Arial" panose="020B0604020202020204" pitchFamily="34" charset="0"/>
              <a:buChar char="•"/>
            </a:pPr>
            <a:r>
              <a:rPr lang="en-AU" sz="1400">
                <a:hlinkClick r:id="rId28"/>
              </a:rPr>
              <a:t>Help paying debt</a:t>
            </a:r>
            <a:r>
              <a:rPr lang="en-AU" sz="1400"/>
              <a:t> </a:t>
            </a:r>
          </a:p>
          <a:p>
            <a:pPr marL="171450" indent="-171450" algn="l">
              <a:buFont typeface="Arial" panose="020B0604020202020204" pitchFamily="34" charset="0"/>
              <a:buChar char="•"/>
            </a:pPr>
            <a:r>
              <a:rPr lang="en-AU" sz="1400">
                <a:hlinkClick r:id="rId29"/>
              </a:rPr>
              <a:t>Help paying fines</a:t>
            </a:r>
            <a:endParaRPr lang="en-AU" sz="1400"/>
          </a:p>
          <a:p>
            <a:pPr marL="171450" indent="-171450" algn="l">
              <a:buFont typeface="Arial" panose="020B0604020202020204" pitchFamily="34" charset="0"/>
              <a:buChar char="•"/>
            </a:pPr>
            <a:r>
              <a:rPr lang="en-AU" sz="1400">
                <a:hlinkClick r:id="rId30"/>
              </a:rPr>
              <a:t>Local support services for anything: Ask Izzy</a:t>
            </a:r>
            <a:endParaRPr lang="en-AU" sz="1400"/>
          </a:p>
          <a:p>
            <a:pPr marL="171450" indent="-171450" algn="l">
              <a:buFont typeface="Arial" panose="020B0604020202020204" pitchFamily="34" charset="0"/>
              <a:buChar char="•"/>
            </a:pPr>
            <a:endParaRPr lang="en-AU" sz="1400"/>
          </a:p>
        </p:txBody>
      </p:sp>
      <p:cxnSp>
        <p:nvCxnSpPr>
          <p:cNvPr id="38" name="Straight Connector 37">
            <a:extLst>
              <a:ext uri="{FF2B5EF4-FFF2-40B4-BE49-F238E27FC236}">
                <a16:creationId xmlns:a16="http://schemas.microsoft.com/office/drawing/2014/main" id="{589505D9-3DB8-8112-A0C4-544EFC2B9660}"/>
              </a:ext>
              <a:ext uri="{C183D7F6-B498-43B3-948B-1728B52AA6E4}">
                <adec:decorative xmlns:adec="http://schemas.microsoft.com/office/drawing/2017/decorative" val="1"/>
              </a:ext>
            </a:extLst>
          </p:cNvPr>
          <p:cNvCxnSpPr>
            <a:cxnSpLocks/>
          </p:cNvCxnSpPr>
          <p:nvPr/>
        </p:nvCxnSpPr>
        <p:spPr>
          <a:xfrm>
            <a:off x="4385879" y="1880342"/>
            <a:ext cx="329784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EA9476F-B75E-24F8-0496-422DD86A8F8D}"/>
              </a:ext>
              <a:ext uri="{C183D7F6-B498-43B3-948B-1728B52AA6E4}">
                <adec:decorative xmlns:adec="http://schemas.microsoft.com/office/drawing/2017/decorative" val="1"/>
              </a:ext>
            </a:extLst>
          </p:cNvPr>
          <p:cNvCxnSpPr>
            <a:cxnSpLocks/>
          </p:cNvCxnSpPr>
          <p:nvPr/>
        </p:nvCxnSpPr>
        <p:spPr>
          <a:xfrm>
            <a:off x="8146809" y="1880342"/>
            <a:ext cx="341592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32" name="TextBox 1031">
            <a:extLst>
              <a:ext uri="{FF2B5EF4-FFF2-40B4-BE49-F238E27FC236}">
                <a16:creationId xmlns:a16="http://schemas.microsoft.com/office/drawing/2014/main" id="{A50377BC-C22D-CF7F-DE1A-3F552D54EDCC}"/>
              </a:ext>
            </a:extLst>
          </p:cNvPr>
          <p:cNvSpPr txBox="1"/>
          <p:nvPr/>
        </p:nvSpPr>
        <p:spPr>
          <a:xfrm>
            <a:off x="9078059" y="1342882"/>
            <a:ext cx="2239399" cy="338554"/>
          </a:xfrm>
          <a:prstGeom prst="rect">
            <a:avLst/>
          </a:prstGeom>
          <a:noFill/>
        </p:spPr>
        <p:txBody>
          <a:bodyPr wrap="square" rtlCol="0">
            <a:spAutoFit/>
          </a:bodyPr>
          <a:lstStyle/>
          <a:p>
            <a:pPr algn="l"/>
            <a:r>
              <a:rPr lang="en-AU" sz="1600" b="1">
                <a:solidFill>
                  <a:schemeClr val="tx2">
                    <a:lumMod val="75000"/>
                  </a:schemeClr>
                </a:solidFill>
              </a:rPr>
              <a:t>OTHER RESOURCES</a:t>
            </a:r>
          </a:p>
        </p:txBody>
      </p:sp>
      <p:pic>
        <p:nvPicPr>
          <p:cNvPr id="1034" name="Graphic 1033" descr="Cycle with people with solid fill">
            <a:extLst>
              <a:ext uri="{FF2B5EF4-FFF2-40B4-BE49-F238E27FC236}">
                <a16:creationId xmlns:a16="http://schemas.microsoft.com/office/drawing/2014/main" id="{56D025C5-AA47-C3FD-20A1-4ADD2BC0A88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335014" y="1105286"/>
            <a:ext cx="743045" cy="743045"/>
          </a:xfrm>
          <a:prstGeom prst="rect">
            <a:avLst/>
          </a:prstGeom>
        </p:spPr>
      </p:pic>
      <p:sp>
        <p:nvSpPr>
          <p:cNvPr id="63" name="TextBox 62">
            <a:extLst>
              <a:ext uri="{FF2B5EF4-FFF2-40B4-BE49-F238E27FC236}">
                <a16:creationId xmlns:a16="http://schemas.microsoft.com/office/drawing/2014/main" id="{B3B02DB7-9211-ECBE-1523-313A54AE0854}"/>
              </a:ext>
            </a:extLst>
          </p:cNvPr>
          <p:cNvSpPr txBox="1"/>
          <p:nvPr/>
        </p:nvSpPr>
        <p:spPr>
          <a:xfrm>
            <a:off x="7953396" y="2012958"/>
            <a:ext cx="3879109" cy="4370427"/>
          </a:xfrm>
          <a:prstGeom prst="rect">
            <a:avLst/>
          </a:prstGeom>
          <a:noFill/>
        </p:spPr>
        <p:txBody>
          <a:bodyPr wrap="square">
            <a:spAutoFit/>
          </a:bodyPr>
          <a:lstStyle/>
          <a:p>
            <a:pPr algn="l"/>
            <a:endParaRPr lang="en-AU" sz="1200" b="0" i="0" u="none" strike="noStrike" baseline="0" dirty="0">
              <a:solidFill>
                <a:srgbClr val="000000"/>
              </a:solidFill>
            </a:endParaRPr>
          </a:p>
          <a:p>
            <a:pPr marL="171450" indent="-171450">
              <a:buFont typeface="Arial" panose="020B0604020202020204" pitchFamily="34" charset="0"/>
              <a:buChar char="•"/>
            </a:pPr>
            <a:r>
              <a:rPr lang="en-US" sz="1400" b="1" i="0" u="none" strike="noStrike" baseline="0" dirty="0">
                <a:solidFill>
                  <a:schemeClr val="tx2">
                    <a:lumMod val="75000"/>
                  </a:schemeClr>
                </a:solidFill>
                <a:hlinkClick r:id="rId33">
                  <a:extLst>
                    <a:ext uri="{A12FA001-AC4F-418D-AE19-62706E023703}">
                      <ahyp:hlinkClr xmlns:ahyp="http://schemas.microsoft.com/office/drawing/2018/hyperlinkcolor" val="tx"/>
                    </a:ext>
                  </a:extLst>
                </a:hlinkClick>
              </a:rPr>
              <a:t>Your Next Step</a:t>
            </a:r>
            <a:r>
              <a:rPr lang="en-US" sz="1400" b="0" i="0" u="none" strike="noStrike" baseline="0" dirty="0">
                <a:solidFill>
                  <a:schemeClr val="tx2">
                    <a:lumMod val="75000"/>
                  </a:schemeClr>
                </a:solidFill>
              </a:rPr>
              <a:t>: </a:t>
            </a:r>
            <a:r>
              <a:rPr lang="en-US" sz="1400" b="0" i="0" u="none" strike="noStrike" baseline="0" dirty="0">
                <a:solidFill>
                  <a:srgbClr val="000000"/>
                </a:solidFill>
              </a:rPr>
              <a:t>an </a:t>
            </a:r>
            <a:r>
              <a:rPr lang="en-US" sz="1400" b="0" i="0" u="none" strike="noStrike" baseline="0" dirty="0"/>
              <a:t>information booklet for </a:t>
            </a:r>
            <a:r>
              <a:rPr lang="en-US" sz="1400" b="0" i="0" u="none" strike="noStrike" baseline="0" dirty="0">
                <a:solidFill>
                  <a:srgbClr val="000000"/>
                </a:solidFill>
              </a:rPr>
              <a:t>young people leaving care that helps prepare for independent living. </a:t>
            </a:r>
          </a:p>
          <a:p>
            <a:pPr marL="171450" indent="-171450">
              <a:buFont typeface="Arial" panose="020B0604020202020204" pitchFamily="34" charset="0"/>
              <a:buChar char="•"/>
            </a:pPr>
            <a:r>
              <a:rPr lang="en-US" sz="1400" b="1" i="0" u="none" strike="noStrike" baseline="0" dirty="0">
                <a:solidFill>
                  <a:schemeClr val="tx2">
                    <a:lumMod val="75000"/>
                  </a:schemeClr>
                </a:solidFill>
                <a:hlinkClick r:id="rId34">
                  <a:extLst>
                    <a:ext uri="{A12FA001-AC4F-418D-AE19-62706E023703}">
                      <ahyp:hlinkClr xmlns:ahyp="http://schemas.microsoft.com/office/drawing/2018/hyperlinkcolor" val="tx"/>
                    </a:ext>
                  </a:extLst>
                </a:hlinkClick>
              </a:rPr>
              <a:t>Go Your Own Way</a:t>
            </a:r>
            <a:r>
              <a:rPr lang="en-US" sz="1400" b="0" i="0" u="none" strike="noStrike" baseline="0" dirty="0">
                <a:solidFill>
                  <a:schemeClr val="tx2">
                    <a:lumMod val="75000"/>
                  </a:schemeClr>
                </a:solidFill>
              </a:rPr>
              <a:t>: </a:t>
            </a:r>
            <a:r>
              <a:rPr lang="en-US" sz="1400" b="0" i="0" u="none" strike="noStrike" baseline="0" dirty="0">
                <a:solidFill>
                  <a:srgbClr val="000000"/>
                </a:solidFill>
              </a:rPr>
              <a:t>an </a:t>
            </a:r>
            <a:r>
              <a:rPr lang="en-US" sz="1400" b="0" i="0" u="none" strike="noStrike" baseline="0" dirty="0"/>
              <a:t>information kit for </a:t>
            </a:r>
            <a:r>
              <a:rPr lang="en-US" sz="1400" b="0" i="0" u="none" strike="noStrike" baseline="0" dirty="0">
                <a:solidFill>
                  <a:srgbClr val="000000"/>
                </a:solidFill>
              </a:rPr>
              <a:t>young people beginning to plan their transition to adulthood. </a:t>
            </a:r>
          </a:p>
          <a:p>
            <a:pPr marL="171450" indent="-171450">
              <a:buFont typeface="Arial" panose="020B0604020202020204" pitchFamily="34" charset="0"/>
              <a:buChar char="•"/>
            </a:pPr>
            <a:r>
              <a:rPr lang="en-US" sz="1400" b="1" i="0" u="none" strike="noStrike" baseline="0" dirty="0">
                <a:solidFill>
                  <a:schemeClr val="tx2">
                    <a:lumMod val="75000"/>
                  </a:schemeClr>
                </a:solidFill>
                <a:hlinkClick r:id="rId35">
                  <a:extLst>
                    <a:ext uri="{A12FA001-AC4F-418D-AE19-62706E023703}">
                      <ahyp:hlinkClr xmlns:ahyp="http://schemas.microsoft.com/office/drawing/2018/hyperlinkcolor" val="tx"/>
                    </a:ext>
                  </a:extLst>
                </a:hlinkClick>
              </a:rPr>
              <a:t>School Leavers Information Kit</a:t>
            </a:r>
            <a:r>
              <a:rPr lang="en-US" sz="1400" b="0" i="0" u="none" strike="noStrike" baseline="0" dirty="0">
                <a:solidFill>
                  <a:schemeClr val="tx2">
                    <a:lumMod val="75000"/>
                  </a:schemeClr>
                </a:solidFill>
                <a:hlinkClick r:id="rId35">
                  <a:extLst>
                    <a:ext uri="{A12FA001-AC4F-418D-AE19-62706E023703}">
                      <ahyp:hlinkClr xmlns:ahyp="http://schemas.microsoft.com/office/drawing/2018/hyperlinkcolor" val="tx"/>
                    </a:ext>
                  </a:extLst>
                </a:hlinkClick>
              </a:rPr>
              <a:t>:</a:t>
            </a:r>
            <a:r>
              <a:rPr lang="en-US" sz="1400" b="0" i="0" u="none" strike="noStrike" baseline="0" dirty="0">
                <a:solidFill>
                  <a:schemeClr val="tx2">
                    <a:lumMod val="75000"/>
                  </a:schemeClr>
                </a:solidFill>
              </a:rPr>
              <a:t> </a:t>
            </a:r>
            <a:r>
              <a:rPr lang="en-US" sz="1400" b="0" i="0" u="none" strike="noStrike" baseline="0" dirty="0">
                <a:solidFill>
                  <a:srgbClr val="000000"/>
                </a:solidFill>
              </a:rPr>
              <a:t>helps school leavers understand their education, training and employment options. </a:t>
            </a:r>
          </a:p>
          <a:p>
            <a:pPr marL="171450" indent="-171450">
              <a:buFont typeface="Arial" panose="020B0604020202020204" pitchFamily="34" charset="0"/>
              <a:buChar char="•"/>
            </a:pPr>
            <a:r>
              <a:rPr lang="en-US" sz="1400" b="1" i="0" u="none" strike="noStrike" baseline="0" dirty="0">
                <a:solidFill>
                  <a:schemeClr val="tx2">
                    <a:lumMod val="75000"/>
                  </a:schemeClr>
                </a:solidFill>
                <a:hlinkClick r:id="rId36">
                  <a:extLst>
                    <a:ext uri="{A12FA001-AC4F-418D-AE19-62706E023703}">
                      <ahyp:hlinkClr xmlns:ahyp="http://schemas.microsoft.com/office/drawing/2018/hyperlinkcolor" val="tx"/>
                    </a:ext>
                  </a:extLst>
                </a:hlinkClick>
              </a:rPr>
              <a:t>Your Career Quiz</a:t>
            </a:r>
            <a:r>
              <a:rPr lang="en-US" sz="1400" b="1" i="0" u="none" strike="noStrike" baseline="0" dirty="0">
                <a:solidFill>
                  <a:schemeClr val="tx2">
                    <a:lumMod val="75000"/>
                  </a:schemeClr>
                </a:solidFill>
              </a:rPr>
              <a:t>:</a:t>
            </a:r>
            <a:r>
              <a:rPr lang="en-US" sz="1400" b="0" i="0" u="none" strike="noStrike" baseline="0" dirty="0">
                <a:solidFill>
                  <a:srgbClr val="000000"/>
                </a:solidFill>
              </a:rPr>
              <a:t> a</a:t>
            </a:r>
            <a:r>
              <a:rPr lang="en-US" sz="1400" b="0" i="0" u="none" strike="noStrike" baseline="0" dirty="0"/>
              <a:t> quiz </a:t>
            </a:r>
            <a:r>
              <a:rPr lang="en-US" sz="1400" b="0" i="0" u="none" strike="noStrike" baseline="0" dirty="0">
                <a:solidFill>
                  <a:srgbClr val="000000"/>
                </a:solidFill>
              </a:rPr>
              <a:t>to learn about study, training, or job options specific to individual needs and goals. </a:t>
            </a:r>
          </a:p>
          <a:p>
            <a:pPr marL="171450" indent="-171450">
              <a:buFont typeface="Arial" panose="020B0604020202020204" pitchFamily="34" charset="0"/>
              <a:buChar char="•"/>
            </a:pPr>
            <a:r>
              <a:rPr lang="en-US" sz="1400" b="1" i="0" u="none" strike="noStrike" baseline="0" dirty="0">
                <a:solidFill>
                  <a:schemeClr val="tx2">
                    <a:lumMod val="75000"/>
                  </a:schemeClr>
                </a:solidFill>
                <a:hlinkClick r:id="rId37">
                  <a:extLst>
                    <a:ext uri="{A12FA001-AC4F-418D-AE19-62706E023703}">
                      <ahyp:hlinkClr xmlns:ahyp="http://schemas.microsoft.com/office/drawing/2018/hyperlinkcolor" val="tx"/>
                    </a:ext>
                  </a:extLst>
                </a:hlinkClick>
              </a:rPr>
              <a:t>My Future</a:t>
            </a:r>
            <a:r>
              <a:rPr lang="en-US" sz="1400" b="1" i="0" u="none" strike="noStrike" baseline="0" dirty="0">
                <a:solidFill>
                  <a:schemeClr val="tx2">
                    <a:lumMod val="75000"/>
                  </a:schemeClr>
                </a:solidFill>
              </a:rPr>
              <a:t>: </a:t>
            </a:r>
            <a:r>
              <a:rPr lang="en-US" sz="1400" b="0" i="0" u="none" strike="noStrike" baseline="0" dirty="0">
                <a:solidFill>
                  <a:srgbClr val="000000"/>
                </a:solidFill>
              </a:rPr>
              <a:t>A </a:t>
            </a:r>
            <a:r>
              <a:rPr lang="en-US" sz="1400" b="0" i="0" u="none" strike="noStrike" baseline="0" dirty="0"/>
              <a:t>website with </a:t>
            </a:r>
            <a:r>
              <a:rPr lang="en-US" sz="1400" b="0" i="0" u="none" strike="noStrike" baseline="0" dirty="0">
                <a:solidFill>
                  <a:srgbClr val="000000"/>
                </a:solidFill>
              </a:rPr>
              <a:t>resources that explore career pathways. </a:t>
            </a:r>
          </a:p>
          <a:p>
            <a:pPr marL="171450" indent="-171450">
              <a:buFont typeface="Arial" panose="020B0604020202020204" pitchFamily="34" charset="0"/>
              <a:buChar char="•"/>
            </a:pPr>
            <a:r>
              <a:rPr lang="en-US" sz="1400" b="1" i="0" u="none" strike="noStrike" baseline="0" dirty="0">
                <a:solidFill>
                  <a:schemeClr val="tx2">
                    <a:lumMod val="75000"/>
                  </a:schemeClr>
                </a:solidFill>
              </a:rPr>
              <a:t>The Skills Hub: </a:t>
            </a:r>
            <a:r>
              <a:rPr lang="en-US" sz="1400" b="0" i="0" u="none" strike="noStrike" baseline="0" dirty="0">
                <a:solidFill>
                  <a:srgbClr val="000000"/>
                </a:solidFill>
              </a:rPr>
              <a:t>free phone service to help match and find </a:t>
            </a:r>
            <a:r>
              <a:rPr lang="en-US" sz="1400" dirty="0">
                <a:solidFill>
                  <a:srgbClr val="000000"/>
                </a:solidFill>
              </a:rPr>
              <a:t>the right</a:t>
            </a:r>
            <a:r>
              <a:rPr lang="en-US" sz="1400" b="0" i="0" u="none" strike="noStrike" baseline="0" dirty="0">
                <a:solidFill>
                  <a:srgbClr val="000000"/>
                </a:solidFill>
              </a:rPr>
              <a:t> skills and training. </a:t>
            </a:r>
            <a:r>
              <a:rPr lang="en-US" sz="1400" b="0" i="0" u="none" strike="noStrike" baseline="0" dirty="0">
                <a:solidFill>
                  <a:schemeClr val="tx2">
                    <a:lumMod val="75000"/>
                  </a:schemeClr>
                </a:solidFill>
                <a:hlinkClick r:id="rId38">
                  <a:extLst>
                    <a:ext uri="{A12FA001-AC4F-418D-AE19-62706E023703}">
                      <ahyp:hlinkClr xmlns:ahyp="http://schemas.microsoft.com/office/drawing/2018/hyperlinkcolor" val="tx"/>
                    </a:ext>
                  </a:extLst>
                </a:hlinkClick>
              </a:rPr>
              <a:t>Make an appointment here</a:t>
            </a:r>
            <a:r>
              <a:rPr lang="en-US" sz="1400" b="0" i="0" u="none" strike="noStrike" baseline="0" dirty="0">
                <a:solidFill>
                  <a:schemeClr val="tx2">
                    <a:lumMod val="75000"/>
                  </a:schemeClr>
                </a:solidFill>
              </a:rPr>
              <a:t>.</a:t>
            </a:r>
          </a:p>
          <a:p>
            <a:pPr marL="171450" indent="-171450">
              <a:buFont typeface="Arial" panose="020B0604020202020204" pitchFamily="34" charset="0"/>
              <a:buChar char="•"/>
            </a:pPr>
            <a:r>
              <a:rPr lang="en-US" sz="1400" b="1" i="0" u="none" strike="noStrike" baseline="0" dirty="0">
                <a:solidFill>
                  <a:schemeClr val="tx2">
                    <a:lumMod val="75000"/>
                  </a:schemeClr>
                </a:solidFill>
                <a:hlinkClick r:id="rId39">
                  <a:extLst>
                    <a:ext uri="{A12FA001-AC4F-418D-AE19-62706E023703}">
                      <ahyp:hlinkClr xmlns:ahyp="http://schemas.microsoft.com/office/drawing/2018/hyperlinkcolor" val="tx"/>
                    </a:ext>
                  </a:extLst>
                </a:hlinkClick>
              </a:rPr>
              <a:t>Ladder Step Up Sydney</a:t>
            </a:r>
            <a:r>
              <a:rPr lang="en-US" sz="1400" b="0" i="0" u="none" strike="noStrike" baseline="0" dirty="0">
                <a:solidFill>
                  <a:schemeClr val="tx2">
                    <a:lumMod val="75000"/>
                  </a:schemeClr>
                </a:solidFill>
              </a:rPr>
              <a:t>: </a:t>
            </a:r>
            <a:r>
              <a:rPr lang="en-US" sz="1400" b="0" i="0" u="none" strike="noStrike" baseline="0" dirty="0"/>
              <a:t>an 8-week mentoring and coaching program. </a:t>
            </a:r>
          </a:p>
        </p:txBody>
      </p:sp>
      <p:cxnSp>
        <p:nvCxnSpPr>
          <p:cNvPr id="1040" name="Straight Connector 1039">
            <a:extLst>
              <a:ext uri="{FF2B5EF4-FFF2-40B4-BE49-F238E27FC236}">
                <a16:creationId xmlns:a16="http://schemas.microsoft.com/office/drawing/2014/main" id="{6F7F7208-2715-9B6A-A2B9-2A13ED926E54}"/>
              </a:ext>
              <a:ext uri="{C183D7F6-B498-43B3-948B-1728B52AA6E4}">
                <adec:decorative xmlns:adec="http://schemas.microsoft.com/office/drawing/2017/decorative" val="1"/>
              </a:ext>
            </a:extLst>
          </p:cNvPr>
          <p:cNvCxnSpPr>
            <a:cxnSpLocks/>
          </p:cNvCxnSpPr>
          <p:nvPr/>
        </p:nvCxnSpPr>
        <p:spPr>
          <a:xfrm>
            <a:off x="4267803" y="4302640"/>
            <a:ext cx="3415920"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9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2060"/>
                </a:solidFill>
              </a:rPr>
              <a:t>Programs and supports: </a:t>
            </a:r>
            <a:r>
              <a:rPr lang="en-AU" b="1" dirty="0">
                <a:solidFill>
                  <a:srgbClr val="002060"/>
                </a:solidFill>
                <a:hlinkClick r:id="rId2">
                  <a:extLst>
                    <a:ext uri="{A12FA001-AC4F-418D-AE19-62706E023703}">
                      <ahyp:hlinkClr xmlns:ahyp="http://schemas.microsoft.com/office/drawing/2018/hyperlinkcolor" val="tx"/>
                    </a:ext>
                  </a:extLst>
                </a:hlinkClick>
              </a:rPr>
              <a:t>Culture and connection </a:t>
            </a:r>
            <a:endParaRPr lang="en-AU" b="1" dirty="0">
              <a:solidFill>
                <a:srgbClr val="002060"/>
              </a:solidFill>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28" name="Content Placeholder 27" descr="A group of young people with their arms around each other"/>
          <p:cNvPicPr>
            <a:picLocks noGrp="1" noChangeAspect="1"/>
          </p:cNvPicPr>
          <p:nvPr>
            <p:ph sz="quarter" idx="17"/>
          </p:nvPr>
        </p:nvPicPr>
        <p:blipFill>
          <a:blip r:embed="rId3"/>
          <a:stretch>
            <a:fillRect/>
          </a:stretch>
        </p:blipFill>
        <p:spPr>
          <a:xfrm>
            <a:off x="8533617" y="1943029"/>
            <a:ext cx="3441065" cy="3979942"/>
          </a:xfrm>
          <a:prstGeom prst="rect">
            <a:avLst/>
          </a:prstGeom>
        </p:spPr>
      </p:pic>
      <p:sp>
        <p:nvSpPr>
          <p:cNvPr id="14" name="Text Placeholder 13"/>
          <p:cNvSpPr>
            <a:spLocks noGrp="1"/>
          </p:cNvSpPr>
          <p:nvPr>
            <p:ph type="body" sz="quarter" idx="13"/>
          </p:nvPr>
        </p:nvSpPr>
        <p:spPr/>
        <p:txBody>
          <a:bodyPr>
            <a:normAutofit/>
          </a:bodyPr>
          <a:lstStyle/>
          <a:p>
            <a:pPr lvl="0" defTabSz="609585">
              <a:lnSpc>
                <a:spcPct val="100000"/>
              </a:lnSpc>
              <a:spcAft>
                <a:spcPts val="0"/>
              </a:spcAft>
            </a:pPr>
            <a:r>
              <a:rPr lang="en-AU" sz="1500" b="1" dirty="0">
                <a:solidFill>
                  <a:schemeClr val="tx1"/>
                </a:solidFill>
              </a:rPr>
              <a:t>Social </a:t>
            </a:r>
          </a:p>
          <a:p>
            <a:pPr lvl="0" defTabSz="609585">
              <a:lnSpc>
                <a:spcPct val="100000"/>
              </a:lnSpc>
              <a:spcAft>
                <a:spcPts val="0"/>
              </a:spcAft>
            </a:pPr>
            <a:endParaRPr lang="en-AU" sz="1500" b="1" dirty="0">
              <a:solidFill>
                <a:schemeClr val="tx1"/>
              </a:solidFill>
            </a:endParaRPr>
          </a:p>
          <a:p>
            <a:pPr marL="285750" lvl="0" indent="-285750" defTabSz="609585">
              <a:lnSpc>
                <a:spcPct val="100000"/>
              </a:lnSpc>
              <a:spcAft>
                <a:spcPts val="0"/>
              </a:spcAft>
              <a:buFont typeface="Arial" panose="020B0604020202020204" pitchFamily="34" charset="0"/>
              <a:buChar char="•"/>
            </a:pPr>
            <a:r>
              <a:rPr lang="en-AU" sz="1500" dirty="0">
                <a:solidFill>
                  <a:schemeClr val="tx1"/>
                </a:solidFill>
              </a:rPr>
              <a:t>Connection to sports groups or clubs</a:t>
            </a:r>
          </a:p>
          <a:p>
            <a:pPr marL="285750" lvl="0" indent="-285750" defTabSz="609585">
              <a:lnSpc>
                <a:spcPct val="100000"/>
              </a:lnSpc>
              <a:spcAft>
                <a:spcPts val="0"/>
              </a:spcAft>
              <a:buFont typeface="Arial" panose="020B0604020202020204" pitchFamily="34" charset="0"/>
              <a:buChar char="•"/>
            </a:pPr>
            <a:r>
              <a:rPr lang="en-AU" sz="1500" dirty="0">
                <a:solidFill>
                  <a:schemeClr val="tx1"/>
                </a:solidFill>
              </a:rPr>
              <a:t>Connection with other young people leaving OOHC to share experiences (</a:t>
            </a:r>
            <a:r>
              <a:rPr lang="en-AU" sz="1500" dirty="0">
                <a:solidFill>
                  <a:schemeClr val="tx1"/>
                </a:solidFill>
                <a:hlinkClick r:id="rId4">
                  <a:extLst>
                    <a:ext uri="{A12FA001-AC4F-418D-AE19-62706E023703}">
                      <ahyp:hlinkClr xmlns:ahyp="http://schemas.microsoft.com/office/drawing/2018/hyperlinkcolor" val="tx"/>
                    </a:ext>
                  </a:extLst>
                </a:hlinkClick>
              </a:rPr>
              <a:t>Create Foundation</a:t>
            </a:r>
            <a:r>
              <a:rPr lang="en-AU" sz="1500" dirty="0">
                <a:solidFill>
                  <a:schemeClr val="tx1"/>
                </a:solidFill>
              </a:rPr>
              <a:t>)</a:t>
            </a:r>
          </a:p>
          <a:p>
            <a:pPr lvl="0" defTabSz="609585">
              <a:lnSpc>
                <a:spcPct val="100000"/>
              </a:lnSpc>
              <a:spcAft>
                <a:spcPts val="0"/>
              </a:spcAft>
            </a:pPr>
            <a:endParaRPr lang="en-AU" sz="1500" dirty="0">
              <a:solidFill>
                <a:schemeClr val="tx1"/>
              </a:solidFill>
            </a:endParaRPr>
          </a:p>
          <a:p>
            <a:pPr marL="171450" lvl="0" indent="-171450" defTabSz="609585">
              <a:lnSpc>
                <a:spcPct val="100000"/>
              </a:lnSpc>
              <a:spcAft>
                <a:spcPts val="0"/>
              </a:spcAft>
              <a:buFont typeface="Arial" panose="020B0604020202020204" pitchFamily="34" charset="0"/>
              <a:buChar char="•"/>
            </a:pPr>
            <a:endParaRPr lang="en-US" sz="1500" dirty="0">
              <a:solidFill>
                <a:schemeClr val="tx1"/>
              </a:solidFill>
            </a:endParaRPr>
          </a:p>
          <a:p>
            <a:pPr marL="171450" lvl="0" indent="-171450" defTabSz="609585">
              <a:lnSpc>
                <a:spcPct val="100000"/>
              </a:lnSpc>
              <a:spcAft>
                <a:spcPts val="0"/>
              </a:spcAft>
              <a:buFont typeface="Arial" panose="020B0604020202020204" pitchFamily="34" charset="0"/>
              <a:buChar char="•"/>
            </a:pPr>
            <a:endParaRPr lang="en-US" sz="1500" dirty="0">
              <a:solidFill>
                <a:schemeClr val="tx1"/>
              </a:solidFill>
            </a:endParaRPr>
          </a:p>
          <a:p>
            <a:endParaRPr lang="en-AU" sz="1500" dirty="0">
              <a:solidFill>
                <a:schemeClr val="tx1"/>
              </a:solidFill>
            </a:endParaRPr>
          </a:p>
        </p:txBody>
      </p:sp>
      <p:sp>
        <p:nvSpPr>
          <p:cNvPr id="17" name="Content Placeholder 16"/>
          <p:cNvSpPr>
            <a:spLocks noGrp="1"/>
          </p:cNvSpPr>
          <p:nvPr>
            <p:ph sz="quarter" idx="16"/>
          </p:nvPr>
        </p:nvSpPr>
        <p:spPr>
          <a:xfrm>
            <a:off x="359999" y="4076730"/>
            <a:ext cx="2115210" cy="4053202"/>
          </a:xfrm>
        </p:spPr>
        <p:txBody>
          <a:bodyPr>
            <a:normAutofit/>
          </a:bodyPr>
          <a:lstStyle/>
          <a:p>
            <a:pPr lvl="0" defTabSz="609585">
              <a:lnSpc>
                <a:spcPct val="100000"/>
              </a:lnSpc>
              <a:spcAft>
                <a:spcPts val="0"/>
              </a:spcAft>
            </a:pPr>
            <a:r>
              <a:rPr lang="en-AU" sz="1500" b="1" dirty="0">
                <a:solidFill>
                  <a:schemeClr val="tx1"/>
                </a:solidFill>
                <a:latin typeface="+mj-lt"/>
              </a:rPr>
              <a:t>Disability</a:t>
            </a:r>
          </a:p>
          <a:p>
            <a:pPr lvl="0" defTabSz="609585">
              <a:lnSpc>
                <a:spcPct val="100000"/>
              </a:lnSpc>
              <a:spcAft>
                <a:spcPts val="0"/>
              </a:spcAft>
            </a:pPr>
            <a:endParaRPr lang="en-AU" sz="1500" b="1" dirty="0">
              <a:solidFill>
                <a:schemeClr val="tx1"/>
              </a:solidFill>
              <a:latin typeface="+mj-lt"/>
            </a:endParaRPr>
          </a:p>
          <a:p>
            <a:pPr marL="285750" lvl="0" indent="-285750" defTabSz="609585">
              <a:lnSpc>
                <a:spcPct val="100000"/>
              </a:lnSpc>
              <a:spcAft>
                <a:spcPts val="0"/>
              </a:spcAft>
              <a:buFont typeface="Arial" panose="020B0604020202020204" pitchFamily="34" charset="0"/>
              <a:buChar char="•"/>
            </a:pPr>
            <a:r>
              <a:rPr lang="en-AU" sz="1500" dirty="0">
                <a:solidFill>
                  <a:schemeClr val="tx1"/>
                </a:solidFill>
                <a:latin typeface="+mj-lt"/>
                <a:hlinkClick r:id="rId5">
                  <a:extLst>
                    <a:ext uri="{A12FA001-AC4F-418D-AE19-62706E023703}">
                      <ahyp:hlinkClr xmlns:ahyp="http://schemas.microsoft.com/office/drawing/2018/hyperlinkcolor" val="tx"/>
                    </a:ext>
                  </a:extLst>
                </a:hlinkClick>
              </a:rPr>
              <a:t>Supported decision making</a:t>
            </a:r>
            <a:endParaRPr lang="en-AU" sz="1500" dirty="0">
              <a:solidFill>
                <a:schemeClr val="tx1"/>
              </a:solidFill>
              <a:latin typeface="+mj-lt"/>
            </a:endParaRPr>
          </a:p>
          <a:p>
            <a:pPr marL="285750" lvl="0" indent="-285750" defTabSz="609585">
              <a:lnSpc>
                <a:spcPct val="100000"/>
              </a:lnSpc>
              <a:spcAft>
                <a:spcPts val="0"/>
              </a:spcAft>
              <a:buFont typeface="Arial" panose="020B0604020202020204" pitchFamily="34" charset="0"/>
              <a:buChar char="•"/>
            </a:pPr>
            <a:r>
              <a:rPr lang="en-AU" sz="1500" dirty="0">
                <a:solidFill>
                  <a:schemeClr val="tx1"/>
                </a:solidFill>
                <a:latin typeface="+mj-lt"/>
                <a:hlinkClick r:id="rId6">
                  <a:extLst>
                    <a:ext uri="{A12FA001-AC4F-418D-AE19-62706E023703}">
                      <ahyp:hlinkClr xmlns:ahyp="http://schemas.microsoft.com/office/drawing/2018/hyperlinkcolor" val="tx"/>
                    </a:ext>
                  </a:extLst>
                </a:hlinkClick>
              </a:rPr>
              <a:t>Decision making and capacity short course</a:t>
            </a:r>
            <a:endParaRPr lang="en-AU" sz="1500" dirty="0">
              <a:solidFill>
                <a:schemeClr val="tx1"/>
              </a:solidFill>
              <a:latin typeface="+mj-lt"/>
            </a:endParaRPr>
          </a:p>
          <a:p>
            <a:pPr marL="285750" lvl="0" indent="-285750" defTabSz="609585">
              <a:lnSpc>
                <a:spcPct val="100000"/>
              </a:lnSpc>
              <a:spcAft>
                <a:spcPts val="0"/>
              </a:spcAft>
              <a:buFont typeface="Arial" panose="020B0604020202020204" pitchFamily="34" charset="0"/>
              <a:buChar char="•"/>
            </a:pPr>
            <a:r>
              <a:rPr lang="en-AU" sz="1500" dirty="0">
                <a:solidFill>
                  <a:schemeClr val="tx1"/>
                </a:solidFill>
                <a:latin typeface="+mj-lt"/>
                <a:hlinkClick r:id="rId7">
                  <a:extLst>
                    <a:ext uri="{A12FA001-AC4F-418D-AE19-62706E023703}">
                      <ahyp:hlinkClr xmlns:ahyp="http://schemas.microsoft.com/office/drawing/2018/hyperlinkcolor" val="tx"/>
                    </a:ext>
                  </a:extLst>
                </a:hlinkClick>
              </a:rPr>
              <a:t>NDIS and leaving care planning</a:t>
            </a:r>
            <a:endParaRPr lang="en-AU" sz="1500" dirty="0">
              <a:solidFill>
                <a:schemeClr val="tx1"/>
              </a:solidFill>
              <a:latin typeface="+mj-lt"/>
            </a:endParaRPr>
          </a:p>
          <a:p>
            <a:pPr marL="285750" indent="-285750">
              <a:buFont typeface="Arial" panose="020B0604020202020204" pitchFamily="34" charset="0"/>
              <a:buChar char="•"/>
            </a:pPr>
            <a:endParaRPr lang="en-AU" sz="1500" dirty="0">
              <a:solidFill>
                <a:schemeClr val="tx1"/>
              </a:solidFill>
              <a:latin typeface="Public Sancs"/>
            </a:endParaRPr>
          </a:p>
          <a:p>
            <a:endParaRPr lang="en-AU" sz="1500" dirty="0">
              <a:solidFill>
                <a:schemeClr val="tx1"/>
              </a:solidFill>
            </a:endParaRPr>
          </a:p>
        </p:txBody>
      </p:sp>
      <p:sp>
        <p:nvSpPr>
          <p:cNvPr id="29" name="Rectangle 28"/>
          <p:cNvSpPr/>
          <p:nvPr/>
        </p:nvSpPr>
        <p:spPr>
          <a:xfrm>
            <a:off x="3287636" y="1728000"/>
            <a:ext cx="2318345" cy="1477328"/>
          </a:xfrm>
          <a:prstGeom prst="rect">
            <a:avLst/>
          </a:prstGeom>
        </p:spPr>
        <p:txBody>
          <a:bodyPr wrap="square">
            <a:spAutoFit/>
          </a:bodyPr>
          <a:lstStyle/>
          <a:p>
            <a:r>
              <a:rPr lang="en-AU" sz="1500" b="1" dirty="0">
                <a:latin typeface="+mj-lt"/>
              </a:rPr>
              <a:t>Religion</a:t>
            </a:r>
          </a:p>
          <a:p>
            <a:endParaRPr lang="en-AU" sz="1500" b="1" dirty="0">
              <a:latin typeface="+mj-lt"/>
            </a:endParaRPr>
          </a:p>
          <a:p>
            <a:pPr marL="285750" indent="-285750">
              <a:buFont typeface="Arial" panose="020B0604020202020204" pitchFamily="34" charset="0"/>
              <a:buChar char="•"/>
            </a:pPr>
            <a:r>
              <a:rPr lang="en-AU" sz="1500" dirty="0">
                <a:latin typeface="+mj-lt"/>
              </a:rPr>
              <a:t>Connection to local religious groups (church, mosque, etc.)</a:t>
            </a:r>
          </a:p>
        </p:txBody>
      </p:sp>
      <p:sp>
        <p:nvSpPr>
          <p:cNvPr id="30" name="Rectangle 29"/>
          <p:cNvSpPr/>
          <p:nvPr/>
        </p:nvSpPr>
        <p:spPr>
          <a:xfrm>
            <a:off x="3311428" y="4076730"/>
            <a:ext cx="2270760" cy="1477328"/>
          </a:xfrm>
          <a:prstGeom prst="rect">
            <a:avLst/>
          </a:prstGeom>
        </p:spPr>
        <p:txBody>
          <a:bodyPr wrap="square">
            <a:spAutoFit/>
          </a:bodyPr>
          <a:lstStyle/>
          <a:p>
            <a:pPr lvl="0"/>
            <a:r>
              <a:rPr lang="en-AU" sz="1500" b="1" dirty="0">
                <a:latin typeface="+mj-lt"/>
              </a:rPr>
              <a:t>Gender and sexuality </a:t>
            </a:r>
          </a:p>
          <a:p>
            <a:pPr lvl="0"/>
            <a:endParaRPr lang="en-AU" sz="1500" b="1" dirty="0">
              <a:latin typeface="+mj-lt"/>
            </a:endParaRPr>
          </a:p>
          <a:p>
            <a:pPr marL="285750" lvl="0" indent="-285750">
              <a:buFont typeface="Arial" panose="020B0604020202020204" pitchFamily="34" charset="0"/>
              <a:buChar char="•"/>
            </a:pPr>
            <a:r>
              <a:rPr lang="en-US" sz="1500" dirty="0">
                <a:latin typeface="+mj-lt"/>
              </a:rPr>
              <a:t>LGBTQIA+ services and community organisations (</a:t>
            </a:r>
            <a:r>
              <a:rPr lang="en-US" sz="1500" dirty="0">
                <a:latin typeface="+mj-lt"/>
                <a:hlinkClick r:id="rId8">
                  <a:extLst>
                    <a:ext uri="{A12FA001-AC4F-418D-AE19-62706E023703}">
                      <ahyp:hlinkClr xmlns:ahyp="http://schemas.microsoft.com/office/drawing/2018/hyperlinkcolor" val="tx"/>
                    </a:ext>
                  </a:extLst>
                </a:hlinkClick>
              </a:rPr>
              <a:t>Gender Centre</a:t>
            </a:r>
            <a:r>
              <a:rPr lang="en-US" sz="1500" dirty="0">
                <a:latin typeface="+mj-lt"/>
              </a:rPr>
              <a:t>) </a:t>
            </a:r>
            <a:endParaRPr lang="en-AU" sz="1500" dirty="0">
              <a:latin typeface="+mj-lt"/>
            </a:endParaRPr>
          </a:p>
        </p:txBody>
      </p:sp>
      <p:sp>
        <p:nvSpPr>
          <p:cNvPr id="15" name="Text Placeholder 14"/>
          <p:cNvSpPr>
            <a:spLocks noGrp="1"/>
          </p:cNvSpPr>
          <p:nvPr>
            <p:ph type="body" sz="quarter" idx="14"/>
          </p:nvPr>
        </p:nvSpPr>
        <p:spPr>
          <a:xfrm>
            <a:off x="5797254" y="1735426"/>
            <a:ext cx="1944000" cy="2016000"/>
          </a:xfrm>
        </p:spPr>
        <p:txBody>
          <a:bodyPr>
            <a:noAutofit/>
          </a:bodyPr>
          <a:lstStyle/>
          <a:p>
            <a:r>
              <a:rPr lang="en-AU" sz="1500" b="1" dirty="0">
                <a:solidFill>
                  <a:schemeClr val="tx1"/>
                </a:solidFill>
              </a:rPr>
              <a:t>Culture</a:t>
            </a:r>
          </a:p>
          <a:p>
            <a:pPr marL="285750" indent="-285750">
              <a:buFont typeface="Arial" panose="020B0604020202020204" pitchFamily="34" charset="0"/>
              <a:buChar char="•"/>
            </a:pPr>
            <a:r>
              <a:rPr lang="en-AU" sz="1500" dirty="0">
                <a:solidFill>
                  <a:schemeClr val="tx1"/>
                </a:solidFill>
                <a:hlinkClick r:id="rId9">
                  <a:extLst>
                    <a:ext uri="{A12FA001-AC4F-418D-AE19-62706E023703}">
                      <ahyp:hlinkClr xmlns:ahyp="http://schemas.microsoft.com/office/drawing/2018/hyperlinkcolor" val="tx"/>
                    </a:ext>
                  </a:extLst>
                </a:hlinkClick>
              </a:rPr>
              <a:t>Cultural planning</a:t>
            </a:r>
            <a:endParaRPr lang="en-AU" sz="1500" dirty="0">
              <a:solidFill>
                <a:schemeClr val="tx1"/>
              </a:solidFill>
            </a:endParaRPr>
          </a:p>
          <a:p>
            <a:pPr marL="285750" indent="-285750">
              <a:buFont typeface="Arial" panose="020B0604020202020204" pitchFamily="34" charset="0"/>
              <a:buChar char="•"/>
            </a:pPr>
            <a:r>
              <a:rPr lang="en-AU" sz="1500" dirty="0">
                <a:solidFill>
                  <a:schemeClr val="tx1"/>
                </a:solidFill>
              </a:rPr>
              <a:t>Family Finding and accessing care records </a:t>
            </a:r>
          </a:p>
          <a:p>
            <a:pPr marL="285750" indent="-285750">
              <a:buFont typeface="Arial" panose="020B0604020202020204" pitchFamily="34" charset="0"/>
              <a:buChar char="•"/>
            </a:pPr>
            <a:r>
              <a:rPr lang="en-AU" sz="1500" dirty="0">
                <a:solidFill>
                  <a:schemeClr val="tx1"/>
                </a:solidFill>
                <a:hlinkClick r:id="rId10">
                  <a:extLst>
                    <a:ext uri="{A12FA001-AC4F-418D-AE19-62706E023703}">
                      <ahyp:hlinkClr xmlns:ahyp="http://schemas.microsoft.com/office/drawing/2018/hyperlinkcolor" val="tx"/>
                    </a:ext>
                  </a:extLst>
                </a:hlinkClick>
              </a:rPr>
              <a:t>Life story work</a:t>
            </a:r>
            <a:endParaRPr lang="en-AU" sz="1500" dirty="0">
              <a:solidFill>
                <a:schemeClr val="tx1"/>
              </a:solidFill>
            </a:endParaRPr>
          </a:p>
          <a:p>
            <a:pPr marL="285750" indent="-285750">
              <a:buFont typeface="Arial" panose="020B0604020202020204" pitchFamily="34" charset="0"/>
              <a:buChar char="•"/>
            </a:pPr>
            <a:r>
              <a:rPr lang="en-US" sz="1500" dirty="0">
                <a:solidFill>
                  <a:schemeClr val="tx1"/>
                </a:solidFill>
              </a:rPr>
              <a:t>Connection to kind and community (useful links include</a:t>
            </a:r>
            <a:r>
              <a:rPr lang="en-AU" sz="1500" dirty="0">
                <a:solidFill>
                  <a:schemeClr val="tx1"/>
                </a:solidFill>
              </a:rPr>
              <a:t> </a:t>
            </a:r>
            <a:r>
              <a:rPr lang="en-AU" sz="1500" dirty="0">
                <a:solidFill>
                  <a:schemeClr val="tx1"/>
                </a:solidFill>
                <a:hlinkClick r:id="rId11">
                  <a:extLst>
                    <a:ext uri="{A12FA001-AC4F-418D-AE19-62706E023703}">
                      <ahyp:hlinkClr xmlns:ahyp="http://schemas.microsoft.com/office/drawing/2018/hyperlinkcolor" val="tx"/>
                    </a:ext>
                  </a:extLst>
                </a:hlinkClick>
              </a:rPr>
              <a:t>ABSEC</a:t>
            </a:r>
            <a:r>
              <a:rPr lang="en-AU" sz="1500" dirty="0">
                <a:solidFill>
                  <a:schemeClr val="tx1"/>
                </a:solidFill>
              </a:rPr>
              <a:t> and the </a:t>
            </a:r>
            <a:r>
              <a:rPr lang="en-AU" sz="1500" dirty="0">
                <a:solidFill>
                  <a:schemeClr val="tx1"/>
                </a:solidFill>
                <a:hlinkClick r:id="rId12">
                  <a:extLst>
                    <a:ext uri="{A12FA001-AC4F-418D-AE19-62706E023703}">
                      <ahyp:hlinkClr xmlns:ahyp="http://schemas.microsoft.com/office/drawing/2018/hyperlinkcolor" val="tx"/>
                    </a:ext>
                  </a:extLst>
                </a:hlinkClick>
              </a:rPr>
              <a:t>Community Migrant Resource Centre</a:t>
            </a:r>
            <a:r>
              <a:rPr lang="en-AU" sz="1500" dirty="0">
                <a:solidFill>
                  <a:schemeClr val="tx1"/>
                </a:solidFill>
              </a:rPr>
              <a:t>)</a:t>
            </a:r>
          </a:p>
          <a:p>
            <a:endParaRPr lang="en-AU" sz="1500" dirty="0">
              <a:solidFill>
                <a:schemeClr val="tx1"/>
              </a:solidFill>
            </a:endParaRPr>
          </a:p>
          <a:p>
            <a:endParaRPr lang="en-AU" sz="1500" dirty="0"/>
          </a:p>
        </p:txBody>
      </p:sp>
    </p:spTree>
    <p:extLst>
      <p:ext uri="{BB962C8B-B14F-4D97-AF65-F5344CB8AC3E}">
        <p14:creationId xmlns:p14="http://schemas.microsoft.com/office/powerpoint/2010/main" val="2125259567"/>
      </p:ext>
    </p:extLst>
  </p:cSld>
  <p:clrMapOvr>
    <a:masterClrMapping/>
  </p:clrMapOvr>
</p:sld>
</file>

<file path=ppt/theme/theme1.xml><?xml version="1.0" encoding="utf-8"?>
<a:theme xmlns:a="http://schemas.openxmlformats.org/drawingml/2006/main" name="NSW Government Non-Corporate">
  <a:themeElements>
    <a:clrScheme name="NSW Government Purple">
      <a:dk1>
        <a:srgbClr val="22272B"/>
      </a:dk1>
      <a:lt1>
        <a:srgbClr val="FFFFFF"/>
      </a:lt1>
      <a:dk2>
        <a:srgbClr val="D7153A"/>
      </a:dk2>
      <a:lt2>
        <a:srgbClr val="002664"/>
      </a:lt2>
      <a:accent1>
        <a:srgbClr val="441170"/>
      </a:accent1>
      <a:accent2>
        <a:srgbClr val="E6E1FD"/>
      </a:accent2>
      <a:accent3>
        <a:srgbClr val="495054"/>
      </a:accent3>
      <a:accent4>
        <a:srgbClr val="8055F1"/>
      </a:accent4>
      <a:accent5>
        <a:srgbClr val="EBEBEB"/>
      </a:accent5>
      <a:accent6>
        <a:srgbClr val="CEBFFF"/>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1000" dirty="0"/>
        </a:defPPr>
      </a:lstStyle>
    </a:txDef>
  </a:objectDefaults>
  <a:extraClrSchemeLst/>
  <a:extLst>
    <a:ext uri="{05A4C25C-085E-4340-85A3-A5531E510DB2}">
      <thm15:themeFamily xmlns:thm15="http://schemas.microsoft.com/office/thememl/2012/main" name="NSWGov_B1_PPT_Non-Corporate" id="{F818B0EE-489C-4C21-9575-2EE65C4E2772}" vid="{CB789EFF-B17D-4FFC-B418-92DD9F3F7C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048D45F3D8DF4E8FA9332279B4CF7C" ma:contentTypeVersion="13" ma:contentTypeDescription="Create a new document." ma:contentTypeScope="" ma:versionID="a9ad2f49922f10b2443f9bc45a6c4f0d">
  <xsd:schema xmlns:xsd="http://www.w3.org/2001/XMLSchema" xmlns:xs="http://www.w3.org/2001/XMLSchema" xmlns:p="http://schemas.microsoft.com/office/2006/metadata/properties" xmlns:ns2="9f779894-93a3-4764-8843-94f9168c1ee3" xmlns:ns3="73b2a7e0-7de5-4218-8b5f-d603c67d5772" targetNamespace="http://schemas.microsoft.com/office/2006/metadata/properties" ma:root="true" ma:fieldsID="0d76580682f32d67a04758f11857d729" ns2:_="" ns3:_="">
    <xsd:import namespace="9f779894-93a3-4764-8843-94f9168c1ee3"/>
    <xsd:import namespace="73b2a7e0-7de5-4218-8b5f-d603c67d57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79894-93a3-4764-8843-94f9168c1e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4a9b5ed-3dec-4005-b770-d275ff43f16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b2a7e0-7de5-4218-8b5f-d603c67d57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39b7ebd-2737-476c-bed3-f3b229e820ec}" ma:internalName="TaxCatchAll" ma:showField="CatchAllData" ma:web="73b2a7e0-7de5-4218-8b5f-d603c67d57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779894-93a3-4764-8843-94f9168c1ee3">
      <Terms xmlns="http://schemas.microsoft.com/office/infopath/2007/PartnerControls"/>
    </lcf76f155ced4ddcb4097134ff3c332f>
    <TaxCatchAll xmlns="73b2a7e0-7de5-4218-8b5f-d603c67d5772" xsi:nil="true"/>
    <SharedWithUsers xmlns="73b2a7e0-7de5-4218-8b5f-d603c67d5772">
      <UserInfo>
        <DisplayName>Sylvia Derderyan</DisplayName>
        <AccountId>14</AccountId>
        <AccountType/>
      </UserInfo>
      <UserInfo>
        <DisplayName>Lance Borwick</DisplayName>
        <AccountId>31</AccountId>
        <AccountType/>
      </UserInfo>
      <UserInfo>
        <DisplayName>Mady Maplethorpe</DisplayName>
        <AccountId>10</AccountId>
        <AccountType/>
      </UserInfo>
      <UserInfo>
        <DisplayName>Rebecca Magoffin</DisplayName>
        <AccountId>160</AccountId>
        <AccountType/>
      </UserInfo>
      <UserInfo>
        <DisplayName>Rebecca Hinchey</DisplayName>
        <AccountId>168</AccountId>
        <AccountType/>
      </UserInfo>
      <UserInfo>
        <DisplayName>Melissa Thatcher</DisplayName>
        <AccountId>169</AccountId>
        <AccountType/>
      </UserInfo>
      <UserInfo>
        <DisplayName>Melissa Pearce</DisplayName>
        <AccountId>64</AccountId>
        <AccountType/>
      </UserInfo>
    </SharedWithUsers>
  </documentManagement>
</p:properties>
</file>

<file path=customXml/itemProps1.xml><?xml version="1.0" encoding="utf-8"?>
<ds:datastoreItem xmlns:ds="http://schemas.openxmlformats.org/officeDocument/2006/customXml" ds:itemID="{368D8B76-9E07-4F25-8FB6-3A5CDCF84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79894-93a3-4764-8843-94f9168c1ee3"/>
    <ds:schemaRef ds:uri="73b2a7e0-7de5-4218-8b5f-d603c67d5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B514DB-8DEE-49E5-B9C7-547356F34F20}">
  <ds:schemaRefs>
    <ds:schemaRef ds:uri="http://schemas.microsoft.com/sharepoint/v3/contenttype/forms"/>
  </ds:schemaRefs>
</ds:datastoreItem>
</file>

<file path=customXml/itemProps3.xml><?xml version="1.0" encoding="utf-8"?>
<ds:datastoreItem xmlns:ds="http://schemas.openxmlformats.org/officeDocument/2006/customXml" ds:itemID="{9E983CCF-96C6-4AF5-85CA-A3308D12D36A}">
  <ds:schemaRef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73b2a7e0-7de5-4218-8b5f-d603c67d5772"/>
    <ds:schemaRef ds:uri="http://purl.org/dc/elements/1.1/"/>
    <ds:schemaRef ds:uri="http://schemas.microsoft.com/office/2006/metadata/properties"/>
    <ds:schemaRef ds:uri="http://schemas.openxmlformats.org/package/2006/metadata/core-properties"/>
    <ds:schemaRef ds:uri="9f779894-93a3-4764-8843-94f9168c1ee3"/>
  </ds:schemaRefs>
</ds:datastoreItem>
</file>

<file path=docProps/app.xml><?xml version="1.0" encoding="utf-8"?>
<Properties xmlns="http://schemas.openxmlformats.org/officeDocument/2006/extended-properties" xmlns:vt="http://schemas.openxmlformats.org/officeDocument/2006/docPropsVTypes">
  <Template>DCJ Presentation Template_Non-corporate</Template>
  <TotalTime>604</TotalTime>
  <Words>3911</Words>
  <Application>Microsoft Office PowerPoint</Application>
  <PresentationFormat>Widescreen</PresentationFormat>
  <Paragraphs>435</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Public Sancs</vt:lpstr>
      <vt:lpstr>Public Sans</vt:lpstr>
      <vt:lpstr>Public Sans ExtraLight</vt:lpstr>
      <vt:lpstr>Public Sans Light</vt:lpstr>
      <vt:lpstr>Public Sans SemiBold</vt:lpstr>
      <vt:lpstr>Times New Roman</vt:lpstr>
      <vt:lpstr>NSW Government Non-Corporate</vt:lpstr>
      <vt:lpstr>Leaving care and after care resources pack</vt:lpstr>
      <vt:lpstr>3 key stages to leaving care</vt:lpstr>
      <vt:lpstr>Differences between leaving care and after care planning</vt:lpstr>
      <vt:lpstr>What you need to know about leaving care and after care planning</vt:lpstr>
      <vt:lpstr>Planning process</vt:lpstr>
      <vt:lpstr>Key elements of leaving care and after care plans</vt:lpstr>
      <vt:lpstr>Critical domains on the path to independence</vt:lpstr>
      <vt:lpstr>Programs and supports: Living skills</vt:lpstr>
      <vt:lpstr>Programs and supports: Culture and connection </vt:lpstr>
      <vt:lpstr>Programs and supports: Housing</vt:lpstr>
      <vt:lpstr>Programs and supports: Education and training</vt:lpstr>
      <vt:lpstr>Programs and supports: Training and employment</vt:lpstr>
      <vt:lpstr>Programs and supports: Health and wellbeing</vt:lpstr>
      <vt:lpstr>Programs and supports: Legal matters</vt:lpstr>
      <vt:lpstr>Programs and supports: Financial assistance</vt:lpstr>
      <vt:lpstr>Case studies</vt:lpstr>
      <vt:lpstr>Contact details for after care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care and after care resources pack</dc:title>
  <dc:creator>Mady Maplethorpe</dc:creator>
  <cp:lastModifiedBy>LANCE BORWICK</cp:lastModifiedBy>
  <cp:revision>17</cp:revision>
  <dcterms:created xsi:type="dcterms:W3CDTF">2023-05-08T00:53:47Z</dcterms:created>
  <dcterms:modified xsi:type="dcterms:W3CDTF">2023-10-16T04:06:29Z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0x0101006C048D45F3D8DF4E8FA9332279B4CF7C</vt:lpwstr>
  </property>
  <property fmtid="{D5CDD505-2E9C-101B-9397-08002B2CF9AE}" pid="3" name="MediaServiceImageTags">
    <vt:lpwstr/>
  </property>
</Properties>
</file>