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64" r:id="rId4"/>
    <p:sldId id="258" r:id="rId5"/>
    <p:sldId id="259" r:id="rId6"/>
    <p:sldId id="260" r:id="rId7"/>
    <p:sldId id="261" r:id="rId8"/>
    <p:sldId id="262" r:id="rId9"/>
    <p:sldId id="263" r:id="rId10"/>
  </p:sldIdLst>
  <p:sldSz cx="18288000" cy="10287000"/>
  <p:notesSz cx="6858000" cy="9144000"/>
  <p:embeddedFontLst>
    <p:embeddedFont>
      <p:font typeface="Public Sans 1" panose="020B0604020202020204" charset="0"/>
      <p:regular r:id="rId12"/>
    </p:embeddedFont>
    <p:embeddedFont>
      <p:font typeface="Public Sans 1 Bold" panose="020B0604020202020204" charset="0"/>
      <p:regular r:id="rId13"/>
    </p:embeddedFont>
    <p:embeddedFont>
      <p:font typeface="Public Sans 2" panose="020B0604020202020204" charset="0"/>
      <p:regular r:id="rId14"/>
    </p:embeddedFont>
    <p:embeddedFont>
      <p:font typeface="Public Sans 2 Bold" panose="020B0604020202020204" charset="0"/>
      <p:regular r:id="rId15"/>
    </p:embeddedFont>
    <p:embeddedFont>
      <p:font typeface="Public Sans 2 Medium" panose="020B0604020202020204" charset="0"/>
      <p:regular r:id="rId16"/>
    </p:embeddedFont>
    <p:embeddedFont>
      <p:font typeface="Public Sans 2 Thin"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57D69-A92F-462D-828B-711C0A08A6A7}" v="32" dt="2025-03-05T00:29:58.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Mouwad (South Western Sydney LHD)" userId="ae926ff8-5301-491a-bf83-83d97d068599" providerId="ADAL" clId="{9B557D69-A92F-462D-828B-711C0A08A6A7}"/>
    <pc:docChg chg="undo custSel addSld delSld modSld">
      <pc:chgData name="Beth Mouwad (South Western Sydney LHD)" userId="ae926ff8-5301-491a-bf83-83d97d068599" providerId="ADAL" clId="{9B557D69-A92F-462D-828B-711C0A08A6A7}" dt="2025-03-05T00:29:58.264" v="50" actId="313"/>
      <pc:docMkLst>
        <pc:docMk/>
      </pc:docMkLst>
      <pc:sldChg chg="modTransition">
        <pc:chgData name="Beth Mouwad (South Western Sydney LHD)" userId="ae926ff8-5301-491a-bf83-83d97d068599" providerId="ADAL" clId="{9B557D69-A92F-462D-828B-711C0A08A6A7}" dt="2025-03-03T02:18:06.518" v="35"/>
        <pc:sldMkLst>
          <pc:docMk/>
          <pc:sldMk cId="0" sldId="256"/>
        </pc:sldMkLst>
      </pc:sldChg>
      <pc:sldChg chg="modTransition modAnim">
        <pc:chgData name="Beth Mouwad (South Western Sydney LHD)" userId="ae926ff8-5301-491a-bf83-83d97d068599" providerId="ADAL" clId="{9B557D69-A92F-462D-828B-711C0A08A6A7}" dt="2025-03-03T02:18:08.721" v="36"/>
        <pc:sldMkLst>
          <pc:docMk/>
          <pc:sldMk cId="0" sldId="257"/>
        </pc:sldMkLst>
      </pc:sldChg>
      <pc:sldChg chg="modTransition modAnim">
        <pc:chgData name="Beth Mouwad (South Western Sydney LHD)" userId="ae926ff8-5301-491a-bf83-83d97d068599" providerId="ADAL" clId="{9B557D69-A92F-462D-828B-711C0A08A6A7}" dt="2025-03-03T02:18:03.406" v="34"/>
        <pc:sldMkLst>
          <pc:docMk/>
          <pc:sldMk cId="0" sldId="258"/>
        </pc:sldMkLst>
      </pc:sldChg>
      <pc:sldChg chg="modTransition">
        <pc:chgData name="Beth Mouwad (South Western Sydney LHD)" userId="ae926ff8-5301-491a-bf83-83d97d068599" providerId="ADAL" clId="{9B557D69-A92F-462D-828B-711C0A08A6A7}" dt="2025-03-03T02:18:13.321" v="38"/>
        <pc:sldMkLst>
          <pc:docMk/>
          <pc:sldMk cId="0" sldId="259"/>
        </pc:sldMkLst>
      </pc:sldChg>
      <pc:sldChg chg="modTransition">
        <pc:chgData name="Beth Mouwad (South Western Sydney LHD)" userId="ae926ff8-5301-491a-bf83-83d97d068599" providerId="ADAL" clId="{9B557D69-A92F-462D-828B-711C0A08A6A7}" dt="2025-03-03T02:18:16.672" v="39"/>
        <pc:sldMkLst>
          <pc:docMk/>
          <pc:sldMk cId="0" sldId="260"/>
        </pc:sldMkLst>
      </pc:sldChg>
      <pc:sldChg chg="modSp mod modTransition">
        <pc:chgData name="Beth Mouwad (South Western Sydney LHD)" userId="ae926ff8-5301-491a-bf83-83d97d068599" providerId="ADAL" clId="{9B557D69-A92F-462D-828B-711C0A08A6A7}" dt="2025-03-05T00:29:53.737" v="49" actId="14100"/>
        <pc:sldMkLst>
          <pc:docMk/>
          <pc:sldMk cId="0" sldId="261"/>
        </pc:sldMkLst>
        <pc:spChg chg="mod">
          <ac:chgData name="Beth Mouwad (South Western Sydney LHD)" userId="ae926ff8-5301-491a-bf83-83d97d068599" providerId="ADAL" clId="{9B557D69-A92F-462D-828B-711C0A08A6A7}" dt="2025-03-05T00:29:53.737" v="49" actId="14100"/>
          <ac:spMkLst>
            <pc:docMk/>
            <pc:sldMk cId="0" sldId="261"/>
            <ac:spMk id="42" creationId="{00000000-0000-0000-0000-000000000000}"/>
          </ac:spMkLst>
        </pc:spChg>
      </pc:sldChg>
      <pc:sldChg chg="addSp delSp modSp add del mod modTransition setBg modAnim">
        <pc:chgData name="Beth Mouwad (South Western Sydney LHD)" userId="ae926ff8-5301-491a-bf83-83d97d068599" providerId="ADAL" clId="{9B557D69-A92F-462D-828B-711C0A08A6A7}" dt="2025-03-05T00:29:58.264" v="50" actId="313"/>
        <pc:sldMkLst>
          <pc:docMk/>
          <pc:sldMk cId="0" sldId="262"/>
        </pc:sldMkLst>
        <pc:spChg chg="mod">
          <ac:chgData name="Beth Mouwad (South Western Sydney LHD)" userId="ae926ff8-5301-491a-bf83-83d97d068599" providerId="ADAL" clId="{9B557D69-A92F-462D-828B-711C0A08A6A7}" dt="2025-03-03T02:11:00.657" v="14" actId="208"/>
          <ac:spMkLst>
            <pc:docMk/>
            <pc:sldMk cId="0" sldId="262"/>
            <ac:spMk id="44" creationId="{00000000-0000-0000-0000-000000000000}"/>
          </ac:spMkLst>
        </pc:spChg>
        <pc:spChg chg="mod">
          <ac:chgData name="Beth Mouwad (South Western Sydney LHD)" userId="ae926ff8-5301-491a-bf83-83d97d068599" providerId="ADAL" clId="{9B557D69-A92F-462D-828B-711C0A08A6A7}" dt="2025-03-03T02:11:00.845" v="15" actId="208"/>
          <ac:spMkLst>
            <pc:docMk/>
            <pc:sldMk cId="0" sldId="262"/>
            <ac:spMk id="45" creationId="{00000000-0000-0000-0000-000000000000}"/>
          </ac:spMkLst>
        </pc:spChg>
        <pc:spChg chg="mod">
          <ac:chgData name="Beth Mouwad (South Western Sydney LHD)" userId="ae926ff8-5301-491a-bf83-83d97d068599" providerId="ADAL" clId="{9B557D69-A92F-462D-828B-711C0A08A6A7}" dt="2025-03-03T02:11:01.092" v="16" actId="208"/>
          <ac:spMkLst>
            <pc:docMk/>
            <pc:sldMk cId="0" sldId="262"/>
            <ac:spMk id="46" creationId="{00000000-0000-0000-0000-000000000000}"/>
          </ac:spMkLst>
        </pc:spChg>
        <pc:spChg chg="mod">
          <ac:chgData name="Beth Mouwad (South Western Sydney LHD)" userId="ae926ff8-5301-491a-bf83-83d97d068599" providerId="ADAL" clId="{9B557D69-A92F-462D-828B-711C0A08A6A7}" dt="2025-03-03T02:11:00.485" v="13" actId="208"/>
          <ac:spMkLst>
            <pc:docMk/>
            <pc:sldMk cId="0" sldId="262"/>
            <ac:spMk id="47" creationId="{00000000-0000-0000-0000-000000000000}"/>
          </ac:spMkLst>
        </pc:spChg>
        <pc:spChg chg="mod">
          <ac:chgData name="Beth Mouwad (South Western Sydney LHD)" userId="ae926ff8-5301-491a-bf83-83d97d068599" providerId="ADAL" clId="{9B557D69-A92F-462D-828B-711C0A08A6A7}" dt="2025-03-03T02:11:00.192" v="12" actId="208"/>
          <ac:spMkLst>
            <pc:docMk/>
            <pc:sldMk cId="0" sldId="262"/>
            <ac:spMk id="48" creationId="{00000000-0000-0000-0000-000000000000}"/>
          </ac:spMkLst>
        </pc:spChg>
        <pc:spChg chg="mod">
          <ac:chgData name="Beth Mouwad (South Western Sydney LHD)" userId="ae926ff8-5301-491a-bf83-83d97d068599" providerId="ADAL" clId="{9B557D69-A92F-462D-828B-711C0A08A6A7}" dt="2025-03-03T02:10:59.735" v="11" actId="208"/>
          <ac:spMkLst>
            <pc:docMk/>
            <pc:sldMk cId="0" sldId="262"/>
            <ac:spMk id="49" creationId="{00000000-0000-0000-0000-000000000000}"/>
          </ac:spMkLst>
        </pc:spChg>
        <pc:spChg chg="mod">
          <ac:chgData name="Beth Mouwad (South Western Sydney LHD)" userId="ae926ff8-5301-491a-bf83-83d97d068599" providerId="ADAL" clId="{9B557D69-A92F-462D-828B-711C0A08A6A7}" dt="2025-03-05T00:29:58.264" v="50" actId="313"/>
          <ac:spMkLst>
            <pc:docMk/>
            <pc:sldMk cId="0" sldId="262"/>
            <ac:spMk id="64" creationId="{00000000-0000-0000-0000-000000000000}"/>
          </ac:spMkLst>
        </pc:spChg>
        <pc:picChg chg="add del">
          <ac:chgData name="Beth Mouwad (South Western Sydney LHD)" userId="ae926ff8-5301-491a-bf83-83d97d068599" providerId="ADAL" clId="{9B557D69-A92F-462D-828B-711C0A08A6A7}" dt="2025-03-03T02:11:01.347" v="17" actId="478"/>
          <ac:picMkLst>
            <pc:docMk/>
            <pc:sldMk cId="0" sldId="262"/>
            <ac:picMk id="39" creationId="{00000000-0000-0000-0000-000000000000}"/>
          </ac:picMkLst>
        </pc:picChg>
      </pc:sldChg>
      <pc:sldChg chg="modTransition">
        <pc:chgData name="Beth Mouwad (South Western Sydney LHD)" userId="ae926ff8-5301-491a-bf83-83d97d068599" providerId="ADAL" clId="{9B557D69-A92F-462D-828B-711C0A08A6A7}" dt="2025-03-03T02:18:24.358" v="42"/>
        <pc:sldMkLst>
          <pc:docMk/>
          <pc:sldMk cId="0" sldId="263"/>
        </pc:sldMkLst>
      </pc:sldChg>
      <pc:sldChg chg="addSp modSp new modTransition">
        <pc:chgData name="Beth Mouwad (South Western Sydney LHD)" userId="ae926ff8-5301-491a-bf83-83d97d068599" providerId="ADAL" clId="{9B557D69-A92F-462D-828B-711C0A08A6A7}" dt="2025-03-03T02:18:10.311" v="37"/>
        <pc:sldMkLst>
          <pc:docMk/>
          <pc:sldMk cId="3766306923" sldId="264"/>
        </pc:sldMkLst>
        <pc:spChg chg="add mod">
          <ac:chgData name="Beth Mouwad (South Western Sydney LHD)" userId="ae926ff8-5301-491a-bf83-83d97d068599" providerId="ADAL" clId="{9B557D69-A92F-462D-828B-711C0A08A6A7}" dt="2025-03-03T02:05:25.999" v="1"/>
          <ac:spMkLst>
            <pc:docMk/>
            <pc:sldMk cId="3766306923" sldId="264"/>
            <ac:spMk id="2" creationId="{4A327AFB-F0F1-56D5-86BA-EFF05CBEA4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05.03.2025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KWIC CNCC will complete a comprehensive assessment, KWIC CNCC clinicians will identify clients residing in Fairfield LGA that are experiencing social isolation and loneliness and refer them to the Social Prescribing Service (in addition to the KWIC CNCC Program. The Link Worker will work with these clients, their families, carers, and healthcare providers to develop a care plan tailored to their individual needs and preferences that addresses social isolation and loneliness.</a:t>
            </a:r>
          </a:p>
          <a:p>
            <a:r>
              <a:rPr lang="en-US"/>
              <a:t>The KWIC CNCC and social prescription model aim to empower clients with the tools, support and motivation needed to independently manage complex chronic and psychosocial conditions in the community, reduce isolation and loneliness and in turn improve overall wellbeing and quality of life through meaningful connections and participation in local programs and activities.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KWIC CNCC will complete a comprehensive assessment, KWIC CNCC clinicians will identify clients residing in Fairfield LGA that are experiencing social isolation and loneliness and refer them to the Social Prescribing Service (in addition to the KWIC CNCC Program. The Link Worker will work with these clients, their families, carers, and healthcare providers to develop a care plan tailored to their individual needs and preferences that addresses social isolation and loneliness.</a:t>
            </a:r>
          </a:p>
          <a:p>
            <a:r>
              <a:rPr lang="en-US"/>
              <a:t>The KWIC CNCC and social prescription model aim to empower clients with the tools, support and motivation needed to independently manage complex chronic and psychosocial conditions in the community, reduce isolation and loneliness and in turn improve overall wellbeing and quality of life through meaningful connections and participation in local programs and activities.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KWIC CNCC will complete a comprehensive assessment, KWIC CNCC clinicians will identify clients residing in Fairfield LGA that are experiencing social isolation and loneliness and refer them to the Social Prescribing Service (in addition to the KWIC CNCC Program. The Link Worker will work with these clients, their families, carers, and healthcare providers to develop a care plan tailored to their individual needs and preferences that addresses social isolation and loneliness.</a:t>
            </a:r>
          </a:p>
          <a:p>
            <a:r>
              <a:rPr lang="en-US"/>
              <a:t>The KWIC CNCC and social prescription model aim to empower clients with the tools, support and motivation needed to independently manage complex chronic and psychosocial conditions in the community, reduce isolation and loneliness and in turn improve overall wellbeing and quality of life through meaningful connections and participation in local programs and activities.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4.png"/><Relationship Id="rId26" Type="http://schemas.openxmlformats.org/officeDocument/2006/relationships/image" Target="../media/image12.png"/><Relationship Id="rId3" Type="http://schemas.openxmlformats.org/officeDocument/2006/relationships/image" Target="../media/image21.svg"/><Relationship Id="rId21" Type="http://schemas.openxmlformats.org/officeDocument/2006/relationships/image" Target="../media/image7.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svg"/><Relationship Id="rId25" Type="http://schemas.openxmlformats.org/officeDocument/2006/relationships/image" Target="../media/image11.svg"/><Relationship Id="rId2" Type="http://schemas.openxmlformats.org/officeDocument/2006/relationships/image" Target="../media/image20.png"/><Relationship Id="rId16" Type="http://schemas.openxmlformats.org/officeDocument/2006/relationships/image" Target="../media/image2.png"/><Relationship Id="rId20" Type="http://schemas.openxmlformats.org/officeDocument/2006/relationships/image" Target="../media/image6.png"/><Relationship Id="rId29"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10.png"/><Relationship Id="rId5" Type="http://schemas.openxmlformats.org/officeDocument/2006/relationships/image" Target="../media/image23.svg"/><Relationship Id="rId15" Type="http://schemas.openxmlformats.org/officeDocument/2006/relationships/image" Target="../media/image32.png"/><Relationship Id="rId23" Type="http://schemas.openxmlformats.org/officeDocument/2006/relationships/image" Target="../media/image9.svg"/><Relationship Id="rId28" Type="http://schemas.openxmlformats.org/officeDocument/2006/relationships/image" Target="../media/image14.png"/><Relationship Id="rId10" Type="http://schemas.openxmlformats.org/officeDocument/2006/relationships/image" Target="../media/image28.png"/><Relationship Id="rId19" Type="http://schemas.openxmlformats.org/officeDocument/2006/relationships/image" Target="../media/image5.sv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18.png"/><Relationship Id="rId22" Type="http://schemas.openxmlformats.org/officeDocument/2006/relationships/image" Target="../media/image8.png"/><Relationship Id="rId27" Type="http://schemas.openxmlformats.org/officeDocument/2006/relationships/image" Target="../media/image13.svg"/></Relationships>
</file>

<file path=ppt/slides/_rels/slide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9.svg"/><Relationship Id="rId3" Type="http://schemas.openxmlformats.org/officeDocument/2006/relationships/image" Target="../media/image31.png"/><Relationship Id="rId21" Type="http://schemas.openxmlformats.org/officeDocument/2006/relationships/image" Target="../media/image4.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6.svg"/><Relationship Id="rId25" Type="http://schemas.openxmlformats.org/officeDocument/2006/relationships/image" Target="../media/image8.png"/><Relationship Id="rId2" Type="http://schemas.openxmlformats.org/officeDocument/2006/relationships/image" Target="../media/image30.png"/><Relationship Id="rId16" Type="http://schemas.openxmlformats.org/officeDocument/2006/relationships/image" Target="../media/image45.png"/><Relationship Id="rId20" Type="http://schemas.openxmlformats.org/officeDocument/2006/relationships/image" Target="../media/image3.svg"/><Relationship Id="rId29"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24" Type="http://schemas.openxmlformats.org/officeDocument/2006/relationships/image" Target="../media/image7.svg"/><Relationship Id="rId32" Type="http://schemas.openxmlformats.org/officeDocument/2006/relationships/image" Target="../media/image15.svg"/><Relationship Id="rId5" Type="http://schemas.openxmlformats.org/officeDocument/2006/relationships/image" Target="../media/image34.png"/><Relationship Id="rId15" Type="http://schemas.openxmlformats.org/officeDocument/2006/relationships/image" Target="../media/image44.svg"/><Relationship Id="rId23" Type="http://schemas.openxmlformats.org/officeDocument/2006/relationships/image" Target="../media/image6.png"/><Relationship Id="rId28" Type="http://schemas.openxmlformats.org/officeDocument/2006/relationships/image" Target="../media/image11.svg"/><Relationship Id="rId10" Type="http://schemas.openxmlformats.org/officeDocument/2006/relationships/image" Target="../media/image39.svg"/><Relationship Id="rId19" Type="http://schemas.openxmlformats.org/officeDocument/2006/relationships/image" Target="../media/image2.png"/><Relationship Id="rId31"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svg"/><Relationship Id="rId27" Type="http://schemas.openxmlformats.org/officeDocument/2006/relationships/image" Target="../media/image10.png"/><Relationship Id="rId30"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18" Type="http://schemas.openxmlformats.org/officeDocument/2006/relationships/image" Target="../media/image12.png"/><Relationship Id="rId3" Type="http://schemas.openxmlformats.org/officeDocument/2006/relationships/image" Target="../media/image48.png"/><Relationship Id="rId21" Type="http://schemas.openxmlformats.org/officeDocument/2006/relationships/image" Target="../media/image15.svg"/><Relationship Id="rId7" Type="http://schemas.openxmlformats.org/officeDocument/2006/relationships/image" Target="../media/image49.png"/><Relationship Id="rId12" Type="http://schemas.openxmlformats.org/officeDocument/2006/relationships/image" Target="../media/image6.png"/><Relationship Id="rId17" Type="http://schemas.openxmlformats.org/officeDocument/2006/relationships/image" Target="../media/image11.sv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5.svg"/><Relationship Id="rId5" Type="http://schemas.openxmlformats.org/officeDocument/2006/relationships/image" Target="../media/image31.png"/><Relationship Id="rId15" Type="http://schemas.openxmlformats.org/officeDocument/2006/relationships/image" Target="../media/image9.svg"/><Relationship Id="rId10" Type="http://schemas.openxmlformats.org/officeDocument/2006/relationships/image" Target="../media/image4.png"/><Relationship Id="rId19" Type="http://schemas.openxmlformats.org/officeDocument/2006/relationships/image" Target="../media/image13.svg"/><Relationship Id="rId4" Type="http://schemas.openxmlformats.org/officeDocument/2006/relationships/image" Target="../media/image30.png"/><Relationship Id="rId9" Type="http://schemas.openxmlformats.org/officeDocument/2006/relationships/image" Target="../media/image3.sv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18" Type="http://schemas.openxmlformats.org/officeDocument/2006/relationships/image" Target="../media/image12.png"/><Relationship Id="rId3" Type="http://schemas.openxmlformats.org/officeDocument/2006/relationships/image" Target="../media/image50.png"/><Relationship Id="rId21" Type="http://schemas.openxmlformats.org/officeDocument/2006/relationships/image" Target="../media/image15.svg"/><Relationship Id="rId7" Type="http://schemas.openxmlformats.org/officeDocument/2006/relationships/image" Target="../media/image51.png"/><Relationship Id="rId12" Type="http://schemas.openxmlformats.org/officeDocument/2006/relationships/image" Target="../media/image6.png"/><Relationship Id="rId17" Type="http://schemas.openxmlformats.org/officeDocument/2006/relationships/image" Target="../media/image11.svg"/><Relationship Id="rId2" Type="http://schemas.openxmlformats.org/officeDocument/2006/relationships/notesSlide" Target="../notesSlides/notesSlide2.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5.svg"/><Relationship Id="rId5" Type="http://schemas.openxmlformats.org/officeDocument/2006/relationships/image" Target="../media/image31.png"/><Relationship Id="rId15" Type="http://schemas.openxmlformats.org/officeDocument/2006/relationships/image" Target="../media/image9.svg"/><Relationship Id="rId10" Type="http://schemas.openxmlformats.org/officeDocument/2006/relationships/image" Target="../media/image4.png"/><Relationship Id="rId19" Type="http://schemas.openxmlformats.org/officeDocument/2006/relationships/image" Target="../media/image13.svg"/><Relationship Id="rId4" Type="http://schemas.openxmlformats.org/officeDocument/2006/relationships/image" Target="../media/image30.png"/><Relationship Id="rId9" Type="http://schemas.openxmlformats.org/officeDocument/2006/relationships/image" Target="../media/image3.sv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18" Type="http://schemas.openxmlformats.org/officeDocument/2006/relationships/image" Target="../media/image13.svg"/><Relationship Id="rId26" Type="http://schemas.openxmlformats.org/officeDocument/2006/relationships/image" Target="../media/image58.svg"/><Relationship Id="rId3" Type="http://schemas.openxmlformats.org/officeDocument/2006/relationships/image" Target="../media/image30.png"/><Relationship Id="rId21" Type="http://schemas.openxmlformats.org/officeDocument/2006/relationships/image" Target="../media/image53.png"/><Relationship Id="rId7" Type="http://schemas.openxmlformats.org/officeDocument/2006/relationships/image" Target="../media/image2.png"/><Relationship Id="rId12" Type="http://schemas.openxmlformats.org/officeDocument/2006/relationships/image" Target="../media/image7.svg"/><Relationship Id="rId17" Type="http://schemas.openxmlformats.org/officeDocument/2006/relationships/image" Target="../media/image12.png"/><Relationship Id="rId25" Type="http://schemas.openxmlformats.org/officeDocument/2006/relationships/image" Target="../media/image57.png"/><Relationship Id="rId2" Type="http://schemas.openxmlformats.org/officeDocument/2006/relationships/notesSlide" Target="../notesSlides/notesSlide3.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6.png"/><Relationship Id="rId24" Type="http://schemas.openxmlformats.org/officeDocument/2006/relationships/image" Target="../media/image56.svg"/><Relationship Id="rId5" Type="http://schemas.openxmlformats.org/officeDocument/2006/relationships/image" Target="../media/image18.png"/><Relationship Id="rId15" Type="http://schemas.openxmlformats.org/officeDocument/2006/relationships/image" Target="../media/image10.png"/><Relationship Id="rId23" Type="http://schemas.openxmlformats.org/officeDocument/2006/relationships/image" Target="../media/image55.png"/><Relationship Id="rId28" Type="http://schemas.openxmlformats.org/officeDocument/2006/relationships/image" Target="../media/image60.svg"/><Relationship Id="rId10" Type="http://schemas.openxmlformats.org/officeDocument/2006/relationships/image" Target="../media/image5.svg"/><Relationship Id="rId19" Type="http://schemas.openxmlformats.org/officeDocument/2006/relationships/image" Target="../media/image14.png"/><Relationship Id="rId4" Type="http://schemas.openxmlformats.org/officeDocument/2006/relationships/image" Target="../media/image31.png"/><Relationship Id="rId9" Type="http://schemas.openxmlformats.org/officeDocument/2006/relationships/image" Target="../media/image4.png"/><Relationship Id="rId14" Type="http://schemas.openxmlformats.org/officeDocument/2006/relationships/image" Target="../media/image9.svg"/><Relationship Id="rId22" Type="http://schemas.openxmlformats.org/officeDocument/2006/relationships/image" Target="../media/image54.svg"/><Relationship Id="rId27" Type="http://schemas.openxmlformats.org/officeDocument/2006/relationships/image" Target="../media/image59.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14.png"/><Relationship Id="rId26" Type="http://schemas.openxmlformats.org/officeDocument/2006/relationships/image" Target="../media/image68.svg"/><Relationship Id="rId3" Type="http://schemas.openxmlformats.org/officeDocument/2006/relationships/image" Target="../media/image31.png"/><Relationship Id="rId21" Type="http://schemas.openxmlformats.org/officeDocument/2006/relationships/image" Target="../media/image63.png"/><Relationship Id="rId7" Type="http://schemas.openxmlformats.org/officeDocument/2006/relationships/image" Target="../media/image3.svg"/><Relationship Id="rId12" Type="http://schemas.openxmlformats.org/officeDocument/2006/relationships/image" Target="../media/image8.png"/><Relationship Id="rId17" Type="http://schemas.openxmlformats.org/officeDocument/2006/relationships/image" Target="../media/image13.svg"/><Relationship Id="rId25" Type="http://schemas.openxmlformats.org/officeDocument/2006/relationships/image" Target="../media/image67.png"/><Relationship Id="rId2" Type="http://schemas.openxmlformats.org/officeDocument/2006/relationships/image" Target="../media/image30.png"/><Relationship Id="rId16" Type="http://schemas.openxmlformats.org/officeDocument/2006/relationships/image" Target="../media/image12.png"/><Relationship Id="rId20" Type="http://schemas.openxmlformats.org/officeDocument/2006/relationships/image" Target="../media/image62.png"/><Relationship Id="rId29"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svg"/><Relationship Id="rId24" Type="http://schemas.openxmlformats.org/officeDocument/2006/relationships/image" Target="../media/image66.svg"/><Relationship Id="rId32" Type="http://schemas.openxmlformats.org/officeDocument/2006/relationships/image" Target="../media/image74.svg"/><Relationship Id="rId5" Type="http://schemas.openxmlformats.org/officeDocument/2006/relationships/image" Target="../media/image61.png"/><Relationship Id="rId15" Type="http://schemas.openxmlformats.org/officeDocument/2006/relationships/image" Target="../media/image11.svg"/><Relationship Id="rId23" Type="http://schemas.openxmlformats.org/officeDocument/2006/relationships/image" Target="../media/image65.png"/><Relationship Id="rId28" Type="http://schemas.openxmlformats.org/officeDocument/2006/relationships/image" Target="../media/image70.svg"/><Relationship Id="rId10" Type="http://schemas.openxmlformats.org/officeDocument/2006/relationships/image" Target="../media/image6.png"/><Relationship Id="rId19" Type="http://schemas.openxmlformats.org/officeDocument/2006/relationships/image" Target="../media/image15.svg"/><Relationship Id="rId31" Type="http://schemas.openxmlformats.org/officeDocument/2006/relationships/image" Target="../media/image73.png"/><Relationship Id="rId4" Type="http://schemas.openxmlformats.org/officeDocument/2006/relationships/image" Target="../media/image18.png"/><Relationship Id="rId9" Type="http://schemas.openxmlformats.org/officeDocument/2006/relationships/image" Target="../media/image5.svg"/><Relationship Id="rId14" Type="http://schemas.openxmlformats.org/officeDocument/2006/relationships/image" Target="../media/image10.png"/><Relationship Id="rId22" Type="http://schemas.openxmlformats.org/officeDocument/2006/relationships/image" Target="../media/image64.svg"/><Relationship Id="rId27" Type="http://schemas.openxmlformats.org/officeDocument/2006/relationships/image" Target="../media/image69.png"/><Relationship Id="rId30" Type="http://schemas.openxmlformats.org/officeDocument/2006/relationships/image" Target="../media/image72.sv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4.png"/><Relationship Id="rId18" Type="http://schemas.openxmlformats.org/officeDocument/2006/relationships/image" Target="../media/image9.svg"/><Relationship Id="rId3" Type="http://schemas.openxmlformats.org/officeDocument/2006/relationships/image" Target="../media/image30.png"/><Relationship Id="rId21" Type="http://schemas.openxmlformats.org/officeDocument/2006/relationships/image" Target="../media/image12.png"/><Relationship Id="rId7" Type="http://schemas.openxmlformats.org/officeDocument/2006/relationships/image" Target="../media/image77.svg"/><Relationship Id="rId12" Type="http://schemas.openxmlformats.org/officeDocument/2006/relationships/image" Target="../media/image3.svg"/><Relationship Id="rId17" Type="http://schemas.openxmlformats.org/officeDocument/2006/relationships/image" Target="../media/image8.png"/><Relationship Id="rId2" Type="http://schemas.openxmlformats.org/officeDocument/2006/relationships/image" Target="../media/image75.png"/><Relationship Id="rId16" Type="http://schemas.openxmlformats.org/officeDocument/2006/relationships/image" Target="../media/image7.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2.png"/><Relationship Id="rId24" Type="http://schemas.openxmlformats.org/officeDocument/2006/relationships/image" Target="../media/image15.svg"/><Relationship Id="rId5" Type="http://schemas.openxmlformats.org/officeDocument/2006/relationships/image" Target="../media/image18.png"/><Relationship Id="rId15" Type="http://schemas.openxmlformats.org/officeDocument/2006/relationships/image" Target="../media/image6.png"/><Relationship Id="rId23" Type="http://schemas.openxmlformats.org/officeDocument/2006/relationships/image" Target="../media/image14.png"/><Relationship Id="rId10" Type="http://schemas.openxmlformats.org/officeDocument/2006/relationships/image" Target="../media/image80.png"/><Relationship Id="rId19" Type="http://schemas.openxmlformats.org/officeDocument/2006/relationships/image" Target="../media/image10.png"/><Relationship Id="rId4" Type="http://schemas.openxmlformats.org/officeDocument/2006/relationships/image" Target="../media/image31.png"/><Relationship Id="rId9" Type="http://schemas.openxmlformats.org/officeDocument/2006/relationships/image" Target="../media/image79.svg"/><Relationship Id="rId14" Type="http://schemas.openxmlformats.org/officeDocument/2006/relationships/image" Target="../media/image5.svg"/><Relationship Id="rId22"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294088" cy="10287001"/>
            <a:chOff x="0" y="0"/>
            <a:chExt cx="3269775" cy="2782442"/>
          </a:xfrm>
        </p:grpSpPr>
        <p:sp>
          <p:nvSpPr>
            <p:cNvPr id="3" name="Freeform 3"/>
            <p:cNvSpPr/>
            <p:nvPr/>
          </p:nvSpPr>
          <p:spPr>
            <a:xfrm>
              <a:off x="0" y="0"/>
              <a:ext cx="3269775" cy="2782442"/>
            </a:xfrm>
            <a:custGeom>
              <a:avLst/>
              <a:gdLst/>
              <a:ahLst/>
              <a:cxnLst/>
              <a:rect l="l" t="t" r="r" b="b"/>
              <a:pathLst>
                <a:path w="3269775" h="2782442">
                  <a:moveTo>
                    <a:pt x="0" y="0"/>
                  </a:moveTo>
                  <a:lnTo>
                    <a:pt x="3269775" y="0"/>
                  </a:lnTo>
                  <a:lnTo>
                    <a:pt x="3269775" y="2782442"/>
                  </a:lnTo>
                  <a:lnTo>
                    <a:pt x="0" y="2782442"/>
                  </a:lnTo>
                  <a:close/>
                </a:path>
              </a:pathLst>
            </a:custGeom>
            <a:solidFill>
              <a:srgbClr val="002664"/>
            </a:solidFill>
          </p:spPr>
          <p:txBody>
            <a:bodyPr/>
            <a:lstStyle/>
            <a:p>
              <a:endParaRPr lang="en-AU"/>
            </a:p>
          </p:txBody>
        </p:sp>
        <p:sp>
          <p:nvSpPr>
            <p:cNvPr id="4" name="TextBox 4"/>
            <p:cNvSpPr txBox="1"/>
            <p:nvPr/>
          </p:nvSpPr>
          <p:spPr>
            <a:xfrm>
              <a:off x="0" y="-9525"/>
              <a:ext cx="3269775" cy="2791967"/>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7527069" y="3533685"/>
            <a:ext cx="3681413" cy="368141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pic>
        <p:nvPicPr>
          <p:cNvPr id="8" name="Picture 8"/>
          <p:cNvPicPr>
            <a:picLocks noChangeAspect="1"/>
          </p:cNvPicPr>
          <p:nvPr/>
        </p:nvPicPr>
        <p:blipFill>
          <a:blip r:embed="rId2"/>
          <a:stretch>
            <a:fillRect/>
          </a:stretch>
        </p:blipFill>
        <p:spPr>
          <a:xfrm>
            <a:off x="7209818" y="3218055"/>
            <a:ext cx="4315914" cy="4315914"/>
          </a:xfrm>
          <a:prstGeom prst="rect">
            <a:avLst/>
          </a:prstGeom>
        </p:spPr>
      </p:pic>
      <p:sp>
        <p:nvSpPr>
          <p:cNvPr id="9" name="Freeform 9"/>
          <p:cNvSpPr/>
          <p:nvPr/>
        </p:nvSpPr>
        <p:spPr>
          <a:xfrm>
            <a:off x="8375145" y="3917941"/>
            <a:ext cx="588355" cy="588355"/>
          </a:xfrm>
          <a:custGeom>
            <a:avLst/>
            <a:gdLst/>
            <a:ahLst/>
            <a:cxnLst/>
            <a:rect l="l" t="t" r="r" b="b"/>
            <a:pathLst>
              <a:path w="588355" h="588355">
                <a:moveTo>
                  <a:pt x="0" y="0"/>
                </a:moveTo>
                <a:lnTo>
                  <a:pt x="588355" y="0"/>
                </a:lnTo>
                <a:lnTo>
                  <a:pt x="588355" y="588355"/>
                </a:lnTo>
                <a:lnTo>
                  <a:pt x="0" y="5883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0" name="Freeform 10"/>
          <p:cNvSpPr/>
          <p:nvPr/>
        </p:nvSpPr>
        <p:spPr>
          <a:xfrm>
            <a:off x="7723576" y="5081834"/>
            <a:ext cx="588355" cy="588355"/>
          </a:xfrm>
          <a:custGeom>
            <a:avLst/>
            <a:gdLst/>
            <a:ahLst/>
            <a:cxnLst/>
            <a:rect l="l" t="t" r="r" b="b"/>
            <a:pathLst>
              <a:path w="588355" h="588355">
                <a:moveTo>
                  <a:pt x="0" y="0"/>
                </a:moveTo>
                <a:lnTo>
                  <a:pt x="588355" y="0"/>
                </a:lnTo>
                <a:lnTo>
                  <a:pt x="588355" y="588355"/>
                </a:lnTo>
                <a:lnTo>
                  <a:pt x="0" y="5883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11"/>
          <p:cNvSpPr/>
          <p:nvPr/>
        </p:nvSpPr>
        <p:spPr>
          <a:xfrm rot="1687212">
            <a:off x="8261538" y="6359502"/>
            <a:ext cx="815569" cy="345811"/>
          </a:xfrm>
          <a:custGeom>
            <a:avLst/>
            <a:gdLst/>
            <a:ahLst/>
            <a:cxnLst/>
            <a:rect l="l" t="t" r="r" b="b"/>
            <a:pathLst>
              <a:path w="815569" h="345811">
                <a:moveTo>
                  <a:pt x="0" y="0"/>
                </a:moveTo>
                <a:lnTo>
                  <a:pt x="815569" y="0"/>
                </a:lnTo>
                <a:lnTo>
                  <a:pt x="815569" y="345811"/>
                </a:lnTo>
                <a:lnTo>
                  <a:pt x="0" y="3458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12" name="Freeform 12"/>
          <p:cNvSpPr/>
          <p:nvPr/>
        </p:nvSpPr>
        <p:spPr>
          <a:xfrm>
            <a:off x="10382340" y="5081834"/>
            <a:ext cx="677466" cy="588355"/>
          </a:xfrm>
          <a:custGeom>
            <a:avLst/>
            <a:gdLst/>
            <a:ahLst/>
            <a:cxnLst/>
            <a:rect l="l" t="t" r="r" b="b"/>
            <a:pathLst>
              <a:path w="677466" h="588355">
                <a:moveTo>
                  <a:pt x="0" y="0"/>
                </a:moveTo>
                <a:lnTo>
                  <a:pt x="677465" y="0"/>
                </a:lnTo>
                <a:lnTo>
                  <a:pt x="677465" y="588355"/>
                </a:lnTo>
                <a:lnTo>
                  <a:pt x="0" y="5883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sp>
        <p:nvSpPr>
          <p:cNvPr id="13" name="Freeform 13"/>
          <p:cNvSpPr/>
          <p:nvPr/>
        </p:nvSpPr>
        <p:spPr>
          <a:xfrm rot="1820715">
            <a:off x="9606441" y="3901193"/>
            <a:ext cx="812394" cy="621851"/>
          </a:xfrm>
          <a:custGeom>
            <a:avLst/>
            <a:gdLst/>
            <a:ahLst/>
            <a:cxnLst/>
            <a:rect l="l" t="t" r="r" b="b"/>
            <a:pathLst>
              <a:path w="812394" h="621851">
                <a:moveTo>
                  <a:pt x="0" y="0"/>
                </a:moveTo>
                <a:lnTo>
                  <a:pt x="812394" y="0"/>
                </a:lnTo>
                <a:lnTo>
                  <a:pt x="812394" y="621851"/>
                </a:lnTo>
                <a:lnTo>
                  <a:pt x="0" y="6218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AU"/>
          </a:p>
        </p:txBody>
      </p:sp>
      <p:sp>
        <p:nvSpPr>
          <p:cNvPr id="14" name="Freeform 14"/>
          <p:cNvSpPr/>
          <p:nvPr/>
        </p:nvSpPr>
        <p:spPr>
          <a:xfrm rot="-1533444">
            <a:off x="9595467" y="6221869"/>
            <a:ext cx="854618" cy="613189"/>
          </a:xfrm>
          <a:custGeom>
            <a:avLst/>
            <a:gdLst/>
            <a:ahLst/>
            <a:cxnLst/>
            <a:rect l="l" t="t" r="r" b="b"/>
            <a:pathLst>
              <a:path w="854618" h="613189">
                <a:moveTo>
                  <a:pt x="0" y="0"/>
                </a:moveTo>
                <a:lnTo>
                  <a:pt x="854619" y="0"/>
                </a:lnTo>
                <a:lnTo>
                  <a:pt x="854619" y="613189"/>
                </a:lnTo>
                <a:lnTo>
                  <a:pt x="0" y="6131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p>
        </p:txBody>
      </p:sp>
      <p:sp>
        <p:nvSpPr>
          <p:cNvPr id="15" name="AutoShape 15"/>
          <p:cNvSpPr/>
          <p:nvPr/>
        </p:nvSpPr>
        <p:spPr>
          <a:xfrm>
            <a:off x="7812917" y="4471239"/>
            <a:ext cx="805478" cy="469265"/>
          </a:xfrm>
          <a:prstGeom prst="line">
            <a:avLst/>
          </a:prstGeom>
          <a:ln w="28575" cap="flat">
            <a:solidFill>
              <a:srgbClr val="FFFFFF"/>
            </a:solidFill>
            <a:prstDash val="solid"/>
            <a:headEnd type="none" w="sm" len="sm"/>
            <a:tailEnd type="none" w="sm" len="sm"/>
          </a:ln>
        </p:spPr>
        <p:txBody>
          <a:bodyPr/>
          <a:lstStyle/>
          <a:p>
            <a:endParaRPr lang="en-AU"/>
          </a:p>
        </p:txBody>
      </p:sp>
      <p:sp>
        <p:nvSpPr>
          <p:cNvPr id="16" name="AutoShape 16"/>
          <p:cNvSpPr/>
          <p:nvPr/>
        </p:nvSpPr>
        <p:spPr>
          <a:xfrm flipV="1">
            <a:off x="7812917" y="5812277"/>
            <a:ext cx="805478" cy="469965"/>
          </a:xfrm>
          <a:prstGeom prst="line">
            <a:avLst/>
          </a:prstGeom>
          <a:ln w="28575" cap="flat">
            <a:solidFill>
              <a:srgbClr val="FFFFFF"/>
            </a:solidFill>
            <a:prstDash val="solid"/>
            <a:headEnd type="none" w="sm" len="sm"/>
            <a:tailEnd type="none" w="sm" len="sm"/>
          </a:ln>
        </p:spPr>
        <p:txBody>
          <a:bodyPr/>
          <a:lstStyle/>
          <a:p>
            <a:endParaRPr lang="en-AU"/>
          </a:p>
        </p:txBody>
      </p:sp>
      <p:sp>
        <p:nvSpPr>
          <p:cNvPr id="17" name="AutoShape 17"/>
          <p:cNvSpPr/>
          <p:nvPr/>
        </p:nvSpPr>
        <p:spPr>
          <a:xfrm flipV="1">
            <a:off x="9367775" y="6250974"/>
            <a:ext cx="0" cy="923335"/>
          </a:xfrm>
          <a:prstGeom prst="line">
            <a:avLst/>
          </a:prstGeom>
          <a:ln w="28575" cap="flat">
            <a:solidFill>
              <a:srgbClr val="FFFFFF"/>
            </a:solidFill>
            <a:prstDash val="solid"/>
            <a:headEnd type="none" w="sm" len="sm"/>
            <a:tailEnd type="none" w="sm" len="sm"/>
          </a:ln>
        </p:spPr>
        <p:txBody>
          <a:bodyPr/>
          <a:lstStyle/>
          <a:p>
            <a:endParaRPr lang="en-AU"/>
          </a:p>
        </p:txBody>
      </p:sp>
      <p:sp>
        <p:nvSpPr>
          <p:cNvPr id="18" name="AutoShape 18"/>
          <p:cNvSpPr/>
          <p:nvPr/>
        </p:nvSpPr>
        <p:spPr>
          <a:xfrm>
            <a:off x="9367775" y="3577714"/>
            <a:ext cx="0" cy="906624"/>
          </a:xfrm>
          <a:prstGeom prst="line">
            <a:avLst/>
          </a:prstGeom>
          <a:ln w="28575" cap="flat">
            <a:solidFill>
              <a:srgbClr val="FFFFFF"/>
            </a:solidFill>
            <a:prstDash val="solid"/>
            <a:headEnd type="none" w="sm" len="sm"/>
            <a:tailEnd type="none" w="sm" len="sm"/>
          </a:ln>
        </p:spPr>
        <p:txBody>
          <a:bodyPr/>
          <a:lstStyle/>
          <a:p>
            <a:endParaRPr lang="en-AU"/>
          </a:p>
        </p:txBody>
      </p:sp>
      <p:sp>
        <p:nvSpPr>
          <p:cNvPr id="19" name="AutoShape 19"/>
          <p:cNvSpPr/>
          <p:nvPr/>
        </p:nvSpPr>
        <p:spPr>
          <a:xfrm flipH="1">
            <a:off x="10120044" y="4471239"/>
            <a:ext cx="800945" cy="469265"/>
          </a:xfrm>
          <a:prstGeom prst="line">
            <a:avLst/>
          </a:prstGeom>
          <a:ln w="28575" cap="flat">
            <a:solidFill>
              <a:srgbClr val="FFFFFF"/>
            </a:solidFill>
            <a:prstDash val="solid"/>
            <a:headEnd type="none" w="sm" len="sm"/>
            <a:tailEnd type="none" w="sm" len="sm"/>
          </a:ln>
        </p:spPr>
        <p:txBody>
          <a:bodyPr/>
          <a:lstStyle/>
          <a:p>
            <a:endParaRPr lang="en-AU"/>
          </a:p>
        </p:txBody>
      </p:sp>
      <p:sp>
        <p:nvSpPr>
          <p:cNvPr id="20" name="AutoShape 20"/>
          <p:cNvSpPr/>
          <p:nvPr/>
        </p:nvSpPr>
        <p:spPr>
          <a:xfrm flipH="1" flipV="1">
            <a:off x="10152312" y="5812277"/>
            <a:ext cx="768677" cy="469965"/>
          </a:xfrm>
          <a:prstGeom prst="line">
            <a:avLst/>
          </a:prstGeom>
          <a:ln w="28575" cap="flat">
            <a:solidFill>
              <a:srgbClr val="FFFFFF"/>
            </a:solidFill>
            <a:prstDash val="solid"/>
            <a:headEnd type="none" w="sm" len="sm"/>
            <a:tailEnd type="none" w="sm" len="sm"/>
          </a:ln>
        </p:spPr>
        <p:txBody>
          <a:bodyPr/>
          <a:lstStyle/>
          <a:p>
            <a:endParaRPr lang="en-AU"/>
          </a:p>
        </p:txBody>
      </p:sp>
      <p:grpSp>
        <p:nvGrpSpPr>
          <p:cNvPr id="21" name="Group 21"/>
          <p:cNvGrpSpPr/>
          <p:nvPr/>
        </p:nvGrpSpPr>
        <p:grpSpPr>
          <a:xfrm>
            <a:off x="8464887" y="4471239"/>
            <a:ext cx="1806304" cy="180630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sp>
        <p:nvSpPr>
          <p:cNvPr id="24" name="Freeform 24"/>
          <p:cNvSpPr/>
          <p:nvPr/>
        </p:nvSpPr>
        <p:spPr>
          <a:xfrm>
            <a:off x="8791416" y="4602984"/>
            <a:ext cx="1153246" cy="1584731"/>
          </a:xfrm>
          <a:custGeom>
            <a:avLst/>
            <a:gdLst>
              <a:gd name="connsiteX0" fmla="*/ 0 w 1153246"/>
              <a:gd name="connsiteY0" fmla="*/ 0 h 1611625"/>
              <a:gd name="connsiteX1" fmla="*/ 1032223 w 1153246"/>
              <a:gd name="connsiteY1" fmla="*/ 26894 h 1611625"/>
              <a:gd name="connsiteX2" fmla="*/ 1153246 w 1153246"/>
              <a:gd name="connsiteY2" fmla="*/ 1611625 h 1611625"/>
              <a:gd name="connsiteX3" fmla="*/ 0 w 1153246"/>
              <a:gd name="connsiteY3" fmla="*/ 1611625 h 1611625"/>
              <a:gd name="connsiteX4" fmla="*/ 0 w 1153246"/>
              <a:gd name="connsiteY4" fmla="*/ 0 h 1611625"/>
              <a:gd name="connsiteX0" fmla="*/ 80683 w 1153246"/>
              <a:gd name="connsiteY0" fmla="*/ 0 h 1598178"/>
              <a:gd name="connsiteX1" fmla="*/ 1032223 w 1153246"/>
              <a:gd name="connsiteY1" fmla="*/ 13447 h 1598178"/>
              <a:gd name="connsiteX2" fmla="*/ 1153246 w 1153246"/>
              <a:gd name="connsiteY2" fmla="*/ 1598178 h 1598178"/>
              <a:gd name="connsiteX3" fmla="*/ 0 w 1153246"/>
              <a:gd name="connsiteY3" fmla="*/ 1598178 h 1598178"/>
              <a:gd name="connsiteX4" fmla="*/ 80683 w 1153246"/>
              <a:gd name="connsiteY4" fmla="*/ 0 h 1598178"/>
              <a:gd name="connsiteX0" fmla="*/ 94130 w 1153246"/>
              <a:gd name="connsiteY0" fmla="*/ 26894 h 1584731"/>
              <a:gd name="connsiteX1" fmla="*/ 1032223 w 1153246"/>
              <a:gd name="connsiteY1" fmla="*/ 0 h 1584731"/>
              <a:gd name="connsiteX2" fmla="*/ 1153246 w 1153246"/>
              <a:gd name="connsiteY2" fmla="*/ 1584731 h 1584731"/>
              <a:gd name="connsiteX3" fmla="*/ 0 w 1153246"/>
              <a:gd name="connsiteY3" fmla="*/ 1584731 h 1584731"/>
              <a:gd name="connsiteX4" fmla="*/ 94130 w 1153246"/>
              <a:gd name="connsiteY4" fmla="*/ 26894 h 1584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246" h="1584731">
                <a:moveTo>
                  <a:pt x="94130" y="26894"/>
                </a:moveTo>
                <a:lnTo>
                  <a:pt x="1032223" y="0"/>
                </a:lnTo>
                <a:lnTo>
                  <a:pt x="1153246" y="1584731"/>
                </a:lnTo>
                <a:lnTo>
                  <a:pt x="0" y="1584731"/>
                </a:lnTo>
                <a:lnTo>
                  <a:pt x="94130" y="26894"/>
                </a:lnTo>
                <a:close/>
              </a:path>
            </a:pathLst>
          </a:custGeom>
          <a:blipFill>
            <a:blip r:embed="rId15">
              <a:extLst>
                <a:ext uri="{96DAC541-7B7A-43D3-8B79-37D633B846F1}">
                  <asvg:svgBlip xmlns:asvg="http://schemas.microsoft.com/office/drawing/2016/SVG/main" r:embed="rId16"/>
                </a:ext>
              </a:extLst>
            </a:blip>
            <a:stretch>
              <a:fillRect l="-26582" t="-19021" r="-24928"/>
            </a:stretch>
          </a:blipFill>
        </p:spPr>
        <p:txBody>
          <a:bodyPr/>
          <a:lstStyle/>
          <a:p>
            <a:endParaRPr lang="en-AU"/>
          </a:p>
        </p:txBody>
      </p:sp>
      <p:grpSp>
        <p:nvGrpSpPr>
          <p:cNvPr id="25" name="Group 25"/>
          <p:cNvGrpSpPr/>
          <p:nvPr/>
        </p:nvGrpSpPr>
        <p:grpSpPr>
          <a:xfrm>
            <a:off x="12031700" y="0"/>
            <a:ext cx="3923328" cy="10287000"/>
            <a:chOff x="0" y="0"/>
            <a:chExt cx="1033304" cy="2762614"/>
          </a:xfrm>
        </p:grpSpPr>
        <p:sp>
          <p:nvSpPr>
            <p:cNvPr id="26" name="Freeform 26"/>
            <p:cNvSpPr/>
            <p:nvPr/>
          </p:nvSpPr>
          <p:spPr>
            <a:xfrm>
              <a:off x="0" y="0"/>
              <a:ext cx="1033304" cy="2762615"/>
            </a:xfrm>
            <a:custGeom>
              <a:avLst/>
              <a:gdLst/>
              <a:ahLst/>
              <a:cxnLst/>
              <a:rect l="l" t="t" r="r" b="b"/>
              <a:pathLst>
                <a:path w="1033304" h="2762615">
                  <a:moveTo>
                    <a:pt x="0" y="0"/>
                  </a:moveTo>
                  <a:lnTo>
                    <a:pt x="1033304" y="0"/>
                  </a:lnTo>
                  <a:lnTo>
                    <a:pt x="1033304" y="2762615"/>
                  </a:lnTo>
                  <a:lnTo>
                    <a:pt x="0" y="2762615"/>
                  </a:lnTo>
                  <a:close/>
                </a:path>
              </a:pathLst>
            </a:custGeom>
            <a:solidFill>
              <a:srgbClr val="3F6BB3"/>
            </a:solidFill>
          </p:spPr>
          <p:txBody>
            <a:bodyPr/>
            <a:lstStyle/>
            <a:p>
              <a:endParaRPr lang="en-AU"/>
            </a:p>
          </p:txBody>
        </p:sp>
        <p:sp>
          <p:nvSpPr>
            <p:cNvPr id="27" name="TextBox 27"/>
            <p:cNvSpPr txBox="1"/>
            <p:nvPr/>
          </p:nvSpPr>
          <p:spPr>
            <a:xfrm>
              <a:off x="0" y="-9525"/>
              <a:ext cx="1033304" cy="2772139"/>
            </a:xfrm>
            <a:prstGeom prst="rect">
              <a:avLst/>
            </a:prstGeom>
          </p:spPr>
          <p:txBody>
            <a:bodyPr lIns="50800" tIns="50800" rIns="50800" bIns="50800" rtlCol="0" anchor="ctr"/>
            <a:lstStyle/>
            <a:p>
              <a:pPr algn="ctr">
                <a:lnSpc>
                  <a:spcPts val="2160"/>
                </a:lnSpc>
              </a:pPr>
              <a:endParaRPr/>
            </a:p>
          </p:txBody>
        </p:sp>
      </p:grpSp>
      <p:sp>
        <p:nvSpPr>
          <p:cNvPr id="28" name="Freeform 28"/>
          <p:cNvSpPr/>
          <p:nvPr/>
        </p:nvSpPr>
        <p:spPr>
          <a:xfrm>
            <a:off x="827807" y="1836706"/>
            <a:ext cx="1174583" cy="1174583"/>
          </a:xfrm>
          <a:custGeom>
            <a:avLst/>
            <a:gdLst/>
            <a:ahLst/>
            <a:cxnLst/>
            <a:rect l="l" t="t" r="r" b="b"/>
            <a:pathLst>
              <a:path w="1174583" h="1174583">
                <a:moveTo>
                  <a:pt x="0" y="0"/>
                </a:moveTo>
                <a:lnTo>
                  <a:pt x="1174583" y="0"/>
                </a:lnTo>
                <a:lnTo>
                  <a:pt x="1174583" y="1174584"/>
                </a:lnTo>
                <a:lnTo>
                  <a:pt x="0" y="1174584"/>
                </a:lnTo>
                <a:lnTo>
                  <a:pt x="0" y="0"/>
                </a:lnTo>
                <a:close/>
              </a:path>
            </a:pathLst>
          </a:custGeom>
          <a:blipFill>
            <a:blip r:embed="rId17"/>
            <a:stretch>
              <a:fillRect/>
            </a:stretch>
          </a:blipFill>
          <a:ln cap="sq">
            <a:noFill/>
            <a:prstDash val="solid"/>
            <a:miter/>
          </a:ln>
        </p:spPr>
        <p:txBody>
          <a:bodyPr/>
          <a:lstStyle/>
          <a:p>
            <a:endParaRPr lang="en-AU"/>
          </a:p>
        </p:txBody>
      </p:sp>
      <p:sp>
        <p:nvSpPr>
          <p:cNvPr id="29" name="Freeform 29"/>
          <p:cNvSpPr/>
          <p:nvPr/>
        </p:nvSpPr>
        <p:spPr>
          <a:xfrm>
            <a:off x="2267177" y="1914565"/>
            <a:ext cx="1387192" cy="1022675"/>
          </a:xfrm>
          <a:custGeom>
            <a:avLst/>
            <a:gdLst/>
            <a:ahLst/>
            <a:cxnLst/>
            <a:rect l="l" t="t" r="r" b="b"/>
            <a:pathLst>
              <a:path w="1387192" h="1022675">
                <a:moveTo>
                  <a:pt x="0" y="0"/>
                </a:moveTo>
                <a:lnTo>
                  <a:pt x="1387192" y="0"/>
                </a:lnTo>
                <a:lnTo>
                  <a:pt x="1387192" y="1022675"/>
                </a:lnTo>
                <a:lnTo>
                  <a:pt x="0" y="1022675"/>
                </a:lnTo>
                <a:lnTo>
                  <a:pt x="0" y="0"/>
                </a:lnTo>
                <a:close/>
              </a:path>
            </a:pathLst>
          </a:custGeom>
          <a:blipFill>
            <a:blip r:embed="rId18"/>
            <a:stretch>
              <a:fillRect/>
            </a:stretch>
          </a:blipFill>
        </p:spPr>
        <p:txBody>
          <a:bodyPr/>
          <a:lstStyle/>
          <a:p>
            <a:endParaRPr lang="en-AU"/>
          </a:p>
        </p:txBody>
      </p:sp>
      <p:sp>
        <p:nvSpPr>
          <p:cNvPr id="30" name="TextBox 30"/>
          <p:cNvSpPr txBox="1"/>
          <p:nvPr/>
        </p:nvSpPr>
        <p:spPr>
          <a:xfrm>
            <a:off x="827807" y="3979599"/>
            <a:ext cx="6553880" cy="1686610"/>
          </a:xfrm>
          <a:prstGeom prst="rect">
            <a:avLst/>
          </a:prstGeom>
        </p:spPr>
        <p:txBody>
          <a:bodyPr lIns="0" tIns="0" rIns="0" bIns="0" rtlCol="0" anchor="t">
            <a:spAutoFit/>
          </a:bodyPr>
          <a:lstStyle/>
          <a:p>
            <a:pPr marL="0" lvl="0" indent="0" algn="l">
              <a:lnSpc>
                <a:spcPts val="6787"/>
              </a:lnSpc>
              <a:spcBef>
                <a:spcPct val="0"/>
              </a:spcBef>
            </a:pPr>
            <a:r>
              <a:rPr lang="en-US" sz="4848" b="1">
                <a:solidFill>
                  <a:srgbClr val="FFFFFF"/>
                </a:solidFill>
                <a:latin typeface="Public Sans 2 Bold"/>
                <a:ea typeface="Public Sans 2 Bold"/>
                <a:cs typeface="Public Sans 2 Bold"/>
                <a:sym typeface="Public Sans 2 Bold"/>
              </a:rPr>
              <a:t>Fairfield Social Prescribing Program</a:t>
            </a:r>
          </a:p>
        </p:txBody>
      </p:sp>
      <p:sp>
        <p:nvSpPr>
          <p:cNvPr id="31" name="TextBox 31"/>
          <p:cNvSpPr txBox="1"/>
          <p:nvPr/>
        </p:nvSpPr>
        <p:spPr>
          <a:xfrm>
            <a:off x="827807" y="5756140"/>
            <a:ext cx="6277907" cy="1165227"/>
          </a:xfrm>
          <a:prstGeom prst="rect">
            <a:avLst/>
          </a:prstGeom>
        </p:spPr>
        <p:txBody>
          <a:bodyPr lIns="0" tIns="0" rIns="0" bIns="0" rtlCol="0" anchor="t">
            <a:spAutoFit/>
          </a:bodyPr>
          <a:lstStyle/>
          <a:p>
            <a:pPr marL="0" lvl="0" indent="0" algn="l">
              <a:lnSpc>
                <a:spcPts val="4759"/>
              </a:lnSpc>
            </a:pPr>
            <a:r>
              <a:rPr lang="en-US" sz="2799">
                <a:solidFill>
                  <a:srgbClr val="CBEDFD"/>
                </a:solidFill>
                <a:latin typeface="Public Sans 2"/>
                <a:ea typeface="Public Sans 2"/>
                <a:cs typeface="Public Sans 2"/>
                <a:sym typeface="Public Sans 2"/>
              </a:rPr>
              <a:t>Multicultural Communities Engagement Conference - </a:t>
            </a:r>
            <a:r>
              <a:rPr lang="en-US" sz="2799">
                <a:solidFill>
                  <a:srgbClr val="CBEDFD"/>
                </a:solidFill>
                <a:latin typeface="Public Sans 2 Thin"/>
                <a:ea typeface="Public Sans 2 Thin"/>
                <a:cs typeface="Public Sans 2 Thin"/>
                <a:sym typeface="Public Sans 2 Thin"/>
              </a:rPr>
              <a:t>April 2025</a:t>
            </a:r>
          </a:p>
        </p:txBody>
      </p:sp>
      <p:grpSp>
        <p:nvGrpSpPr>
          <p:cNvPr id="32" name="Group 32"/>
          <p:cNvGrpSpPr/>
          <p:nvPr/>
        </p:nvGrpSpPr>
        <p:grpSpPr>
          <a:xfrm>
            <a:off x="3920258" y="2079758"/>
            <a:ext cx="2965959" cy="692289"/>
            <a:chOff x="0" y="0"/>
            <a:chExt cx="3954612" cy="923053"/>
          </a:xfrm>
        </p:grpSpPr>
        <p:sp>
          <p:nvSpPr>
            <p:cNvPr id="33" name="Freeform 33"/>
            <p:cNvSpPr/>
            <p:nvPr/>
          </p:nvSpPr>
          <p:spPr>
            <a:xfrm>
              <a:off x="0" y="0"/>
              <a:ext cx="849208" cy="923053"/>
            </a:xfrm>
            <a:custGeom>
              <a:avLst/>
              <a:gdLst/>
              <a:ahLst/>
              <a:cxnLst/>
              <a:rect l="l" t="t" r="r" b="b"/>
              <a:pathLst>
                <a:path w="849208" h="923053">
                  <a:moveTo>
                    <a:pt x="0" y="0"/>
                  </a:moveTo>
                  <a:lnTo>
                    <a:pt x="849208" y="0"/>
                  </a:lnTo>
                  <a:lnTo>
                    <a:pt x="849208" y="923053"/>
                  </a:lnTo>
                  <a:lnTo>
                    <a:pt x="0" y="923053"/>
                  </a:lnTo>
                  <a:lnTo>
                    <a:pt x="0" y="0"/>
                  </a:lnTo>
                  <a:close/>
                </a:path>
              </a:pathLst>
            </a:custGeom>
            <a:blipFill>
              <a:blip r:embed="rId19"/>
              <a:stretch>
                <a:fillRect/>
              </a:stretch>
            </a:blipFill>
          </p:spPr>
          <p:txBody>
            <a:bodyPr/>
            <a:lstStyle/>
            <a:p>
              <a:endParaRPr lang="en-AU"/>
            </a:p>
          </p:txBody>
        </p:sp>
        <p:sp>
          <p:nvSpPr>
            <p:cNvPr id="34" name="TextBox 34"/>
            <p:cNvSpPr txBox="1"/>
            <p:nvPr/>
          </p:nvSpPr>
          <p:spPr>
            <a:xfrm>
              <a:off x="1272429" y="218626"/>
              <a:ext cx="2682183" cy="661125"/>
            </a:xfrm>
            <a:prstGeom prst="rect">
              <a:avLst/>
            </a:prstGeom>
          </p:spPr>
          <p:txBody>
            <a:bodyPr lIns="0" tIns="0" rIns="0" bIns="0" rtlCol="0" anchor="t">
              <a:spAutoFit/>
            </a:bodyPr>
            <a:lstStyle/>
            <a:p>
              <a:pPr algn="l">
                <a:lnSpc>
                  <a:spcPts val="2076"/>
                </a:lnSpc>
              </a:pPr>
              <a:r>
                <a:rPr lang="en-US" sz="1483">
                  <a:solidFill>
                    <a:srgbClr val="FFFFFF"/>
                  </a:solidFill>
                  <a:latin typeface="Public Sans 2"/>
                  <a:ea typeface="Public Sans 2"/>
                  <a:cs typeface="Public Sans 2"/>
                  <a:sym typeface="Public Sans 2"/>
                </a:rPr>
                <a:t>South Western Sydney</a:t>
              </a:r>
            </a:p>
            <a:p>
              <a:pPr marL="0" lvl="0" indent="0" algn="l">
                <a:lnSpc>
                  <a:spcPts val="2076"/>
                </a:lnSpc>
                <a:spcBef>
                  <a:spcPct val="0"/>
                </a:spcBef>
              </a:pPr>
              <a:r>
                <a:rPr lang="en-US" sz="1483">
                  <a:solidFill>
                    <a:srgbClr val="FFFFFF"/>
                  </a:solidFill>
                  <a:latin typeface="Public Sans 2"/>
                  <a:ea typeface="Public Sans 2"/>
                  <a:cs typeface="Public Sans 2"/>
                  <a:sym typeface="Public Sans 2"/>
                </a:rPr>
                <a:t>Local Health District</a:t>
              </a:r>
            </a:p>
          </p:txBody>
        </p:sp>
      </p:grpSp>
      <p:sp>
        <p:nvSpPr>
          <p:cNvPr id="35" name="Freeform 35"/>
          <p:cNvSpPr/>
          <p:nvPr/>
        </p:nvSpPr>
        <p:spPr>
          <a:xfrm>
            <a:off x="15955027" y="0"/>
            <a:ext cx="2332973" cy="10287000"/>
          </a:xfrm>
          <a:custGeom>
            <a:avLst/>
            <a:gdLst/>
            <a:ahLst/>
            <a:cxnLst/>
            <a:rect l="l" t="t" r="r" b="b"/>
            <a:pathLst>
              <a:path w="2332973" h="10287000">
                <a:moveTo>
                  <a:pt x="0" y="0"/>
                </a:moveTo>
                <a:lnTo>
                  <a:pt x="2332973" y="0"/>
                </a:lnTo>
                <a:lnTo>
                  <a:pt x="2332973" y="10287000"/>
                </a:lnTo>
                <a:lnTo>
                  <a:pt x="0" y="10287000"/>
                </a:lnTo>
                <a:lnTo>
                  <a:pt x="0" y="0"/>
                </a:lnTo>
                <a:close/>
              </a:path>
            </a:pathLst>
          </a:custGeom>
          <a:blipFill>
            <a:blip r:embed="rId20"/>
            <a:stretch>
              <a:fillRect l="-683892"/>
            </a:stretch>
          </a:blipFill>
        </p:spPr>
        <p:txBody>
          <a:bodyPr/>
          <a:lstStyle/>
          <a:p>
            <a:endParaRPr lang="en-AU"/>
          </a:p>
        </p:txBody>
      </p:sp>
      <p:sp>
        <p:nvSpPr>
          <p:cNvPr id="36" name="TextBox 36"/>
          <p:cNvSpPr txBox="1"/>
          <p:nvPr/>
        </p:nvSpPr>
        <p:spPr>
          <a:xfrm>
            <a:off x="827807" y="7891372"/>
            <a:ext cx="10517635" cy="968376"/>
          </a:xfrm>
          <a:prstGeom prst="rect">
            <a:avLst/>
          </a:prstGeom>
        </p:spPr>
        <p:txBody>
          <a:bodyPr lIns="0" tIns="0" rIns="0" bIns="0" rtlCol="0" anchor="t">
            <a:spAutoFit/>
          </a:bodyPr>
          <a:lstStyle/>
          <a:p>
            <a:pPr algn="l">
              <a:lnSpc>
                <a:spcPts val="3909"/>
              </a:lnSpc>
            </a:pPr>
            <a:r>
              <a:rPr lang="en-US" sz="2299" b="1" dirty="0">
                <a:solidFill>
                  <a:schemeClr val="tx2">
                    <a:lumMod val="60000"/>
                    <a:lumOff val="40000"/>
                  </a:schemeClr>
                </a:solidFill>
                <a:latin typeface="Public Sans 2 Bold"/>
                <a:ea typeface="Public Sans 2 Bold"/>
                <a:cs typeface="Public Sans 2 Bold"/>
                <a:sym typeface="Public Sans 2 Bold"/>
              </a:rPr>
              <a:t>Rana Qummouh</a:t>
            </a:r>
            <a:r>
              <a:rPr lang="en-US" sz="2299" dirty="0">
                <a:solidFill>
                  <a:schemeClr val="tx2">
                    <a:lumMod val="60000"/>
                    <a:lumOff val="40000"/>
                  </a:schemeClr>
                </a:solidFill>
                <a:latin typeface="Public Sans 2"/>
                <a:ea typeface="Public Sans 2"/>
                <a:cs typeface="Public Sans 2"/>
                <a:sym typeface="Public Sans 2"/>
              </a:rPr>
              <a:t>, Project Lead, Keeping Well in Community SWSLHD</a:t>
            </a:r>
          </a:p>
          <a:p>
            <a:pPr marL="0" lvl="0" indent="0" algn="l">
              <a:lnSpc>
                <a:spcPts val="3909"/>
              </a:lnSpc>
            </a:pPr>
            <a:r>
              <a:rPr lang="en-US" sz="2299" b="1" dirty="0">
                <a:solidFill>
                  <a:schemeClr val="tx2">
                    <a:lumMod val="60000"/>
                    <a:lumOff val="40000"/>
                  </a:schemeClr>
                </a:solidFill>
                <a:latin typeface="Public Sans 2 Bold"/>
                <a:ea typeface="Public Sans 2 Bold"/>
                <a:cs typeface="Public Sans 2 Bold"/>
                <a:sym typeface="Public Sans 2 Bold"/>
              </a:rPr>
              <a:t>Maxine Goodwin</a:t>
            </a:r>
            <a:r>
              <a:rPr lang="en-US" sz="2299" dirty="0">
                <a:solidFill>
                  <a:schemeClr val="tx2">
                    <a:lumMod val="60000"/>
                    <a:lumOff val="40000"/>
                  </a:schemeClr>
                </a:solidFill>
                <a:latin typeface="Public Sans 2"/>
                <a:ea typeface="Public Sans 2"/>
                <a:cs typeface="Public Sans 2"/>
                <a:sym typeface="Public Sans 2"/>
              </a:rPr>
              <a:t>, Social Link Worker, Keeping Well in Community SWSLHD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53266" y="2675054"/>
            <a:ext cx="4994198" cy="5482653"/>
          </a:xfrm>
          <a:custGeom>
            <a:avLst/>
            <a:gdLst/>
            <a:ahLst/>
            <a:cxnLst/>
            <a:rect l="l" t="t" r="r" b="b"/>
            <a:pathLst>
              <a:path w="4994198" h="5482653">
                <a:moveTo>
                  <a:pt x="0" y="0"/>
                </a:moveTo>
                <a:lnTo>
                  <a:pt x="4994199" y="0"/>
                </a:lnTo>
                <a:lnTo>
                  <a:pt x="4994199" y="5482653"/>
                </a:lnTo>
                <a:lnTo>
                  <a:pt x="0" y="548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a:off x="0" y="8946474"/>
            <a:ext cx="18288000" cy="1340526"/>
            <a:chOff x="0" y="0"/>
            <a:chExt cx="4816593" cy="353060"/>
          </a:xfrm>
        </p:grpSpPr>
        <p:sp>
          <p:nvSpPr>
            <p:cNvPr id="4" name="Freeform 4"/>
            <p:cNvSpPr/>
            <p:nvPr/>
          </p:nvSpPr>
          <p:spPr>
            <a:xfrm>
              <a:off x="0" y="0"/>
              <a:ext cx="4816592" cy="353060"/>
            </a:xfrm>
            <a:custGeom>
              <a:avLst/>
              <a:gdLst/>
              <a:ahLst/>
              <a:cxnLst/>
              <a:rect l="l" t="t" r="r" b="b"/>
              <a:pathLst>
                <a:path w="4816592" h="353060">
                  <a:moveTo>
                    <a:pt x="0" y="0"/>
                  </a:moveTo>
                  <a:lnTo>
                    <a:pt x="4816592" y="0"/>
                  </a:lnTo>
                  <a:lnTo>
                    <a:pt x="4816592" y="353060"/>
                  </a:lnTo>
                  <a:lnTo>
                    <a:pt x="0" y="353060"/>
                  </a:lnTo>
                  <a:close/>
                </a:path>
              </a:pathLst>
            </a:custGeom>
            <a:solidFill>
              <a:srgbClr val="002664"/>
            </a:solidFill>
          </p:spPr>
          <p:txBody>
            <a:bodyPr/>
            <a:lstStyle/>
            <a:p>
              <a:endParaRPr lang="en-AU"/>
            </a:p>
          </p:txBody>
        </p:sp>
        <p:sp>
          <p:nvSpPr>
            <p:cNvPr id="5" name="TextBox 5"/>
            <p:cNvSpPr txBox="1"/>
            <p:nvPr/>
          </p:nvSpPr>
          <p:spPr>
            <a:xfrm>
              <a:off x="0" y="-9525"/>
              <a:ext cx="4816593" cy="362585"/>
            </a:xfrm>
            <a:prstGeom prst="rect">
              <a:avLst/>
            </a:prstGeom>
          </p:spPr>
          <p:txBody>
            <a:bodyPr lIns="50800" tIns="50800" rIns="50800" bIns="50800" rtlCol="0" anchor="ctr"/>
            <a:lstStyle/>
            <a:p>
              <a:pPr algn="ctr">
                <a:lnSpc>
                  <a:spcPts val="2160"/>
                </a:lnSpc>
              </a:pPr>
              <a:endParaRPr/>
            </a:p>
          </p:txBody>
        </p:sp>
      </p:grpSp>
      <p:sp>
        <p:nvSpPr>
          <p:cNvPr id="6" name="Freeform 6"/>
          <p:cNvSpPr/>
          <p:nvPr/>
        </p:nvSpPr>
        <p:spPr>
          <a:xfrm>
            <a:off x="1856009" y="3193401"/>
            <a:ext cx="886829" cy="901582"/>
          </a:xfrm>
          <a:custGeom>
            <a:avLst/>
            <a:gdLst/>
            <a:ahLst/>
            <a:cxnLst/>
            <a:rect l="l" t="t" r="r" b="b"/>
            <a:pathLst>
              <a:path w="886829" h="901582">
                <a:moveTo>
                  <a:pt x="0" y="0"/>
                </a:moveTo>
                <a:lnTo>
                  <a:pt x="886828" y="0"/>
                </a:lnTo>
                <a:lnTo>
                  <a:pt x="886828" y="901582"/>
                </a:lnTo>
                <a:lnTo>
                  <a:pt x="0" y="901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7" name="Freeform 7"/>
          <p:cNvSpPr/>
          <p:nvPr/>
        </p:nvSpPr>
        <p:spPr>
          <a:xfrm>
            <a:off x="5098148" y="5702648"/>
            <a:ext cx="850560" cy="1323829"/>
          </a:xfrm>
          <a:custGeom>
            <a:avLst/>
            <a:gdLst/>
            <a:ahLst/>
            <a:cxnLst/>
            <a:rect l="l" t="t" r="r" b="b"/>
            <a:pathLst>
              <a:path w="850560" h="1323829">
                <a:moveTo>
                  <a:pt x="0" y="0"/>
                </a:moveTo>
                <a:lnTo>
                  <a:pt x="850560" y="0"/>
                </a:lnTo>
                <a:lnTo>
                  <a:pt x="850560" y="1323829"/>
                </a:lnTo>
                <a:lnTo>
                  <a:pt x="0" y="13238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8" name="Freeform 8"/>
          <p:cNvSpPr/>
          <p:nvPr/>
        </p:nvSpPr>
        <p:spPr>
          <a:xfrm>
            <a:off x="15394105" y="3088145"/>
            <a:ext cx="998104" cy="1112094"/>
          </a:xfrm>
          <a:custGeom>
            <a:avLst/>
            <a:gdLst/>
            <a:ahLst/>
            <a:cxnLst/>
            <a:rect l="l" t="t" r="r" b="b"/>
            <a:pathLst>
              <a:path w="998104" h="1112094">
                <a:moveTo>
                  <a:pt x="0" y="0"/>
                </a:moveTo>
                <a:lnTo>
                  <a:pt x="998104" y="0"/>
                </a:lnTo>
                <a:lnTo>
                  <a:pt x="998104" y="1112094"/>
                </a:lnTo>
                <a:lnTo>
                  <a:pt x="0" y="11120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9" name="Freeform 9"/>
          <p:cNvSpPr/>
          <p:nvPr/>
        </p:nvSpPr>
        <p:spPr>
          <a:xfrm>
            <a:off x="12352022" y="5769046"/>
            <a:ext cx="1150836" cy="1191034"/>
          </a:xfrm>
          <a:custGeom>
            <a:avLst/>
            <a:gdLst/>
            <a:ahLst/>
            <a:cxnLst/>
            <a:rect l="l" t="t" r="r" b="b"/>
            <a:pathLst>
              <a:path w="1150836" h="1191034">
                <a:moveTo>
                  <a:pt x="0" y="0"/>
                </a:moveTo>
                <a:lnTo>
                  <a:pt x="1150837" y="0"/>
                </a:lnTo>
                <a:lnTo>
                  <a:pt x="1150837" y="1191033"/>
                </a:lnTo>
                <a:lnTo>
                  <a:pt x="0" y="11910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10" name="TextBox 10"/>
          <p:cNvSpPr txBox="1"/>
          <p:nvPr/>
        </p:nvSpPr>
        <p:spPr>
          <a:xfrm>
            <a:off x="1028700" y="1206918"/>
            <a:ext cx="12852726" cy="679370"/>
          </a:xfrm>
          <a:prstGeom prst="rect">
            <a:avLst/>
          </a:prstGeom>
        </p:spPr>
        <p:txBody>
          <a:bodyPr lIns="0" tIns="0" rIns="0" bIns="0" rtlCol="0" anchor="t">
            <a:spAutoFit/>
          </a:bodyPr>
          <a:lstStyle/>
          <a:p>
            <a:pPr marL="0" lvl="0" indent="0" algn="l">
              <a:lnSpc>
                <a:spcPts val="5604"/>
              </a:lnSpc>
              <a:spcBef>
                <a:spcPct val="0"/>
              </a:spcBef>
            </a:pPr>
            <a:r>
              <a:rPr lang="en-US" sz="4003" b="1">
                <a:solidFill>
                  <a:srgbClr val="002664"/>
                </a:solidFill>
                <a:latin typeface="Public Sans 2 Bold"/>
                <a:ea typeface="Public Sans 2 Bold"/>
                <a:cs typeface="Public Sans 2 Bold"/>
                <a:sym typeface="Public Sans 2 Bold"/>
              </a:rPr>
              <a:t>What is Social Prescribing?</a:t>
            </a:r>
          </a:p>
        </p:txBody>
      </p:sp>
      <p:sp>
        <p:nvSpPr>
          <p:cNvPr id="11" name="TextBox 11"/>
          <p:cNvSpPr txBox="1"/>
          <p:nvPr/>
        </p:nvSpPr>
        <p:spPr>
          <a:xfrm>
            <a:off x="2742837" y="3154150"/>
            <a:ext cx="3319879" cy="1063624"/>
          </a:xfrm>
          <a:prstGeom prst="rect">
            <a:avLst/>
          </a:prstGeom>
        </p:spPr>
        <p:txBody>
          <a:bodyPr lIns="0" tIns="0" rIns="0" bIns="0" rtlCol="0" anchor="t">
            <a:spAutoFit/>
          </a:bodyPr>
          <a:lstStyle/>
          <a:p>
            <a:pPr algn="ctr">
              <a:lnSpc>
                <a:spcPts val="2800"/>
              </a:lnSpc>
            </a:pPr>
            <a:r>
              <a:rPr lang="en-US" sz="2000" dirty="0">
                <a:solidFill>
                  <a:srgbClr val="002664"/>
                </a:solidFill>
                <a:latin typeface="Public Sans 2 Medium"/>
                <a:ea typeface="Public Sans 2 Medium"/>
                <a:cs typeface="Public Sans 2 Medium"/>
                <a:sym typeface="Public Sans 2 Medium"/>
              </a:rPr>
              <a:t>Involves non-medical health interventions to improve health &amp; wellbeing</a:t>
            </a:r>
          </a:p>
        </p:txBody>
      </p:sp>
      <p:sp>
        <p:nvSpPr>
          <p:cNvPr id="12" name="TextBox 12"/>
          <p:cNvSpPr txBox="1"/>
          <p:nvPr/>
        </p:nvSpPr>
        <p:spPr>
          <a:xfrm>
            <a:off x="12236890" y="3083805"/>
            <a:ext cx="2933079" cy="1063624"/>
          </a:xfrm>
          <a:prstGeom prst="rect">
            <a:avLst/>
          </a:prstGeom>
        </p:spPr>
        <p:txBody>
          <a:bodyPr lIns="0" tIns="0" rIns="0" bIns="0" rtlCol="0" anchor="t">
            <a:spAutoFit/>
          </a:bodyPr>
          <a:lstStyle/>
          <a:p>
            <a:pPr algn="ctr">
              <a:lnSpc>
                <a:spcPts val="2800"/>
              </a:lnSpc>
            </a:pPr>
            <a:r>
              <a:rPr lang="en-US" sz="2000" dirty="0">
                <a:solidFill>
                  <a:srgbClr val="002664"/>
                </a:solidFill>
                <a:latin typeface="Public Sans 2 Medium"/>
                <a:ea typeface="Public Sans 2 Medium"/>
                <a:cs typeface="Public Sans 2 Medium"/>
                <a:sym typeface="Public Sans 2 Medium"/>
              </a:rPr>
              <a:t>Identifies psychosocial &amp; environmental factors impacting health</a:t>
            </a:r>
          </a:p>
        </p:txBody>
      </p:sp>
      <p:sp>
        <p:nvSpPr>
          <p:cNvPr id="13" name="TextBox 13"/>
          <p:cNvSpPr txBox="1"/>
          <p:nvPr/>
        </p:nvSpPr>
        <p:spPr>
          <a:xfrm>
            <a:off x="13556896" y="5610428"/>
            <a:ext cx="3622001" cy="1416049"/>
          </a:xfrm>
          <a:prstGeom prst="rect">
            <a:avLst/>
          </a:prstGeom>
        </p:spPr>
        <p:txBody>
          <a:bodyPr lIns="0" tIns="0" rIns="0" bIns="0" rtlCol="0" anchor="t">
            <a:spAutoFit/>
          </a:bodyPr>
          <a:lstStyle/>
          <a:p>
            <a:pPr algn="ctr">
              <a:lnSpc>
                <a:spcPts val="2800"/>
              </a:lnSpc>
            </a:pPr>
            <a:r>
              <a:rPr lang="en-US" sz="2000" dirty="0">
                <a:solidFill>
                  <a:srgbClr val="002664"/>
                </a:solidFill>
                <a:latin typeface="Public Sans 2 Medium"/>
                <a:ea typeface="Public Sans 2 Medium"/>
                <a:cs typeface="Public Sans 2 Medium"/>
                <a:sym typeface="Public Sans 2 Medium"/>
              </a:rPr>
              <a:t>Addresses underlying causes of health issues such as loneliness, social isolation &amp; lack of physical activity</a:t>
            </a:r>
          </a:p>
        </p:txBody>
      </p:sp>
      <p:sp>
        <p:nvSpPr>
          <p:cNvPr id="14" name="TextBox 14"/>
          <p:cNvSpPr txBox="1"/>
          <p:nvPr/>
        </p:nvSpPr>
        <p:spPr>
          <a:xfrm>
            <a:off x="1109102" y="5627963"/>
            <a:ext cx="3759785" cy="1416049"/>
          </a:xfrm>
          <a:prstGeom prst="rect">
            <a:avLst/>
          </a:prstGeom>
        </p:spPr>
        <p:txBody>
          <a:bodyPr lIns="0" tIns="0" rIns="0" bIns="0" rtlCol="0" anchor="t">
            <a:spAutoFit/>
          </a:bodyPr>
          <a:lstStyle/>
          <a:p>
            <a:pPr algn="ctr">
              <a:lnSpc>
                <a:spcPts val="2800"/>
              </a:lnSpc>
            </a:pPr>
            <a:r>
              <a:rPr lang="en-US" sz="2000" dirty="0">
                <a:solidFill>
                  <a:srgbClr val="002664"/>
                </a:solidFill>
                <a:latin typeface="Public Sans 2 Medium"/>
                <a:ea typeface="Public Sans 2 Medium"/>
                <a:cs typeface="Public Sans 2 Medium"/>
                <a:sym typeface="Public Sans 2 Medium"/>
              </a:rPr>
              <a:t>Recognises social connection, meaningful activities &amp; addressing SDoH have positive impacts on quality of life</a:t>
            </a:r>
          </a:p>
        </p:txBody>
      </p:sp>
      <p:grpSp>
        <p:nvGrpSpPr>
          <p:cNvPr id="15" name="Group 15"/>
          <p:cNvGrpSpPr/>
          <p:nvPr/>
        </p:nvGrpSpPr>
        <p:grpSpPr>
          <a:xfrm>
            <a:off x="413211" y="9170701"/>
            <a:ext cx="858434" cy="858434"/>
            <a:chOff x="0" y="0"/>
            <a:chExt cx="1366106" cy="1366106"/>
          </a:xfrm>
        </p:grpSpPr>
        <p:sp>
          <p:nvSpPr>
            <p:cNvPr id="16" name="Freeform 16"/>
            <p:cNvSpPr/>
            <p:nvPr/>
          </p:nvSpPr>
          <p:spPr>
            <a:xfrm>
              <a:off x="0" y="0"/>
              <a:ext cx="1366139" cy="1366139"/>
            </a:xfrm>
            <a:custGeom>
              <a:avLst/>
              <a:gdLst/>
              <a:ahLst/>
              <a:cxnLst/>
              <a:rect l="l" t="t" r="r" b="b"/>
              <a:pathLst>
                <a:path w="1366139" h="1366139">
                  <a:moveTo>
                    <a:pt x="0" y="0"/>
                  </a:moveTo>
                  <a:lnTo>
                    <a:pt x="1366139" y="0"/>
                  </a:lnTo>
                  <a:lnTo>
                    <a:pt x="1366139" y="1366139"/>
                  </a:lnTo>
                  <a:lnTo>
                    <a:pt x="0" y="1366139"/>
                  </a:lnTo>
                  <a:lnTo>
                    <a:pt x="0" y="0"/>
                  </a:lnTo>
                  <a:close/>
                </a:path>
              </a:pathLst>
            </a:custGeom>
            <a:blipFill>
              <a:blip r:embed="rId12"/>
              <a:stretch>
                <a:fillRect r="2" b="2"/>
              </a:stretch>
            </a:blipFill>
          </p:spPr>
          <p:txBody>
            <a:bodyPr/>
            <a:lstStyle/>
            <a:p>
              <a:endParaRPr lang="en-AU"/>
            </a:p>
          </p:txBody>
        </p:sp>
      </p:grpSp>
      <p:grpSp>
        <p:nvGrpSpPr>
          <p:cNvPr id="17" name="Group 17"/>
          <p:cNvGrpSpPr/>
          <p:nvPr/>
        </p:nvGrpSpPr>
        <p:grpSpPr>
          <a:xfrm>
            <a:off x="1587893" y="9220647"/>
            <a:ext cx="1074542" cy="792180"/>
            <a:chOff x="0" y="0"/>
            <a:chExt cx="1613382" cy="1189427"/>
          </a:xfrm>
        </p:grpSpPr>
        <p:sp>
          <p:nvSpPr>
            <p:cNvPr id="18" name="Freeform 18"/>
            <p:cNvSpPr/>
            <p:nvPr/>
          </p:nvSpPr>
          <p:spPr>
            <a:xfrm>
              <a:off x="0" y="0"/>
              <a:ext cx="1613408" cy="1189482"/>
            </a:xfrm>
            <a:custGeom>
              <a:avLst/>
              <a:gdLst/>
              <a:ahLst/>
              <a:cxnLst/>
              <a:rect l="l" t="t" r="r" b="b"/>
              <a:pathLst>
                <a:path w="1613408" h="1189482">
                  <a:moveTo>
                    <a:pt x="0" y="0"/>
                  </a:moveTo>
                  <a:lnTo>
                    <a:pt x="1613408" y="0"/>
                  </a:lnTo>
                  <a:lnTo>
                    <a:pt x="1613408" y="1189482"/>
                  </a:lnTo>
                  <a:lnTo>
                    <a:pt x="0" y="1189482"/>
                  </a:lnTo>
                  <a:lnTo>
                    <a:pt x="0" y="0"/>
                  </a:lnTo>
                  <a:close/>
                </a:path>
              </a:pathLst>
            </a:custGeom>
            <a:blipFill>
              <a:blip r:embed="rId13"/>
              <a:stretch>
                <a:fillRect t="-147" r="1" b="-142"/>
              </a:stretch>
            </a:blipFill>
          </p:spPr>
          <p:txBody>
            <a:bodyPr/>
            <a:lstStyle/>
            <a:p>
              <a:endParaRPr lang="en-AU"/>
            </a:p>
          </p:txBody>
        </p:sp>
      </p:grpSp>
      <p:grpSp>
        <p:nvGrpSpPr>
          <p:cNvPr id="19" name="Group 19"/>
          <p:cNvGrpSpPr/>
          <p:nvPr/>
        </p:nvGrpSpPr>
        <p:grpSpPr>
          <a:xfrm>
            <a:off x="3896697" y="9403140"/>
            <a:ext cx="1746855" cy="449863"/>
            <a:chOff x="0" y="0"/>
            <a:chExt cx="2329140" cy="599817"/>
          </a:xfrm>
        </p:grpSpPr>
        <p:sp>
          <p:nvSpPr>
            <p:cNvPr id="20" name="Freeform 20"/>
            <p:cNvSpPr/>
            <p:nvPr/>
          </p:nvSpPr>
          <p:spPr>
            <a:xfrm>
              <a:off x="0" y="0"/>
              <a:ext cx="2329140" cy="599817"/>
            </a:xfrm>
            <a:custGeom>
              <a:avLst/>
              <a:gdLst/>
              <a:ahLst/>
              <a:cxnLst/>
              <a:rect l="l" t="t" r="r" b="b"/>
              <a:pathLst>
                <a:path w="2329140" h="599817">
                  <a:moveTo>
                    <a:pt x="0" y="0"/>
                  </a:moveTo>
                  <a:lnTo>
                    <a:pt x="2329140" y="0"/>
                  </a:lnTo>
                  <a:lnTo>
                    <a:pt x="2329140" y="599817"/>
                  </a:lnTo>
                  <a:lnTo>
                    <a:pt x="0" y="599817"/>
                  </a:lnTo>
                  <a:close/>
                </a:path>
              </a:pathLst>
            </a:custGeom>
            <a:solidFill>
              <a:srgbClr val="000000">
                <a:alpha val="0"/>
              </a:srgbClr>
            </a:solidFill>
          </p:spPr>
          <p:txBody>
            <a:bodyPr/>
            <a:lstStyle/>
            <a:p>
              <a:endParaRPr lang="en-AU"/>
            </a:p>
          </p:txBody>
        </p:sp>
        <p:sp>
          <p:nvSpPr>
            <p:cNvPr id="21" name="TextBox 21"/>
            <p:cNvSpPr txBox="1"/>
            <p:nvPr/>
          </p:nvSpPr>
          <p:spPr>
            <a:xfrm>
              <a:off x="0" y="-28575"/>
              <a:ext cx="2329140" cy="628392"/>
            </a:xfrm>
            <a:prstGeom prst="rect">
              <a:avLst/>
            </a:prstGeom>
          </p:spPr>
          <p:txBody>
            <a:bodyPr lIns="0" tIns="0" rIns="0" bIns="0" rtlCol="0" anchor="t"/>
            <a:lstStyle/>
            <a:p>
              <a:pPr algn="l">
                <a:lnSpc>
                  <a:spcPts val="1662"/>
                </a:lnSpc>
              </a:pPr>
              <a:r>
                <a:rPr lang="en-US" sz="1187">
                  <a:solidFill>
                    <a:srgbClr val="FFFFFF"/>
                  </a:solidFill>
                  <a:latin typeface="Public Sans 2"/>
                  <a:ea typeface="Public Sans 2"/>
                  <a:cs typeface="Public Sans 2"/>
                  <a:sym typeface="Public Sans 2"/>
                </a:rPr>
                <a:t>South Western Sydney</a:t>
              </a:r>
            </a:p>
            <a:p>
              <a:pPr algn="l">
                <a:lnSpc>
                  <a:spcPts val="1662"/>
                </a:lnSpc>
              </a:pPr>
              <a:r>
                <a:rPr lang="en-US" sz="1187">
                  <a:solidFill>
                    <a:srgbClr val="FFFFFF"/>
                  </a:solidFill>
                  <a:latin typeface="Public Sans 2"/>
                  <a:ea typeface="Public Sans 2"/>
                  <a:cs typeface="Public Sans 2"/>
                  <a:sym typeface="Public Sans 2"/>
                </a:rPr>
                <a:t>Local Health District</a:t>
              </a:r>
            </a:p>
          </p:txBody>
        </p:sp>
      </p:grpSp>
      <p:sp>
        <p:nvSpPr>
          <p:cNvPr id="22" name="Freeform 22"/>
          <p:cNvSpPr/>
          <p:nvPr/>
        </p:nvSpPr>
        <p:spPr>
          <a:xfrm>
            <a:off x="2976760" y="9220647"/>
            <a:ext cx="636906" cy="692289"/>
          </a:xfrm>
          <a:custGeom>
            <a:avLst/>
            <a:gdLst/>
            <a:ahLst/>
            <a:cxnLst/>
            <a:rect l="l" t="t" r="r" b="b"/>
            <a:pathLst>
              <a:path w="636906" h="692289">
                <a:moveTo>
                  <a:pt x="0" y="0"/>
                </a:moveTo>
                <a:lnTo>
                  <a:pt x="636906" y="0"/>
                </a:lnTo>
                <a:lnTo>
                  <a:pt x="636906" y="692289"/>
                </a:lnTo>
                <a:lnTo>
                  <a:pt x="0" y="692289"/>
                </a:lnTo>
                <a:lnTo>
                  <a:pt x="0" y="0"/>
                </a:lnTo>
                <a:close/>
              </a:path>
            </a:pathLst>
          </a:custGeom>
          <a:blipFill>
            <a:blip r:embed="rId14"/>
            <a:stretch>
              <a:fillRect/>
            </a:stretch>
          </a:blipFill>
        </p:spPr>
        <p:txBody>
          <a:bodyPr/>
          <a:lstStyle/>
          <a:p>
            <a:endParaRPr lang="en-AU"/>
          </a:p>
        </p:txBody>
      </p:sp>
      <p:grpSp>
        <p:nvGrpSpPr>
          <p:cNvPr id="23" name="Group 23"/>
          <p:cNvGrpSpPr/>
          <p:nvPr/>
        </p:nvGrpSpPr>
        <p:grpSpPr>
          <a:xfrm>
            <a:off x="17065747" y="9153238"/>
            <a:ext cx="827107" cy="82710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pic>
        <p:nvPicPr>
          <p:cNvPr id="26" name="Picture 26"/>
          <p:cNvPicPr>
            <a:picLocks noChangeAspect="1"/>
          </p:cNvPicPr>
          <p:nvPr/>
        </p:nvPicPr>
        <p:blipFill>
          <a:blip r:embed="rId15"/>
          <a:stretch>
            <a:fillRect/>
          </a:stretch>
        </p:blipFill>
        <p:spPr>
          <a:xfrm>
            <a:off x="16994470" y="9082325"/>
            <a:ext cx="969661" cy="969661"/>
          </a:xfrm>
          <a:prstGeom prst="rect">
            <a:avLst/>
          </a:prstGeom>
        </p:spPr>
      </p:pic>
      <p:sp>
        <p:nvSpPr>
          <p:cNvPr id="27" name="Freeform 27"/>
          <p:cNvSpPr/>
          <p:nvPr/>
        </p:nvSpPr>
        <p:spPr>
          <a:xfrm>
            <a:off x="17256285" y="9239569"/>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AU"/>
          </a:p>
        </p:txBody>
      </p:sp>
      <p:sp>
        <p:nvSpPr>
          <p:cNvPr id="28" name="Freeform 28"/>
          <p:cNvSpPr/>
          <p:nvPr/>
        </p:nvSpPr>
        <p:spPr>
          <a:xfrm>
            <a:off x="17109896" y="9501062"/>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AU"/>
          </a:p>
        </p:txBody>
      </p:sp>
      <p:sp>
        <p:nvSpPr>
          <p:cNvPr id="29" name="Freeform 29"/>
          <p:cNvSpPr/>
          <p:nvPr/>
        </p:nvSpPr>
        <p:spPr>
          <a:xfrm rot="1687212">
            <a:off x="17230761" y="9788118"/>
            <a:ext cx="183235" cy="77694"/>
          </a:xfrm>
          <a:custGeom>
            <a:avLst/>
            <a:gdLst/>
            <a:ahLst/>
            <a:cxnLst/>
            <a:rect l="l" t="t" r="r" b="b"/>
            <a:pathLst>
              <a:path w="183235" h="77694">
                <a:moveTo>
                  <a:pt x="0" y="0"/>
                </a:moveTo>
                <a:lnTo>
                  <a:pt x="183235" y="0"/>
                </a:lnTo>
                <a:lnTo>
                  <a:pt x="183235" y="77694"/>
                </a:lnTo>
                <a:lnTo>
                  <a:pt x="0" y="7769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AU"/>
          </a:p>
        </p:txBody>
      </p:sp>
      <p:sp>
        <p:nvSpPr>
          <p:cNvPr id="30" name="Freeform 30"/>
          <p:cNvSpPr/>
          <p:nvPr/>
        </p:nvSpPr>
        <p:spPr>
          <a:xfrm>
            <a:off x="17707244" y="9501062"/>
            <a:ext cx="152207" cy="132187"/>
          </a:xfrm>
          <a:custGeom>
            <a:avLst/>
            <a:gdLst/>
            <a:ahLst/>
            <a:cxnLst/>
            <a:rect l="l" t="t" r="r" b="b"/>
            <a:pathLst>
              <a:path w="152207" h="132187">
                <a:moveTo>
                  <a:pt x="0" y="0"/>
                </a:moveTo>
                <a:lnTo>
                  <a:pt x="152207" y="0"/>
                </a:lnTo>
                <a:lnTo>
                  <a:pt x="152207" y="132187"/>
                </a:lnTo>
                <a:lnTo>
                  <a:pt x="0" y="13218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AU"/>
          </a:p>
        </p:txBody>
      </p:sp>
      <p:sp>
        <p:nvSpPr>
          <p:cNvPr id="31" name="Freeform 31"/>
          <p:cNvSpPr/>
          <p:nvPr/>
        </p:nvSpPr>
        <p:spPr>
          <a:xfrm rot="1820715">
            <a:off x="17532922" y="9235807"/>
            <a:ext cx="182522" cy="139712"/>
          </a:xfrm>
          <a:custGeom>
            <a:avLst/>
            <a:gdLst/>
            <a:ahLst/>
            <a:cxnLst/>
            <a:rect l="l" t="t" r="r" b="b"/>
            <a:pathLst>
              <a:path w="182522" h="139712">
                <a:moveTo>
                  <a:pt x="0" y="0"/>
                </a:moveTo>
                <a:lnTo>
                  <a:pt x="182522" y="0"/>
                </a:lnTo>
                <a:lnTo>
                  <a:pt x="182522" y="139712"/>
                </a:lnTo>
                <a:lnTo>
                  <a:pt x="0" y="13971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AU"/>
          </a:p>
        </p:txBody>
      </p:sp>
      <p:sp>
        <p:nvSpPr>
          <p:cNvPr id="32" name="Freeform 32"/>
          <p:cNvSpPr/>
          <p:nvPr/>
        </p:nvSpPr>
        <p:spPr>
          <a:xfrm rot="-1533444">
            <a:off x="17530457" y="9757196"/>
            <a:ext cx="192008" cy="137766"/>
          </a:xfrm>
          <a:custGeom>
            <a:avLst/>
            <a:gdLst/>
            <a:ahLst/>
            <a:cxnLst/>
            <a:rect l="l" t="t" r="r" b="b"/>
            <a:pathLst>
              <a:path w="192008" h="137766">
                <a:moveTo>
                  <a:pt x="0" y="0"/>
                </a:moveTo>
                <a:lnTo>
                  <a:pt x="192008" y="0"/>
                </a:lnTo>
                <a:lnTo>
                  <a:pt x="192008" y="137765"/>
                </a:lnTo>
                <a:lnTo>
                  <a:pt x="0" y="13776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AU"/>
          </a:p>
        </p:txBody>
      </p:sp>
      <p:sp>
        <p:nvSpPr>
          <p:cNvPr id="33" name="AutoShape 33"/>
          <p:cNvSpPr/>
          <p:nvPr/>
        </p:nvSpPr>
        <p:spPr>
          <a:xfrm>
            <a:off x="17129969" y="9363879"/>
            <a:ext cx="180968"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34" name="AutoShape 34"/>
          <p:cNvSpPr/>
          <p:nvPr/>
        </p:nvSpPr>
        <p:spPr>
          <a:xfrm flipV="1">
            <a:off x="17129969" y="9665172"/>
            <a:ext cx="180968" cy="105588"/>
          </a:xfrm>
          <a:prstGeom prst="line">
            <a:avLst/>
          </a:prstGeom>
          <a:ln w="9525" cap="flat">
            <a:solidFill>
              <a:srgbClr val="FFFFFF"/>
            </a:solidFill>
            <a:prstDash val="solid"/>
            <a:headEnd type="none" w="sm" len="sm"/>
            <a:tailEnd type="none" w="sm" len="sm"/>
          </a:ln>
        </p:spPr>
        <p:txBody>
          <a:bodyPr/>
          <a:lstStyle/>
          <a:p>
            <a:endParaRPr lang="en-AU"/>
          </a:p>
        </p:txBody>
      </p:sp>
      <p:sp>
        <p:nvSpPr>
          <p:cNvPr id="35" name="AutoShape 35"/>
          <p:cNvSpPr/>
          <p:nvPr/>
        </p:nvSpPr>
        <p:spPr>
          <a:xfrm flipV="1">
            <a:off x="17479301" y="9763735"/>
            <a:ext cx="0" cy="207447"/>
          </a:xfrm>
          <a:prstGeom prst="line">
            <a:avLst/>
          </a:prstGeom>
          <a:ln w="9525" cap="flat">
            <a:solidFill>
              <a:srgbClr val="FFFFFF"/>
            </a:solidFill>
            <a:prstDash val="solid"/>
            <a:headEnd type="none" w="sm" len="sm"/>
            <a:tailEnd type="none" w="sm" len="sm"/>
          </a:ln>
        </p:spPr>
        <p:txBody>
          <a:bodyPr/>
          <a:lstStyle/>
          <a:p>
            <a:endParaRPr lang="en-AU"/>
          </a:p>
        </p:txBody>
      </p:sp>
      <p:sp>
        <p:nvSpPr>
          <p:cNvPr id="36" name="AutoShape 36"/>
          <p:cNvSpPr/>
          <p:nvPr/>
        </p:nvSpPr>
        <p:spPr>
          <a:xfrm>
            <a:off x="17479301" y="9163130"/>
            <a:ext cx="0" cy="203692"/>
          </a:xfrm>
          <a:prstGeom prst="line">
            <a:avLst/>
          </a:prstGeom>
          <a:ln w="9525" cap="flat">
            <a:solidFill>
              <a:srgbClr val="FFFFFF"/>
            </a:solidFill>
            <a:prstDash val="solid"/>
            <a:headEnd type="none" w="sm" len="sm"/>
            <a:tailEnd type="none" w="sm" len="sm"/>
          </a:ln>
        </p:spPr>
        <p:txBody>
          <a:bodyPr/>
          <a:lstStyle/>
          <a:p>
            <a:endParaRPr lang="en-AU"/>
          </a:p>
        </p:txBody>
      </p:sp>
      <p:sp>
        <p:nvSpPr>
          <p:cNvPr id="37" name="AutoShape 37"/>
          <p:cNvSpPr/>
          <p:nvPr/>
        </p:nvSpPr>
        <p:spPr>
          <a:xfrm flipH="1">
            <a:off x="17648314" y="9363879"/>
            <a:ext cx="179949"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38" name="AutoShape 38"/>
          <p:cNvSpPr/>
          <p:nvPr/>
        </p:nvSpPr>
        <p:spPr>
          <a:xfrm flipH="1" flipV="1">
            <a:off x="17655564" y="9665172"/>
            <a:ext cx="172700" cy="105588"/>
          </a:xfrm>
          <a:prstGeom prst="line">
            <a:avLst/>
          </a:prstGeom>
          <a:ln w="9525" cap="flat">
            <a:solidFill>
              <a:srgbClr val="FFFFFF"/>
            </a:solidFill>
            <a:prstDash val="solid"/>
            <a:headEnd type="none" w="sm" len="sm"/>
            <a:tailEnd type="none" w="sm" len="sm"/>
          </a:ln>
        </p:spPr>
        <p:txBody>
          <a:bodyPr/>
          <a:lstStyle/>
          <a:p>
            <a:endParaRPr lang="en-AU"/>
          </a:p>
        </p:txBody>
      </p:sp>
      <p:grpSp>
        <p:nvGrpSpPr>
          <p:cNvPr id="39" name="Group 39"/>
          <p:cNvGrpSpPr/>
          <p:nvPr/>
        </p:nvGrpSpPr>
        <p:grpSpPr>
          <a:xfrm>
            <a:off x="17276448" y="9363879"/>
            <a:ext cx="405824" cy="40582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sp>
        <p:nvSpPr>
          <p:cNvPr id="42" name="Freeform 42"/>
          <p:cNvSpPr/>
          <p:nvPr/>
        </p:nvSpPr>
        <p:spPr>
          <a:xfrm>
            <a:off x="17349809" y="9387436"/>
            <a:ext cx="259101" cy="362086"/>
          </a:xfrm>
          <a:custGeom>
            <a:avLst/>
            <a:gdLst/>
            <a:ahLst/>
            <a:cxnLst/>
            <a:rect l="l" t="t" r="r" b="b"/>
            <a:pathLst>
              <a:path w="259101" h="362086">
                <a:moveTo>
                  <a:pt x="0" y="0"/>
                </a:moveTo>
                <a:lnTo>
                  <a:pt x="259102" y="0"/>
                </a:lnTo>
                <a:lnTo>
                  <a:pt x="259102" y="362086"/>
                </a:lnTo>
                <a:lnTo>
                  <a:pt x="0" y="362086"/>
                </a:lnTo>
                <a:lnTo>
                  <a:pt x="0" y="0"/>
                </a:lnTo>
                <a:close/>
              </a:path>
            </a:pathLst>
          </a:custGeom>
          <a:blipFill>
            <a:blip r:embed="rId28">
              <a:extLst>
                <a:ext uri="{96DAC541-7B7A-43D3-8B79-37D633B846F1}">
                  <asvg:svgBlip xmlns:asvg="http://schemas.microsoft.com/office/drawing/2016/SVG/main" r:embed="rId29"/>
                </a:ext>
              </a:extLst>
            </a:blip>
            <a:stretch>
              <a:fillRect l="-26582" t="-19021" r="-24928"/>
            </a:stretch>
          </a:blipFill>
        </p:spPr>
        <p:txBody>
          <a:bodyPr/>
          <a:lstStyle/>
          <a:p>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A327AFB-F0F1-56D5-86BA-EFF05CBEA49F}"/>
              </a:ext>
            </a:extLst>
          </p:cNvPr>
          <p:cNvSpPr/>
          <p:nvPr/>
        </p:nvSpPr>
        <p:spPr>
          <a:xfrm>
            <a:off x="0" y="0"/>
            <a:ext cx="18288000" cy="10287000"/>
          </a:xfrm>
          <a:custGeom>
            <a:avLst/>
            <a:gdLst/>
            <a:ahLst/>
            <a:cxnLst/>
            <a:rect l="l" t="t" r="r" b="b"/>
            <a:pathLst>
              <a:path w="15618918" h="10288212">
                <a:moveTo>
                  <a:pt x="0" y="0"/>
                </a:moveTo>
                <a:lnTo>
                  <a:pt x="15618917" y="0"/>
                </a:lnTo>
                <a:lnTo>
                  <a:pt x="15618917" y="10288212"/>
                </a:lnTo>
                <a:lnTo>
                  <a:pt x="0" y="10288212"/>
                </a:lnTo>
                <a:lnTo>
                  <a:pt x="0" y="0"/>
                </a:lnTo>
                <a:close/>
              </a:path>
            </a:pathLst>
          </a:custGeom>
          <a:blipFill>
            <a:blip r:embed="rId2"/>
            <a:stretch>
              <a:fillRect t="-3646" b="-3646"/>
            </a:stretch>
          </a:blipFill>
        </p:spPr>
        <p:txBody>
          <a:bodyPr/>
          <a:lstStyle/>
          <a:p>
            <a:endParaRPr lang="en-AU"/>
          </a:p>
        </p:txBody>
      </p:sp>
    </p:spTree>
    <p:extLst>
      <p:ext uri="{BB962C8B-B14F-4D97-AF65-F5344CB8AC3E}">
        <p14:creationId xmlns:p14="http://schemas.microsoft.com/office/powerpoint/2010/main" val="376630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46474"/>
            <a:ext cx="18288000" cy="1340526"/>
            <a:chOff x="0" y="0"/>
            <a:chExt cx="4816593" cy="353060"/>
          </a:xfrm>
        </p:grpSpPr>
        <p:sp>
          <p:nvSpPr>
            <p:cNvPr id="3" name="Freeform 3"/>
            <p:cNvSpPr/>
            <p:nvPr/>
          </p:nvSpPr>
          <p:spPr>
            <a:xfrm>
              <a:off x="0" y="0"/>
              <a:ext cx="4816592" cy="353060"/>
            </a:xfrm>
            <a:custGeom>
              <a:avLst/>
              <a:gdLst/>
              <a:ahLst/>
              <a:cxnLst/>
              <a:rect l="l" t="t" r="r" b="b"/>
              <a:pathLst>
                <a:path w="4816592" h="353060">
                  <a:moveTo>
                    <a:pt x="0" y="0"/>
                  </a:moveTo>
                  <a:lnTo>
                    <a:pt x="4816592" y="0"/>
                  </a:lnTo>
                  <a:lnTo>
                    <a:pt x="4816592" y="353060"/>
                  </a:lnTo>
                  <a:lnTo>
                    <a:pt x="0" y="353060"/>
                  </a:lnTo>
                  <a:close/>
                </a:path>
              </a:pathLst>
            </a:custGeom>
            <a:solidFill>
              <a:srgbClr val="002664"/>
            </a:solidFill>
          </p:spPr>
          <p:txBody>
            <a:bodyPr/>
            <a:lstStyle/>
            <a:p>
              <a:endParaRPr lang="en-AU"/>
            </a:p>
          </p:txBody>
        </p:sp>
        <p:sp>
          <p:nvSpPr>
            <p:cNvPr id="4" name="TextBox 4"/>
            <p:cNvSpPr txBox="1"/>
            <p:nvPr/>
          </p:nvSpPr>
          <p:spPr>
            <a:xfrm>
              <a:off x="0" y="-9525"/>
              <a:ext cx="4816593" cy="362585"/>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413211" y="9170701"/>
            <a:ext cx="858434" cy="858434"/>
            <a:chOff x="0" y="0"/>
            <a:chExt cx="1366106" cy="1366106"/>
          </a:xfrm>
        </p:grpSpPr>
        <p:sp>
          <p:nvSpPr>
            <p:cNvPr id="6" name="Freeform 6"/>
            <p:cNvSpPr/>
            <p:nvPr/>
          </p:nvSpPr>
          <p:spPr>
            <a:xfrm>
              <a:off x="0" y="0"/>
              <a:ext cx="1366139" cy="1366139"/>
            </a:xfrm>
            <a:custGeom>
              <a:avLst/>
              <a:gdLst/>
              <a:ahLst/>
              <a:cxnLst/>
              <a:rect l="l" t="t" r="r" b="b"/>
              <a:pathLst>
                <a:path w="1366139" h="1366139">
                  <a:moveTo>
                    <a:pt x="0" y="0"/>
                  </a:moveTo>
                  <a:lnTo>
                    <a:pt x="1366139" y="0"/>
                  </a:lnTo>
                  <a:lnTo>
                    <a:pt x="1366139" y="1366139"/>
                  </a:lnTo>
                  <a:lnTo>
                    <a:pt x="0" y="1366139"/>
                  </a:lnTo>
                  <a:lnTo>
                    <a:pt x="0" y="0"/>
                  </a:lnTo>
                  <a:close/>
                </a:path>
              </a:pathLst>
            </a:custGeom>
            <a:blipFill>
              <a:blip r:embed="rId2"/>
              <a:stretch>
                <a:fillRect r="2" b="2"/>
              </a:stretch>
            </a:blipFill>
          </p:spPr>
          <p:txBody>
            <a:bodyPr/>
            <a:lstStyle/>
            <a:p>
              <a:endParaRPr lang="en-AU"/>
            </a:p>
          </p:txBody>
        </p:sp>
      </p:grpSp>
      <p:grpSp>
        <p:nvGrpSpPr>
          <p:cNvPr id="7" name="Group 7"/>
          <p:cNvGrpSpPr/>
          <p:nvPr/>
        </p:nvGrpSpPr>
        <p:grpSpPr>
          <a:xfrm>
            <a:off x="1587893" y="9220647"/>
            <a:ext cx="1074542" cy="792180"/>
            <a:chOff x="0" y="0"/>
            <a:chExt cx="1613382" cy="1189427"/>
          </a:xfrm>
        </p:grpSpPr>
        <p:sp>
          <p:nvSpPr>
            <p:cNvPr id="8" name="Freeform 8"/>
            <p:cNvSpPr/>
            <p:nvPr/>
          </p:nvSpPr>
          <p:spPr>
            <a:xfrm>
              <a:off x="0" y="0"/>
              <a:ext cx="1613408" cy="1189482"/>
            </a:xfrm>
            <a:custGeom>
              <a:avLst/>
              <a:gdLst/>
              <a:ahLst/>
              <a:cxnLst/>
              <a:rect l="l" t="t" r="r" b="b"/>
              <a:pathLst>
                <a:path w="1613408" h="1189482">
                  <a:moveTo>
                    <a:pt x="0" y="0"/>
                  </a:moveTo>
                  <a:lnTo>
                    <a:pt x="1613408" y="0"/>
                  </a:lnTo>
                  <a:lnTo>
                    <a:pt x="1613408" y="1189482"/>
                  </a:lnTo>
                  <a:lnTo>
                    <a:pt x="0" y="1189482"/>
                  </a:lnTo>
                  <a:lnTo>
                    <a:pt x="0" y="0"/>
                  </a:lnTo>
                  <a:close/>
                </a:path>
              </a:pathLst>
            </a:custGeom>
            <a:blipFill>
              <a:blip r:embed="rId3"/>
              <a:stretch>
                <a:fillRect t="-147" r="1" b="-142"/>
              </a:stretch>
            </a:blipFill>
          </p:spPr>
          <p:txBody>
            <a:bodyPr/>
            <a:lstStyle/>
            <a:p>
              <a:endParaRPr lang="en-AU"/>
            </a:p>
          </p:txBody>
        </p:sp>
      </p:grpSp>
      <p:grpSp>
        <p:nvGrpSpPr>
          <p:cNvPr id="9" name="Group 9"/>
          <p:cNvGrpSpPr/>
          <p:nvPr/>
        </p:nvGrpSpPr>
        <p:grpSpPr>
          <a:xfrm>
            <a:off x="3896697" y="9403140"/>
            <a:ext cx="1746855" cy="449863"/>
            <a:chOff x="0" y="0"/>
            <a:chExt cx="2329140" cy="599817"/>
          </a:xfrm>
        </p:grpSpPr>
        <p:sp>
          <p:nvSpPr>
            <p:cNvPr id="10" name="Freeform 10"/>
            <p:cNvSpPr/>
            <p:nvPr/>
          </p:nvSpPr>
          <p:spPr>
            <a:xfrm>
              <a:off x="0" y="0"/>
              <a:ext cx="2329140" cy="599817"/>
            </a:xfrm>
            <a:custGeom>
              <a:avLst/>
              <a:gdLst/>
              <a:ahLst/>
              <a:cxnLst/>
              <a:rect l="l" t="t" r="r" b="b"/>
              <a:pathLst>
                <a:path w="2329140" h="599817">
                  <a:moveTo>
                    <a:pt x="0" y="0"/>
                  </a:moveTo>
                  <a:lnTo>
                    <a:pt x="2329140" y="0"/>
                  </a:lnTo>
                  <a:lnTo>
                    <a:pt x="2329140" y="599817"/>
                  </a:lnTo>
                  <a:lnTo>
                    <a:pt x="0" y="599817"/>
                  </a:lnTo>
                  <a:close/>
                </a:path>
              </a:pathLst>
            </a:custGeom>
            <a:solidFill>
              <a:srgbClr val="000000">
                <a:alpha val="0"/>
              </a:srgbClr>
            </a:solidFill>
          </p:spPr>
          <p:txBody>
            <a:bodyPr/>
            <a:lstStyle/>
            <a:p>
              <a:endParaRPr lang="en-AU"/>
            </a:p>
          </p:txBody>
        </p:sp>
        <p:sp>
          <p:nvSpPr>
            <p:cNvPr id="11" name="TextBox 11"/>
            <p:cNvSpPr txBox="1"/>
            <p:nvPr/>
          </p:nvSpPr>
          <p:spPr>
            <a:xfrm>
              <a:off x="0" y="-28575"/>
              <a:ext cx="2329140" cy="628392"/>
            </a:xfrm>
            <a:prstGeom prst="rect">
              <a:avLst/>
            </a:prstGeom>
          </p:spPr>
          <p:txBody>
            <a:bodyPr lIns="0" tIns="0" rIns="0" bIns="0" rtlCol="0" anchor="t"/>
            <a:lstStyle/>
            <a:p>
              <a:pPr algn="l">
                <a:lnSpc>
                  <a:spcPts val="1662"/>
                </a:lnSpc>
              </a:pPr>
              <a:r>
                <a:rPr lang="en-US" sz="1187">
                  <a:solidFill>
                    <a:srgbClr val="FFFFFF"/>
                  </a:solidFill>
                  <a:latin typeface="Public Sans 2"/>
                  <a:ea typeface="Public Sans 2"/>
                  <a:cs typeface="Public Sans 2"/>
                  <a:sym typeface="Public Sans 2"/>
                </a:rPr>
                <a:t>South Western Sydney</a:t>
              </a:r>
            </a:p>
            <a:p>
              <a:pPr algn="l">
                <a:lnSpc>
                  <a:spcPts val="1662"/>
                </a:lnSpc>
              </a:pPr>
              <a:r>
                <a:rPr lang="en-US" sz="1187">
                  <a:solidFill>
                    <a:srgbClr val="FFFFFF"/>
                  </a:solidFill>
                  <a:latin typeface="Public Sans 2"/>
                  <a:ea typeface="Public Sans 2"/>
                  <a:cs typeface="Public Sans 2"/>
                  <a:sym typeface="Public Sans 2"/>
                </a:rPr>
                <a:t>Local Health District</a:t>
              </a:r>
            </a:p>
          </p:txBody>
        </p:sp>
      </p:grpSp>
      <p:sp>
        <p:nvSpPr>
          <p:cNvPr id="12" name="Freeform 12"/>
          <p:cNvSpPr/>
          <p:nvPr/>
        </p:nvSpPr>
        <p:spPr>
          <a:xfrm>
            <a:off x="2976760" y="9220647"/>
            <a:ext cx="636906" cy="692289"/>
          </a:xfrm>
          <a:custGeom>
            <a:avLst/>
            <a:gdLst/>
            <a:ahLst/>
            <a:cxnLst/>
            <a:rect l="l" t="t" r="r" b="b"/>
            <a:pathLst>
              <a:path w="636906" h="692289">
                <a:moveTo>
                  <a:pt x="0" y="0"/>
                </a:moveTo>
                <a:lnTo>
                  <a:pt x="636906" y="0"/>
                </a:lnTo>
                <a:lnTo>
                  <a:pt x="636906" y="692289"/>
                </a:lnTo>
                <a:lnTo>
                  <a:pt x="0" y="692289"/>
                </a:lnTo>
                <a:lnTo>
                  <a:pt x="0" y="0"/>
                </a:lnTo>
                <a:close/>
              </a:path>
            </a:pathLst>
          </a:custGeom>
          <a:blipFill>
            <a:blip r:embed="rId4"/>
            <a:stretch>
              <a:fillRect/>
            </a:stretch>
          </a:blipFill>
        </p:spPr>
        <p:txBody>
          <a:bodyPr/>
          <a:lstStyle/>
          <a:p>
            <a:endParaRPr lang="en-AU"/>
          </a:p>
        </p:txBody>
      </p:sp>
      <p:grpSp>
        <p:nvGrpSpPr>
          <p:cNvPr id="13" name="Group 13"/>
          <p:cNvGrpSpPr/>
          <p:nvPr/>
        </p:nvGrpSpPr>
        <p:grpSpPr>
          <a:xfrm>
            <a:off x="1041163" y="1948425"/>
            <a:ext cx="16200920" cy="935446"/>
            <a:chOff x="0" y="0"/>
            <a:chExt cx="4266909" cy="246373"/>
          </a:xfrm>
        </p:grpSpPr>
        <p:sp>
          <p:nvSpPr>
            <p:cNvPr id="14" name="Freeform 14"/>
            <p:cNvSpPr/>
            <p:nvPr/>
          </p:nvSpPr>
          <p:spPr>
            <a:xfrm>
              <a:off x="0" y="0"/>
              <a:ext cx="4266909" cy="246373"/>
            </a:xfrm>
            <a:custGeom>
              <a:avLst/>
              <a:gdLst/>
              <a:ahLst/>
              <a:cxnLst/>
              <a:rect l="l" t="t" r="r" b="b"/>
              <a:pathLst>
                <a:path w="4266909" h="246373">
                  <a:moveTo>
                    <a:pt x="8124" y="0"/>
                  </a:moveTo>
                  <a:lnTo>
                    <a:pt x="4258785" y="0"/>
                  </a:lnTo>
                  <a:cubicBezTo>
                    <a:pt x="4263272" y="0"/>
                    <a:pt x="4266909" y="3637"/>
                    <a:pt x="4266909" y="8124"/>
                  </a:cubicBezTo>
                  <a:lnTo>
                    <a:pt x="4266909" y="238249"/>
                  </a:lnTo>
                  <a:cubicBezTo>
                    <a:pt x="4266909" y="242735"/>
                    <a:pt x="4263272" y="246373"/>
                    <a:pt x="4258785" y="246373"/>
                  </a:cubicBezTo>
                  <a:lnTo>
                    <a:pt x="8124" y="246373"/>
                  </a:lnTo>
                  <a:cubicBezTo>
                    <a:pt x="3637" y="246373"/>
                    <a:pt x="0" y="242735"/>
                    <a:pt x="0" y="238249"/>
                  </a:cubicBezTo>
                  <a:lnTo>
                    <a:pt x="0" y="8124"/>
                  </a:lnTo>
                  <a:cubicBezTo>
                    <a:pt x="0" y="3637"/>
                    <a:pt x="3637" y="0"/>
                    <a:pt x="8124" y="0"/>
                  </a:cubicBezTo>
                  <a:close/>
                </a:path>
              </a:pathLst>
            </a:custGeom>
            <a:solidFill>
              <a:srgbClr val="E9F8FF"/>
            </a:solidFill>
          </p:spPr>
          <p:txBody>
            <a:bodyPr/>
            <a:lstStyle/>
            <a:p>
              <a:endParaRPr lang="en-AU"/>
            </a:p>
          </p:txBody>
        </p:sp>
        <p:sp>
          <p:nvSpPr>
            <p:cNvPr id="15" name="TextBox 15"/>
            <p:cNvSpPr txBox="1"/>
            <p:nvPr/>
          </p:nvSpPr>
          <p:spPr>
            <a:xfrm>
              <a:off x="0" y="-9525"/>
              <a:ext cx="4266909" cy="255898"/>
            </a:xfrm>
            <a:prstGeom prst="rect">
              <a:avLst/>
            </a:prstGeom>
          </p:spPr>
          <p:txBody>
            <a:bodyPr lIns="50800" tIns="50800" rIns="50800" bIns="50800" rtlCol="0" anchor="ctr"/>
            <a:lstStyle/>
            <a:p>
              <a:pPr algn="ctr">
                <a:lnSpc>
                  <a:spcPts val="2160"/>
                </a:lnSpc>
              </a:pPr>
              <a:endParaRPr/>
            </a:p>
          </p:txBody>
        </p:sp>
      </p:grpSp>
      <p:sp>
        <p:nvSpPr>
          <p:cNvPr id="16" name="Freeform 16"/>
          <p:cNvSpPr/>
          <p:nvPr/>
        </p:nvSpPr>
        <p:spPr>
          <a:xfrm>
            <a:off x="1174410" y="2038936"/>
            <a:ext cx="713386" cy="725170"/>
          </a:xfrm>
          <a:custGeom>
            <a:avLst/>
            <a:gdLst/>
            <a:ahLst/>
            <a:cxnLst/>
            <a:rect l="l" t="t" r="r" b="b"/>
            <a:pathLst>
              <a:path w="713386" h="725170">
                <a:moveTo>
                  <a:pt x="0" y="0"/>
                </a:moveTo>
                <a:lnTo>
                  <a:pt x="713386" y="0"/>
                </a:lnTo>
                <a:lnTo>
                  <a:pt x="713386" y="725171"/>
                </a:lnTo>
                <a:lnTo>
                  <a:pt x="0" y="7251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dirty="0"/>
          </a:p>
        </p:txBody>
      </p:sp>
      <p:grpSp>
        <p:nvGrpSpPr>
          <p:cNvPr id="17" name="Group 17"/>
          <p:cNvGrpSpPr/>
          <p:nvPr/>
        </p:nvGrpSpPr>
        <p:grpSpPr>
          <a:xfrm>
            <a:off x="1028700" y="3084757"/>
            <a:ext cx="16200920" cy="935446"/>
            <a:chOff x="0" y="0"/>
            <a:chExt cx="4266909" cy="246373"/>
          </a:xfrm>
        </p:grpSpPr>
        <p:sp>
          <p:nvSpPr>
            <p:cNvPr id="18" name="Freeform 18"/>
            <p:cNvSpPr/>
            <p:nvPr/>
          </p:nvSpPr>
          <p:spPr>
            <a:xfrm>
              <a:off x="0" y="0"/>
              <a:ext cx="4266909" cy="246373"/>
            </a:xfrm>
            <a:custGeom>
              <a:avLst/>
              <a:gdLst/>
              <a:ahLst/>
              <a:cxnLst/>
              <a:rect l="l" t="t" r="r" b="b"/>
              <a:pathLst>
                <a:path w="4266909" h="246373">
                  <a:moveTo>
                    <a:pt x="8124" y="0"/>
                  </a:moveTo>
                  <a:lnTo>
                    <a:pt x="4258785" y="0"/>
                  </a:lnTo>
                  <a:cubicBezTo>
                    <a:pt x="4263272" y="0"/>
                    <a:pt x="4266909" y="3637"/>
                    <a:pt x="4266909" y="8124"/>
                  </a:cubicBezTo>
                  <a:lnTo>
                    <a:pt x="4266909" y="238249"/>
                  </a:lnTo>
                  <a:cubicBezTo>
                    <a:pt x="4266909" y="242735"/>
                    <a:pt x="4263272" y="246373"/>
                    <a:pt x="4258785" y="246373"/>
                  </a:cubicBezTo>
                  <a:lnTo>
                    <a:pt x="8124" y="246373"/>
                  </a:lnTo>
                  <a:cubicBezTo>
                    <a:pt x="3637" y="246373"/>
                    <a:pt x="0" y="242735"/>
                    <a:pt x="0" y="238249"/>
                  </a:cubicBezTo>
                  <a:lnTo>
                    <a:pt x="0" y="8124"/>
                  </a:lnTo>
                  <a:cubicBezTo>
                    <a:pt x="0" y="3637"/>
                    <a:pt x="3637" y="0"/>
                    <a:pt x="8124" y="0"/>
                  </a:cubicBezTo>
                  <a:close/>
                </a:path>
              </a:pathLst>
            </a:custGeom>
            <a:solidFill>
              <a:srgbClr val="E9F8FF"/>
            </a:solidFill>
          </p:spPr>
          <p:txBody>
            <a:bodyPr/>
            <a:lstStyle/>
            <a:p>
              <a:endParaRPr lang="en-AU"/>
            </a:p>
          </p:txBody>
        </p:sp>
        <p:sp>
          <p:nvSpPr>
            <p:cNvPr id="19" name="TextBox 19"/>
            <p:cNvSpPr txBox="1"/>
            <p:nvPr/>
          </p:nvSpPr>
          <p:spPr>
            <a:xfrm>
              <a:off x="0" y="-9525"/>
              <a:ext cx="4266909" cy="255898"/>
            </a:xfrm>
            <a:prstGeom prst="rect">
              <a:avLst/>
            </a:prstGeom>
          </p:spPr>
          <p:txBody>
            <a:bodyPr lIns="50800" tIns="50800" rIns="50800" bIns="50800" rtlCol="0" anchor="ctr"/>
            <a:lstStyle/>
            <a:p>
              <a:pPr algn="ctr">
                <a:lnSpc>
                  <a:spcPts val="2160"/>
                </a:lnSpc>
              </a:pPr>
              <a:endParaRPr/>
            </a:p>
          </p:txBody>
        </p:sp>
      </p:grpSp>
      <p:grpSp>
        <p:nvGrpSpPr>
          <p:cNvPr id="20" name="Group 20"/>
          <p:cNvGrpSpPr/>
          <p:nvPr/>
        </p:nvGrpSpPr>
        <p:grpSpPr>
          <a:xfrm>
            <a:off x="1028700" y="4194745"/>
            <a:ext cx="16200920" cy="935446"/>
            <a:chOff x="0" y="0"/>
            <a:chExt cx="4266909" cy="246373"/>
          </a:xfrm>
        </p:grpSpPr>
        <p:sp>
          <p:nvSpPr>
            <p:cNvPr id="21" name="Freeform 21"/>
            <p:cNvSpPr/>
            <p:nvPr/>
          </p:nvSpPr>
          <p:spPr>
            <a:xfrm>
              <a:off x="0" y="0"/>
              <a:ext cx="4266909" cy="246373"/>
            </a:xfrm>
            <a:custGeom>
              <a:avLst/>
              <a:gdLst/>
              <a:ahLst/>
              <a:cxnLst/>
              <a:rect l="l" t="t" r="r" b="b"/>
              <a:pathLst>
                <a:path w="4266909" h="246373">
                  <a:moveTo>
                    <a:pt x="8124" y="0"/>
                  </a:moveTo>
                  <a:lnTo>
                    <a:pt x="4258785" y="0"/>
                  </a:lnTo>
                  <a:cubicBezTo>
                    <a:pt x="4263272" y="0"/>
                    <a:pt x="4266909" y="3637"/>
                    <a:pt x="4266909" y="8124"/>
                  </a:cubicBezTo>
                  <a:lnTo>
                    <a:pt x="4266909" y="238249"/>
                  </a:lnTo>
                  <a:cubicBezTo>
                    <a:pt x="4266909" y="242735"/>
                    <a:pt x="4263272" y="246373"/>
                    <a:pt x="4258785" y="246373"/>
                  </a:cubicBezTo>
                  <a:lnTo>
                    <a:pt x="8124" y="246373"/>
                  </a:lnTo>
                  <a:cubicBezTo>
                    <a:pt x="3637" y="246373"/>
                    <a:pt x="0" y="242735"/>
                    <a:pt x="0" y="238249"/>
                  </a:cubicBezTo>
                  <a:lnTo>
                    <a:pt x="0" y="8124"/>
                  </a:lnTo>
                  <a:cubicBezTo>
                    <a:pt x="0" y="3637"/>
                    <a:pt x="3637" y="0"/>
                    <a:pt x="8124" y="0"/>
                  </a:cubicBezTo>
                  <a:close/>
                </a:path>
              </a:pathLst>
            </a:custGeom>
            <a:solidFill>
              <a:srgbClr val="E9F8FF"/>
            </a:solidFill>
          </p:spPr>
          <p:txBody>
            <a:bodyPr/>
            <a:lstStyle/>
            <a:p>
              <a:endParaRPr lang="en-AU"/>
            </a:p>
          </p:txBody>
        </p:sp>
        <p:sp>
          <p:nvSpPr>
            <p:cNvPr id="22" name="TextBox 22"/>
            <p:cNvSpPr txBox="1"/>
            <p:nvPr/>
          </p:nvSpPr>
          <p:spPr>
            <a:xfrm>
              <a:off x="0" y="-9525"/>
              <a:ext cx="4266909" cy="255898"/>
            </a:xfrm>
            <a:prstGeom prst="rect">
              <a:avLst/>
            </a:prstGeom>
          </p:spPr>
          <p:txBody>
            <a:bodyPr lIns="50800" tIns="50800" rIns="50800" bIns="50800" rtlCol="0" anchor="ctr"/>
            <a:lstStyle/>
            <a:p>
              <a:pPr algn="ctr">
                <a:lnSpc>
                  <a:spcPts val="2160"/>
                </a:lnSpc>
              </a:pPr>
              <a:endParaRPr/>
            </a:p>
          </p:txBody>
        </p:sp>
      </p:grpSp>
      <p:grpSp>
        <p:nvGrpSpPr>
          <p:cNvPr id="23" name="Group 23"/>
          <p:cNvGrpSpPr/>
          <p:nvPr/>
        </p:nvGrpSpPr>
        <p:grpSpPr>
          <a:xfrm>
            <a:off x="1028700" y="5304733"/>
            <a:ext cx="16200920" cy="935446"/>
            <a:chOff x="0" y="0"/>
            <a:chExt cx="4266909" cy="246373"/>
          </a:xfrm>
        </p:grpSpPr>
        <p:sp>
          <p:nvSpPr>
            <p:cNvPr id="24" name="Freeform 24"/>
            <p:cNvSpPr/>
            <p:nvPr/>
          </p:nvSpPr>
          <p:spPr>
            <a:xfrm>
              <a:off x="0" y="0"/>
              <a:ext cx="4266909" cy="246373"/>
            </a:xfrm>
            <a:custGeom>
              <a:avLst/>
              <a:gdLst/>
              <a:ahLst/>
              <a:cxnLst/>
              <a:rect l="l" t="t" r="r" b="b"/>
              <a:pathLst>
                <a:path w="4266909" h="246373">
                  <a:moveTo>
                    <a:pt x="8124" y="0"/>
                  </a:moveTo>
                  <a:lnTo>
                    <a:pt x="4258785" y="0"/>
                  </a:lnTo>
                  <a:cubicBezTo>
                    <a:pt x="4263272" y="0"/>
                    <a:pt x="4266909" y="3637"/>
                    <a:pt x="4266909" y="8124"/>
                  </a:cubicBezTo>
                  <a:lnTo>
                    <a:pt x="4266909" y="238249"/>
                  </a:lnTo>
                  <a:cubicBezTo>
                    <a:pt x="4266909" y="242735"/>
                    <a:pt x="4263272" y="246373"/>
                    <a:pt x="4258785" y="246373"/>
                  </a:cubicBezTo>
                  <a:lnTo>
                    <a:pt x="8124" y="246373"/>
                  </a:lnTo>
                  <a:cubicBezTo>
                    <a:pt x="3637" y="246373"/>
                    <a:pt x="0" y="242735"/>
                    <a:pt x="0" y="238249"/>
                  </a:cubicBezTo>
                  <a:lnTo>
                    <a:pt x="0" y="8124"/>
                  </a:lnTo>
                  <a:cubicBezTo>
                    <a:pt x="0" y="3637"/>
                    <a:pt x="3637" y="0"/>
                    <a:pt x="8124" y="0"/>
                  </a:cubicBezTo>
                  <a:close/>
                </a:path>
              </a:pathLst>
            </a:custGeom>
            <a:solidFill>
              <a:srgbClr val="E9F8FF"/>
            </a:solidFill>
          </p:spPr>
          <p:txBody>
            <a:bodyPr/>
            <a:lstStyle/>
            <a:p>
              <a:endParaRPr lang="en-AU"/>
            </a:p>
          </p:txBody>
        </p:sp>
        <p:sp>
          <p:nvSpPr>
            <p:cNvPr id="25" name="TextBox 25"/>
            <p:cNvSpPr txBox="1"/>
            <p:nvPr/>
          </p:nvSpPr>
          <p:spPr>
            <a:xfrm>
              <a:off x="0" y="-9525"/>
              <a:ext cx="4266909" cy="255898"/>
            </a:xfrm>
            <a:prstGeom prst="rect">
              <a:avLst/>
            </a:prstGeom>
          </p:spPr>
          <p:txBody>
            <a:bodyPr lIns="50800" tIns="50800" rIns="50800" bIns="50800" rtlCol="0" anchor="ctr"/>
            <a:lstStyle/>
            <a:p>
              <a:pPr algn="ctr">
                <a:lnSpc>
                  <a:spcPts val="2160"/>
                </a:lnSpc>
              </a:pPr>
              <a:endParaRPr/>
            </a:p>
          </p:txBody>
        </p:sp>
      </p:grpSp>
      <p:grpSp>
        <p:nvGrpSpPr>
          <p:cNvPr id="26" name="Group 26"/>
          <p:cNvGrpSpPr/>
          <p:nvPr/>
        </p:nvGrpSpPr>
        <p:grpSpPr>
          <a:xfrm>
            <a:off x="1028700" y="6414720"/>
            <a:ext cx="16200920" cy="935446"/>
            <a:chOff x="0" y="0"/>
            <a:chExt cx="4266909" cy="246373"/>
          </a:xfrm>
        </p:grpSpPr>
        <p:sp>
          <p:nvSpPr>
            <p:cNvPr id="27" name="Freeform 27"/>
            <p:cNvSpPr/>
            <p:nvPr/>
          </p:nvSpPr>
          <p:spPr>
            <a:xfrm>
              <a:off x="0" y="0"/>
              <a:ext cx="4266909" cy="246373"/>
            </a:xfrm>
            <a:custGeom>
              <a:avLst/>
              <a:gdLst/>
              <a:ahLst/>
              <a:cxnLst/>
              <a:rect l="l" t="t" r="r" b="b"/>
              <a:pathLst>
                <a:path w="4266909" h="246373">
                  <a:moveTo>
                    <a:pt x="8124" y="0"/>
                  </a:moveTo>
                  <a:lnTo>
                    <a:pt x="4258785" y="0"/>
                  </a:lnTo>
                  <a:cubicBezTo>
                    <a:pt x="4263272" y="0"/>
                    <a:pt x="4266909" y="3637"/>
                    <a:pt x="4266909" y="8124"/>
                  </a:cubicBezTo>
                  <a:lnTo>
                    <a:pt x="4266909" y="238249"/>
                  </a:lnTo>
                  <a:cubicBezTo>
                    <a:pt x="4266909" y="242735"/>
                    <a:pt x="4263272" y="246373"/>
                    <a:pt x="4258785" y="246373"/>
                  </a:cubicBezTo>
                  <a:lnTo>
                    <a:pt x="8124" y="246373"/>
                  </a:lnTo>
                  <a:cubicBezTo>
                    <a:pt x="3637" y="246373"/>
                    <a:pt x="0" y="242735"/>
                    <a:pt x="0" y="238249"/>
                  </a:cubicBezTo>
                  <a:lnTo>
                    <a:pt x="0" y="8124"/>
                  </a:lnTo>
                  <a:cubicBezTo>
                    <a:pt x="0" y="3637"/>
                    <a:pt x="3637" y="0"/>
                    <a:pt x="8124" y="0"/>
                  </a:cubicBezTo>
                  <a:close/>
                </a:path>
              </a:pathLst>
            </a:custGeom>
            <a:solidFill>
              <a:srgbClr val="E9F8FF"/>
            </a:solidFill>
          </p:spPr>
          <p:txBody>
            <a:bodyPr/>
            <a:lstStyle/>
            <a:p>
              <a:endParaRPr lang="en-AU"/>
            </a:p>
          </p:txBody>
        </p:sp>
        <p:sp>
          <p:nvSpPr>
            <p:cNvPr id="28" name="TextBox 28"/>
            <p:cNvSpPr txBox="1"/>
            <p:nvPr/>
          </p:nvSpPr>
          <p:spPr>
            <a:xfrm>
              <a:off x="0" y="-9525"/>
              <a:ext cx="4266909" cy="255898"/>
            </a:xfrm>
            <a:prstGeom prst="rect">
              <a:avLst/>
            </a:prstGeom>
          </p:spPr>
          <p:txBody>
            <a:bodyPr lIns="50800" tIns="50800" rIns="50800" bIns="50800" rtlCol="0" anchor="ctr"/>
            <a:lstStyle/>
            <a:p>
              <a:pPr algn="ctr">
                <a:lnSpc>
                  <a:spcPts val="2160"/>
                </a:lnSpc>
              </a:pPr>
              <a:endParaRPr/>
            </a:p>
          </p:txBody>
        </p:sp>
      </p:grpSp>
      <p:grpSp>
        <p:nvGrpSpPr>
          <p:cNvPr id="29" name="Group 29"/>
          <p:cNvGrpSpPr/>
          <p:nvPr/>
        </p:nvGrpSpPr>
        <p:grpSpPr>
          <a:xfrm>
            <a:off x="1028700" y="7524708"/>
            <a:ext cx="16200920" cy="935446"/>
            <a:chOff x="0" y="0"/>
            <a:chExt cx="4266909" cy="246373"/>
          </a:xfrm>
        </p:grpSpPr>
        <p:sp>
          <p:nvSpPr>
            <p:cNvPr id="30" name="Freeform 30"/>
            <p:cNvSpPr/>
            <p:nvPr/>
          </p:nvSpPr>
          <p:spPr>
            <a:xfrm>
              <a:off x="0" y="0"/>
              <a:ext cx="4266909" cy="246373"/>
            </a:xfrm>
            <a:custGeom>
              <a:avLst/>
              <a:gdLst/>
              <a:ahLst/>
              <a:cxnLst/>
              <a:rect l="l" t="t" r="r" b="b"/>
              <a:pathLst>
                <a:path w="4266909" h="246373">
                  <a:moveTo>
                    <a:pt x="8124" y="0"/>
                  </a:moveTo>
                  <a:lnTo>
                    <a:pt x="4258785" y="0"/>
                  </a:lnTo>
                  <a:cubicBezTo>
                    <a:pt x="4263272" y="0"/>
                    <a:pt x="4266909" y="3637"/>
                    <a:pt x="4266909" y="8124"/>
                  </a:cubicBezTo>
                  <a:lnTo>
                    <a:pt x="4266909" y="238249"/>
                  </a:lnTo>
                  <a:cubicBezTo>
                    <a:pt x="4266909" y="242735"/>
                    <a:pt x="4263272" y="246373"/>
                    <a:pt x="4258785" y="246373"/>
                  </a:cubicBezTo>
                  <a:lnTo>
                    <a:pt x="8124" y="246373"/>
                  </a:lnTo>
                  <a:cubicBezTo>
                    <a:pt x="3637" y="246373"/>
                    <a:pt x="0" y="242735"/>
                    <a:pt x="0" y="238249"/>
                  </a:cubicBezTo>
                  <a:lnTo>
                    <a:pt x="0" y="8124"/>
                  </a:lnTo>
                  <a:cubicBezTo>
                    <a:pt x="0" y="3637"/>
                    <a:pt x="3637" y="0"/>
                    <a:pt x="8124" y="0"/>
                  </a:cubicBezTo>
                  <a:close/>
                </a:path>
              </a:pathLst>
            </a:custGeom>
            <a:solidFill>
              <a:srgbClr val="E9F8FF"/>
            </a:solidFill>
          </p:spPr>
          <p:txBody>
            <a:bodyPr/>
            <a:lstStyle/>
            <a:p>
              <a:endParaRPr lang="en-AU" dirty="0"/>
            </a:p>
          </p:txBody>
        </p:sp>
        <p:sp>
          <p:nvSpPr>
            <p:cNvPr id="31" name="TextBox 31"/>
            <p:cNvSpPr txBox="1"/>
            <p:nvPr/>
          </p:nvSpPr>
          <p:spPr>
            <a:xfrm>
              <a:off x="0" y="-9525"/>
              <a:ext cx="4266909" cy="255898"/>
            </a:xfrm>
            <a:prstGeom prst="rect">
              <a:avLst/>
            </a:prstGeom>
          </p:spPr>
          <p:txBody>
            <a:bodyPr lIns="50800" tIns="50800" rIns="50800" bIns="50800" rtlCol="0" anchor="ctr"/>
            <a:lstStyle/>
            <a:p>
              <a:pPr algn="ctr">
                <a:lnSpc>
                  <a:spcPts val="2160"/>
                </a:lnSpc>
              </a:pPr>
              <a:endParaRPr/>
            </a:p>
          </p:txBody>
        </p:sp>
      </p:grpSp>
      <p:sp>
        <p:nvSpPr>
          <p:cNvPr id="32" name="Freeform 32"/>
          <p:cNvSpPr/>
          <p:nvPr/>
        </p:nvSpPr>
        <p:spPr>
          <a:xfrm>
            <a:off x="1228629" y="4315478"/>
            <a:ext cx="659167" cy="683961"/>
          </a:xfrm>
          <a:custGeom>
            <a:avLst/>
            <a:gdLst/>
            <a:ahLst/>
            <a:cxnLst/>
            <a:rect l="l" t="t" r="r" b="b"/>
            <a:pathLst>
              <a:path w="659167" h="683961">
                <a:moveTo>
                  <a:pt x="0" y="0"/>
                </a:moveTo>
                <a:lnTo>
                  <a:pt x="659168" y="0"/>
                </a:lnTo>
                <a:lnTo>
                  <a:pt x="659168" y="683961"/>
                </a:lnTo>
                <a:lnTo>
                  <a:pt x="0" y="6839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33" name="Freeform 33"/>
          <p:cNvSpPr/>
          <p:nvPr/>
        </p:nvSpPr>
        <p:spPr>
          <a:xfrm>
            <a:off x="1268983" y="7721125"/>
            <a:ext cx="642383" cy="597416"/>
          </a:xfrm>
          <a:custGeom>
            <a:avLst/>
            <a:gdLst/>
            <a:ahLst/>
            <a:cxnLst/>
            <a:rect l="l" t="t" r="r" b="b"/>
            <a:pathLst>
              <a:path w="642383" h="597416">
                <a:moveTo>
                  <a:pt x="0" y="0"/>
                </a:moveTo>
                <a:lnTo>
                  <a:pt x="642383" y="0"/>
                </a:lnTo>
                <a:lnTo>
                  <a:pt x="642383" y="597416"/>
                </a:lnTo>
                <a:lnTo>
                  <a:pt x="0" y="5974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sp>
        <p:nvSpPr>
          <p:cNvPr id="34" name="Freeform 34"/>
          <p:cNvSpPr/>
          <p:nvPr/>
        </p:nvSpPr>
        <p:spPr>
          <a:xfrm>
            <a:off x="1241965" y="6535453"/>
            <a:ext cx="705812" cy="701401"/>
          </a:xfrm>
          <a:custGeom>
            <a:avLst/>
            <a:gdLst/>
            <a:ahLst/>
            <a:cxnLst/>
            <a:rect l="l" t="t" r="r" b="b"/>
            <a:pathLst>
              <a:path w="705812" h="701401">
                <a:moveTo>
                  <a:pt x="0" y="0"/>
                </a:moveTo>
                <a:lnTo>
                  <a:pt x="705812" y="0"/>
                </a:lnTo>
                <a:lnTo>
                  <a:pt x="705812" y="701401"/>
                </a:lnTo>
                <a:lnTo>
                  <a:pt x="0" y="7014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AU"/>
          </a:p>
        </p:txBody>
      </p:sp>
      <p:sp>
        <p:nvSpPr>
          <p:cNvPr id="35" name="Freeform 35"/>
          <p:cNvSpPr/>
          <p:nvPr/>
        </p:nvSpPr>
        <p:spPr>
          <a:xfrm>
            <a:off x="1130840" y="3147184"/>
            <a:ext cx="886775" cy="810592"/>
          </a:xfrm>
          <a:custGeom>
            <a:avLst/>
            <a:gdLst/>
            <a:ahLst/>
            <a:cxnLst/>
            <a:rect l="l" t="t" r="r" b="b"/>
            <a:pathLst>
              <a:path w="886775" h="810592">
                <a:moveTo>
                  <a:pt x="0" y="0"/>
                </a:moveTo>
                <a:lnTo>
                  <a:pt x="886775" y="0"/>
                </a:lnTo>
                <a:lnTo>
                  <a:pt x="886775" y="810592"/>
                </a:lnTo>
                <a:lnTo>
                  <a:pt x="0" y="810592"/>
                </a:lnTo>
                <a:lnTo>
                  <a:pt x="0" y="0"/>
                </a:lnTo>
                <a:close/>
              </a:path>
            </a:pathLst>
          </a:custGeom>
          <a:blipFill>
            <a:blip r:embed="rId13"/>
            <a:stretch>
              <a:fillRect/>
            </a:stretch>
          </a:blipFill>
        </p:spPr>
        <p:txBody>
          <a:bodyPr/>
          <a:lstStyle/>
          <a:p>
            <a:endParaRPr lang="en-AU"/>
          </a:p>
        </p:txBody>
      </p:sp>
      <p:grpSp>
        <p:nvGrpSpPr>
          <p:cNvPr id="36" name="Group 36"/>
          <p:cNvGrpSpPr/>
          <p:nvPr/>
        </p:nvGrpSpPr>
        <p:grpSpPr>
          <a:xfrm>
            <a:off x="1194395" y="5406416"/>
            <a:ext cx="693402" cy="694849"/>
            <a:chOff x="0" y="0"/>
            <a:chExt cx="924536" cy="926466"/>
          </a:xfrm>
        </p:grpSpPr>
        <p:sp>
          <p:nvSpPr>
            <p:cNvPr id="37" name="Freeform 37"/>
            <p:cNvSpPr/>
            <p:nvPr/>
          </p:nvSpPr>
          <p:spPr>
            <a:xfrm>
              <a:off x="0" y="0"/>
              <a:ext cx="924536" cy="926466"/>
            </a:xfrm>
            <a:custGeom>
              <a:avLst/>
              <a:gdLst/>
              <a:ahLst/>
              <a:cxnLst/>
              <a:rect l="l" t="t" r="r" b="b"/>
              <a:pathLst>
                <a:path w="924536" h="926466">
                  <a:moveTo>
                    <a:pt x="0" y="0"/>
                  </a:moveTo>
                  <a:lnTo>
                    <a:pt x="924536" y="0"/>
                  </a:lnTo>
                  <a:lnTo>
                    <a:pt x="924536" y="926466"/>
                  </a:lnTo>
                  <a:lnTo>
                    <a:pt x="0" y="92646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AU"/>
            </a:p>
          </p:txBody>
        </p:sp>
        <p:sp>
          <p:nvSpPr>
            <p:cNvPr id="38" name="Freeform 38"/>
            <p:cNvSpPr/>
            <p:nvPr/>
          </p:nvSpPr>
          <p:spPr>
            <a:xfrm>
              <a:off x="305618" y="190741"/>
              <a:ext cx="313299" cy="615821"/>
            </a:xfrm>
            <a:custGeom>
              <a:avLst/>
              <a:gdLst/>
              <a:ahLst/>
              <a:cxnLst/>
              <a:rect l="l" t="t" r="r" b="b"/>
              <a:pathLst>
                <a:path w="313299" h="615821">
                  <a:moveTo>
                    <a:pt x="0" y="0"/>
                  </a:moveTo>
                  <a:lnTo>
                    <a:pt x="313299" y="0"/>
                  </a:lnTo>
                  <a:lnTo>
                    <a:pt x="313299" y="615822"/>
                  </a:lnTo>
                  <a:lnTo>
                    <a:pt x="0" y="6158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AU"/>
            </a:p>
          </p:txBody>
        </p:sp>
      </p:grpSp>
      <p:sp>
        <p:nvSpPr>
          <p:cNvPr id="39" name="TextBox 39"/>
          <p:cNvSpPr txBox="1"/>
          <p:nvPr/>
        </p:nvSpPr>
        <p:spPr>
          <a:xfrm>
            <a:off x="1028700" y="952500"/>
            <a:ext cx="13375765" cy="679370"/>
          </a:xfrm>
          <a:prstGeom prst="rect">
            <a:avLst/>
          </a:prstGeom>
        </p:spPr>
        <p:txBody>
          <a:bodyPr lIns="0" tIns="0" rIns="0" bIns="0" rtlCol="0" anchor="t">
            <a:spAutoFit/>
          </a:bodyPr>
          <a:lstStyle/>
          <a:p>
            <a:pPr marL="0" lvl="0" indent="0" algn="l">
              <a:lnSpc>
                <a:spcPts val="5604"/>
              </a:lnSpc>
              <a:spcBef>
                <a:spcPct val="0"/>
              </a:spcBef>
            </a:pPr>
            <a:r>
              <a:rPr lang="en-US" sz="4003" b="1">
                <a:solidFill>
                  <a:srgbClr val="002664"/>
                </a:solidFill>
                <a:latin typeface="Public Sans 2 Bold"/>
                <a:ea typeface="Public Sans 2 Bold"/>
                <a:cs typeface="Public Sans 2 Bold"/>
                <a:sym typeface="Public Sans 2 Bold"/>
              </a:rPr>
              <a:t>What makes our Social Prescribing Program different?</a:t>
            </a:r>
          </a:p>
        </p:txBody>
      </p:sp>
      <p:sp>
        <p:nvSpPr>
          <p:cNvPr id="40" name="TextBox 40"/>
          <p:cNvSpPr txBox="1"/>
          <p:nvPr/>
        </p:nvSpPr>
        <p:spPr>
          <a:xfrm>
            <a:off x="2208954" y="2088479"/>
            <a:ext cx="14723078" cy="701675"/>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000000"/>
                </a:solidFill>
                <a:latin typeface="Public Sans 1 Bold"/>
                <a:ea typeface="Public Sans 1 Bold"/>
                <a:cs typeface="Public Sans 1 Bold"/>
                <a:sym typeface="Public Sans 1 Bold"/>
              </a:rPr>
              <a:t>Collaboration across</a:t>
            </a:r>
            <a:r>
              <a:rPr lang="en-US" sz="1999">
                <a:solidFill>
                  <a:srgbClr val="000000"/>
                </a:solidFill>
                <a:latin typeface="Public Sans 1"/>
                <a:ea typeface="Public Sans 1"/>
                <a:cs typeface="Public Sans 1"/>
                <a:sym typeface="Public Sans 1"/>
              </a:rPr>
              <a:t> </a:t>
            </a:r>
            <a:r>
              <a:rPr lang="en-US" sz="1999" b="1">
                <a:solidFill>
                  <a:srgbClr val="000000"/>
                </a:solidFill>
                <a:latin typeface="Public Sans 1 Bold"/>
                <a:ea typeface="Public Sans 1 Bold"/>
                <a:cs typeface="Public Sans 1 Bold"/>
                <a:sym typeface="Public Sans 1 Bold"/>
              </a:rPr>
              <a:t>3 levels of Government</a:t>
            </a:r>
            <a:r>
              <a:rPr lang="en-US" sz="1999">
                <a:solidFill>
                  <a:srgbClr val="000000"/>
                </a:solidFill>
                <a:latin typeface="Public Sans 1"/>
                <a:ea typeface="Public Sans 1"/>
                <a:cs typeface="Public Sans 1"/>
                <a:sym typeface="Public Sans 1"/>
              </a:rPr>
              <a:t>: Fairfield City Council, South Western Sydney Primary Health Network (SWSPHN) &amp; South Western Sydney Local Health District (SWSLHD)</a:t>
            </a:r>
          </a:p>
        </p:txBody>
      </p:sp>
      <p:sp>
        <p:nvSpPr>
          <p:cNvPr id="41" name="TextBox 41"/>
          <p:cNvSpPr txBox="1"/>
          <p:nvPr/>
        </p:nvSpPr>
        <p:spPr>
          <a:xfrm>
            <a:off x="2208954" y="3177830"/>
            <a:ext cx="14723078" cy="701675"/>
          </a:xfrm>
          <a:prstGeom prst="rect">
            <a:avLst/>
          </a:prstGeom>
        </p:spPr>
        <p:txBody>
          <a:bodyPr lIns="0" tIns="0" rIns="0" bIns="0" rtlCol="0" anchor="t">
            <a:spAutoFit/>
          </a:bodyPr>
          <a:lstStyle/>
          <a:p>
            <a:pPr marL="0" lvl="0" indent="0" algn="l">
              <a:lnSpc>
                <a:spcPts val="2799"/>
              </a:lnSpc>
              <a:spcBef>
                <a:spcPct val="0"/>
              </a:spcBef>
            </a:pPr>
            <a:r>
              <a:rPr lang="en-US" sz="1999">
                <a:solidFill>
                  <a:srgbClr val="000000"/>
                </a:solidFill>
                <a:latin typeface="Public Sans 1"/>
                <a:ea typeface="Public Sans 1"/>
                <a:cs typeface="Public Sans 1"/>
                <a:sym typeface="Public Sans 1"/>
              </a:rPr>
              <a:t>Social Prescribing is an </a:t>
            </a:r>
            <a:r>
              <a:rPr lang="en-US" sz="1999" b="1">
                <a:solidFill>
                  <a:srgbClr val="000000"/>
                </a:solidFill>
                <a:latin typeface="Public Sans 1 Bold"/>
                <a:ea typeface="Public Sans 1 Bold"/>
                <a:cs typeface="Public Sans 1 Bold"/>
                <a:sym typeface="Public Sans 1 Bold"/>
              </a:rPr>
              <a:t>integrated model of care</a:t>
            </a:r>
            <a:r>
              <a:rPr lang="en-US" sz="1999">
                <a:solidFill>
                  <a:srgbClr val="000000"/>
                </a:solidFill>
                <a:latin typeface="Public Sans 1"/>
                <a:ea typeface="Public Sans 1"/>
                <a:cs typeface="Public Sans 1"/>
                <a:sym typeface="Public Sans 1"/>
              </a:rPr>
              <a:t> that builds on the established Keeping Well in Community Care Navigation and Care Coordination (KWIC CNCC) Program</a:t>
            </a:r>
          </a:p>
        </p:txBody>
      </p:sp>
      <p:sp>
        <p:nvSpPr>
          <p:cNvPr id="42" name="TextBox 42"/>
          <p:cNvSpPr txBox="1"/>
          <p:nvPr/>
        </p:nvSpPr>
        <p:spPr>
          <a:xfrm>
            <a:off x="2208954" y="4306620"/>
            <a:ext cx="14723078" cy="701675"/>
          </a:xfrm>
          <a:prstGeom prst="rect">
            <a:avLst/>
          </a:prstGeom>
        </p:spPr>
        <p:txBody>
          <a:bodyPr lIns="0" tIns="0" rIns="0" bIns="0" rtlCol="0" anchor="t">
            <a:spAutoFit/>
          </a:bodyPr>
          <a:lstStyle/>
          <a:p>
            <a:pPr marL="0" lvl="0" indent="0" algn="l">
              <a:lnSpc>
                <a:spcPts val="2799"/>
              </a:lnSpc>
              <a:spcBef>
                <a:spcPct val="0"/>
              </a:spcBef>
            </a:pPr>
            <a:r>
              <a:rPr lang="en-US" sz="1999" dirty="0">
                <a:solidFill>
                  <a:srgbClr val="000000"/>
                </a:solidFill>
                <a:latin typeface="Public Sans 1"/>
                <a:ea typeface="Public Sans 1"/>
                <a:cs typeface="Public Sans 1"/>
                <a:sym typeface="Public Sans 1"/>
              </a:rPr>
              <a:t>The KWIC CNCC program aims to empower clients with the </a:t>
            </a:r>
            <a:r>
              <a:rPr lang="en-US" sz="1999" b="1" dirty="0">
                <a:solidFill>
                  <a:srgbClr val="000000"/>
                </a:solidFill>
                <a:latin typeface="Public Sans 1 Bold"/>
                <a:ea typeface="Public Sans 1 Bold"/>
                <a:cs typeface="Public Sans 1 Bold"/>
                <a:sym typeface="Public Sans 1 Bold"/>
              </a:rPr>
              <a:t>tools</a:t>
            </a:r>
            <a:r>
              <a:rPr lang="en-US" sz="1999" dirty="0">
                <a:solidFill>
                  <a:srgbClr val="000000"/>
                </a:solidFill>
                <a:latin typeface="Public Sans 1"/>
                <a:ea typeface="Public Sans 1"/>
                <a:cs typeface="Public Sans 1"/>
                <a:sym typeface="Public Sans 1"/>
              </a:rPr>
              <a:t>, </a:t>
            </a:r>
            <a:r>
              <a:rPr lang="en-US" sz="1999" b="1" dirty="0">
                <a:solidFill>
                  <a:srgbClr val="000000"/>
                </a:solidFill>
                <a:latin typeface="Public Sans 1 Bold"/>
                <a:ea typeface="Public Sans 1 Bold"/>
                <a:cs typeface="Public Sans 1 Bold"/>
                <a:sym typeface="Public Sans 1 Bold"/>
              </a:rPr>
              <a:t>support</a:t>
            </a:r>
            <a:r>
              <a:rPr lang="en-US" sz="1999" dirty="0">
                <a:solidFill>
                  <a:srgbClr val="000000"/>
                </a:solidFill>
                <a:latin typeface="Public Sans 1"/>
                <a:ea typeface="Public Sans 1"/>
                <a:cs typeface="Public Sans 1"/>
                <a:sym typeface="Public Sans 1"/>
              </a:rPr>
              <a:t> and </a:t>
            </a:r>
            <a:r>
              <a:rPr lang="en-US" sz="1999" b="1" dirty="0">
                <a:solidFill>
                  <a:srgbClr val="000000"/>
                </a:solidFill>
                <a:latin typeface="Public Sans 1 Bold"/>
                <a:ea typeface="Public Sans 1 Bold"/>
                <a:cs typeface="Public Sans 1 Bold"/>
                <a:sym typeface="Public Sans 1 Bold"/>
              </a:rPr>
              <a:t>motivation</a:t>
            </a:r>
            <a:r>
              <a:rPr lang="en-US" sz="1999" dirty="0">
                <a:solidFill>
                  <a:srgbClr val="000000"/>
                </a:solidFill>
                <a:latin typeface="Public Sans 1"/>
                <a:ea typeface="Public Sans 1"/>
                <a:cs typeface="Public Sans 1"/>
                <a:sym typeface="Public Sans 1"/>
              </a:rPr>
              <a:t> to </a:t>
            </a:r>
            <a:r>
              <a:rPr lang="en-US" sz="1999" b="1" dirty="0">
                <a:solidFill>
                  <a:srgbClr val="000000"/>
                </a:solidFill>
                <a:latin typeface="Public Sans 1 Bold"/>
                <a:ea typeface="Public Sans 1 Bold"/>
                <a:cs typeface="Public Sans 1 Bold"/>
                <a:sym typeface="Public Sans 1 Bold"/>
              </a:rPr>
              <a:t>independently manage complex chronic and psychosocial conditions </a:t>
            </a:r>
            <a:r>
              <a:rPr lang="en-US" sz="1999" dirty="0">
                <a:solidFill>
                  <a:srgbClr val="000000"/>
                </a:solidFill>
                <a:latin typeface="Public Sans 1"/>
                <a:ea typeface="Public Sans 1"/>
                <a:cs typeface="Public Sans 1"/>
                <a:sym typeface="Public Sans 1"/>
              </a:rPr>
              <a:t>in the community</a:t>
            </a:r>
          </a:p>
        </p:txBody>
      </p:sp>
      <p:sp>
        <p:nvSpPr>
          <p:cNvPr id="43" name="TextBox 43"/>
          <p:cNvSpPr txBox="1"/>
          <p:nvPr/>
        </p:nvSpPr>
        <p:spPr>
          <a:xfrm>
            <a:off x="2208954" y="5423962"/>
            <a:ext cx="14723078" cy="701675"/>
          </a:xfrm>
          <a:prstGeom prst="rect">
            <a:avLst/>
          </a:prstGeom>
        </p:spPr>
        <p:txBody>
          <a:bodyPr lIns="0" tIns="0" rIns="0" bIns="0" rtlCol="0" anchor="t">
            <a:spAutoFit/>
          </a:bodyPr>
          <a:lstStyle/>
          <a:p>
            <a:pPr marL="0" lvl="0" indent="0" algn="l">
              <a:lnSpc>
                <a:spcPts val="2799"/>
              </a:lnSpc>
              <a:spcBef>
                <a:spcPct val="0"/>
              </a:spcBef>
            </a:pPr>
            <a:r>
              <a:rPr lang="en-US" sz="1999" dirty="0">
                <a:solidFill>
                  <a:srgbClr val="000000"/>
                </a:solidFill>
                <a:latin typeface="Public Sans 1"/>
                <a:ea typeface="Public Sans 1"/>
                <a:cs typeface="Public Sans 1"/>
                <a:sym typeface="Public Sans 1"/>
              </a:rPr>
              <a:t>Clients will participate in both the KWIC CNCC Program and Social Prescribing Program, provided with </a:t>
            </a:r>
            <a:r>
              <a:rPr lang="en-US" sz="1999" b="1" dirty="0">
                <a:solidFill>
                  <a:srgbClr val="000000"/>
                </a:solidFill>
                <a:latin typeface="Public Sans 1 Bold"/>
                <a:ea typeface="Public Sans 1 Bold"/>
                <a:cs typeface="Public Sans 1 Bold"/>
                <a:sym typeface="Public Sans 1 Bold"/>
              </a:rPr>
              <a:t>person-centred</a:t>
            </a:r>
            <a:r>
              <a:rPr lang="en-US" sz="1999" dirty="0">
                <a:solidFill>
                  <a:srgbClr val="000000"/>
                </a:solidFill>
                <a:latin typeface="Public Sans 1"/>
                <a:ea typeface="Public Sans 1"/>
                <a:cs typeface="Public Sans 1"/>
                <a:sym typeface="Public Sans 1"/>
              </a:rPr>
              <a:t>, </a:t>
            </a:r>
            <a:r>
              <a:rPr lang="en-US" sz="1999" b="1" dirty="0">
                <a:solidFill>
                  <a:srgbClr val="000000"/>
                </a:solidFill>
                <a:latin typeface="Public Sans 1 Bold"/>
                <a:ea typeface="Public Sans 1 Bold"/>
                <a:cs typeface="Public Sans 1 Bold"/>
                <a:sym typeface="Public Sans 1 Bold"/>
              </a:rPr>
              <a:t>comprehensive</a:t>
            </a:r>
            <a:r>
              <a:rPr lang="en-US" sz="1999" dirty="0">
                <a:solidFill>
                  <a:srgbClr val="000000"/>
                </a:solidFill>
                <a:latin typeface="Public Sans 1"/>
                <a:ea typeface="Public Sans 1"/>
                <a:cs typeface="Public Sans 1"/>
                <a:sym typeface="Public Sans 1"/>
              </a:rPr>
              <a:t> and </a:t>
            </a:r>
            <a:r>
              <a:rPr lang="en-US" sz="1999" b="1" dirty="0">
                <a:solidFill>
                  <a:srgbClr val="000000"/>
                </a:solidFill>
                <a:latin typeface="Public Sans 1 Bold"/>
                <a:ea typeface="Public Sans 1 Bold"/>
                <a:cs typeface="Public Sans 1 Bold"/>
                <a:sym typeface="Public Sans 1 Bold"/>
              </a:rPr>
              <a:t>holistic support</a:t>
            </a:r>
          </a:p>
        </p:txBody>
      </p:sp>
      <p:sp>
        <p:nvSpPr>
          <p:cNvPr id="44" name="TextBox 44"/>
          <p:cNvSpPr txBox="1"/>
          <p:nvPr/>
        </p:nvSpPr>
        <p:spPr>
          <a:xfrm>
            <a:off x="2208954" y="6535179"/>
            <a:ext cx="14723078" cy="701675"/>
          </a:xfrm>
          <a:prstGeom prst="rect">
            <a:avLst/>
          </a:prstGeom>
        </p:spPr>
        <p:txBody>
          <a:bodyPr lIns="0" tIns="0" rIns="0" bIns="0" rtlCol="0" anchor="t">
            <a:spAutoFit/>
          </a:bodyPr>
          <a:lstStyle/>
          <a:p>
            <a:pPr marL="0" lvl="0" indent="0" algn="l">
              <a:lnSpc>
                <a:spcPts val="2799"/>
              </a:lnSpc>
              <a:spcBef>
                <a:spcPct val="0"/>
              </a:spcBef>
            </a:pPr>
            <a:r>
              <a:rPr lang="en-US" sz="1999" dirty="0">
                <a:solidFill>
                  <a:srgbClr val="000000"/>
                </a:solidFill>
                <a:latin typeface="Public Sans 1"/>
                <a:ea typeface="Public Sans 1"/>
                <a:cs typeface="Public Sans 1"/>
                <a:sym typeface="Public Sans 1"/>
              </a:rPr>
              <a:t>The Social Prescribing component of the program will </a:t>
            </a:r>
            <a:r>
              <a:rPr lang="en-US" sz="1999" b="1" dirty="0">
                <a:solidFill>
                  <a:srgbClr val="000000"/>
                </a:solidFill>
                <a:latin typeface="Public Sans 1 Bold"/>
                <a:ea typeface="Public Sans 1 Bold"/>
                <a:cs typeface="Public Sans 1 Bold"/>
                <a:sym typeface="Public Sans 1 Bold"/>
              </a:rPr>
              <a:t>link clients to community-based activities and programs </a:t>
            </a:r>
            <a:r>
              <a:rPr lang="en-US" sz="1999" dirty="0">
                <a:solidFill>
                  <a:srgbClr val="000000"/>
                </a:solidFill>
                <a:latin typeface="Public Sans 1"/>
                <a:ea typeface="Public Sans 1"/>
                <a:cs typeface="Public Sans 1"/>
                <a:sym typeface="Public Sans 1"/>
              </a:rPr>
              <a:t>to improve their health and wellbeing</a:t>
            </a:r>
          </a:p>
        </p:txBody>
      </p:sp>
      <p:sp>
        <p:nvSpPr>
          <p:cNvPr id="45" name="TextBox 45"/>
          <p:cNvSpPr txBox="1"/>
          <p:nvPr/>
        </p:nvSpPr>
        <p:spPr>
          <a:xfrm>
            <a:off x="2208954" y="7671946"/>
            <a:ext cx="14723078" cy="701675"/>
          </a:xfrm>
          <a:prstGeom prst="rect">
            <a:avLst/>
          </a:prstGeom>
        </p:spPr>
        <p:txBody>
          <a:bodyPr lIns="0" tIns="0" rIns="0" bIns="0" rtlCol="0" anchor="t">
            <a:spAutoFit/>
          </a:bodyPr>
          <a:lstStyle/>
          <a:p>
            <a:pPr marL="0" lvl="0" indent="0" algn="l">
              <a:lnSpc>
                <a:spcPts val="2799"/>
              </a:lnSpc>
              <a:spcBef>
                <a:spcPct val="0"/>
              </a:spcBef>
            </a:pPr>
            <a:r>
              <a:rPr lang="en-US" sz="1999" dirty="0">
                <a:solidFill>
                  <a:srgbClr val="000000"/>
                </a:solidFill>
                <a:latin typeface="Public Sans 1"/>
                <a:ea typeface="Public Sans 1"/>
                <a:cs typeface="Public Sans 1"/>
                <a:sym typeface="Public Sans 1"/>
              </a:rPr>
              <a:t>Both programs are </a:t>
            </a:r>
            <a:r>
              <a:rPr lang="en-US" sz="1999" b="1" dirty="0">
                <a:solidFill>
                  <a:srgbClr val="000000"/>
                </a:solidFill>
                <a:latin typeface="Public Sans 1 Bold"/>
                <a:ea typeface="Public Sans 1 Bold"/>
                <a:cs typeface="Public Sans 1 Bold"/>
                <a:sym typeface="Public Sans 1 Bold"/>
              </a:rPr>
              <a:t>delivered over 12 weeks</a:t>
            </a:r>
            <a:r>
              <a:rPr lang="en-US" sz="1999" dirty="0">
                <a:solidFill>
                  <a:srgbClr val="000000"/>
                </a:solidFill>
                <a:latin typeface="Public Sans 1"/>
                <a:ea typeface="Public Sans 1"/>
                <a:cs typeface="Public Sans 1"/>
                <a:sym typeface="Public Sans 1"/>
              </a:rPr>
              <a:t> and provided </a:t>
            </a:r>
            <a:r>
              <a:rPr lang="en-US" sz="1999" b="1" dirty="0">
                <a:solidFill>
                  <a:srgbClr val="000000"/>
                </a:solidFill>
                <a:latin typeface="Public Sans 1 Bold"/>
                <a:ea typeface="Public Sans 1 Bold"/>
                <a:cs typeface="Public Sans 1 Bold"/>
                <a:sym typeface="Public Sans 1 Bold"/>
              </a:rPr>
              <a:t>primarily over the phone</a:t>
            </a:r>
            <a:r>
              <a:rPr lang="en-US" sz="1999" dirty="0">
                <a:solidFill>
                  <a:srgbClr val="000000"/>
                </a:solidFill>
                <a:latin typeface="Public Sans 1"/>
                <a:ea typeface="Public Sans 1"/>
                <a:cs typeface="Public Sans 1"/>
                <a:sym typeface="Public Sans 1"/>
              </a:rPr>
              <a:t>, with face-to-face consultations provided on a needs-basis</a:t>
            </a:r>
          </a:p>
        </p:txBody>
      </p:sp>
      <p:grpSp>
        <p:nvGrpSpPr>
          <p:cNvPr id="46" name="Group 46"/>
          <p:cNvGrpSpPr/>
          <p:nvPr/>
        </p:nvGrpSpPr>
        <p:grpSpPr>
          <a:xfrm>
            <a:off x="17065747" y="9153238"/>
            <a:ext cx="827107" cy="827107"/>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48" name="TextBox 48"/>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pic>
        <p:nvPicPr>
          <p:cNvPr id="49" name="Picture 49"/>
          <p:cNvPicPr>
            <a:picLocks noChangeAspect="1"/>
          </p:cNvPicPr>
          <p:nvPr/>
        </p:nvPicPr>
        <p:blipFill>
          <a:blip r:embed="rId18"/>
          <a:stretch>
            <a:fillRect/>
          </a:stretch>
        </p:blipFill>
        <p:spPr>
          <a:xfrm>
            <a:off x="16994470" y="9082325"/>
            <a:ext cx="969661" cy="969661"/>
          </a:xfrm>
          <a:prstGeom prst="rect">
            <a:avLst/>
          </a:prstGeom>
        </p:spPr>
      </p:pic>
      <p:sp>
        <p:nvSpPr>
          <p:cNvPr id="50" name="Freeform 50"/>
          <p:cNvSpPr/>
          <p:nvPr/>
        </p:nvSpPr>
        <p:spPr>
          <a:xfrm>
            <a:off x="17256285" y="9239569"/>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AU"/>
          </a:p>
        </p:txBody>
      </p:sp>
      <p:sp>
        <p:nvSpPr>
          <p:cNvPr id="51" name="Freeform 51"/>
          <p:cNvSpPr/>
          <p:nvPr/>
        </p:nvSpPr>
        <p:spPr>
          <a:xfrm>
            <a:off x="17109896" y="9501062"/>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AU"/>
          </a:p>
        </p:txBody>
      </p:sp>
      <p:sp>
        <p:nvSpPr>
          <p:cNvPr id="52" name="Freeform 52"/>
          <p:cNvSpPr/>
          <p:nvPr/>
        </p:nvSpPr>
        <p:spPr>
          <a:xfrm rot="1687212">
            <a:off x="17230761" y="9788118"/>
            <a:ext cx="183235" cy="77694"/>
          </a:xfrm>
          <a:custGeom>
            <a:avLst/>
            <a:gdLst/>
            <a:ahLst/>
            <a:cxnLst/>
            <a:rect l="l" t="t" r="r" b="b"/>
            <a:pathLst>
              <a:path w="183235" h="77694">
                <a:moveTo>
                  <a:pt x="0" y="0"/>
                </a:moveTo>
                <a:lnTo>
                  <a:pt x="183235" y="0"/>
                </a:lnTo>
                <a:lnTo>
                  <a:pt x="183235" y="77694"/>
                </a:lnTo>
                <a:lnTo>
                  <a:pt x="0" y="7769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AU"/>
          </a:p>
        </p:txBody>
      </p:sp>
      <p:sp>
        <p:nvSpPr>
          <p:cNvPr id="53" name="Freeform 53"/>
          <p:cNvSpPr/>
          <p:nvPr/>
        </p:nvSpPr>
        <p:spPr>
          <a:xfrm>
            <a:off x="17707244" y="9501062"/>
            <a:ext cx="152207" cy="132187"/>
          </a:xfrm>
          <a:custGeom>
            <a:avLst/>
            <a:gdLst/>
            <a:ahLst/>
            <a:cxnLst/>
            <a:rect l="l" t="t" r="r" b="b"/>
            <a:pathLst>
              <a:path w="152207" h="132187">
                <a:moveTo>
                  <a:pt x="0" y="0"/>
                </a:moveTo>
                <a:lnTo>
                  <a:pt x="152207" y="0"/>
                </a:lnTo>
                <a:lnTo>
                  <a:pt x="152207" y="132187"/>
                </a:lnTo>
                <a:lnTo>
                  <a:pt x="0" y="132187"/>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AU"/>
          </a:p>
        </p:txBody>
      </p:sp>
      <p:sp>
        <p:nvSpPr>
          <p:cNvPr id="54" name="Freeform 54"/>
          <p:cNvSpPr/>
          <p:nvPr/>
        </p:nvSpPr>
        <p:spPr>
          <a:xfrm rot="1820715">
            <a:off x="17532922" y="9235807"/>
            <a:ext cx="182522" cy="139712"/>
          </a:xfrm>
          <a:custGeom>
            <a:avLst/>
            <a:gdLst/>
            <a:ahLst/>
            <a:cxnLst/>
            <a:rect l="l" t="t" r="r" b="b"/>
            <a:pathLst>
              <a:path w="182522" h="139712">
                <a:moveTo>
                  <a:pt x="0" y="0"/>
                </a:moveTo>
                <a:lnTo>
                  <a:pt x="182522" y="0"/>
                </a:lnTo>
                <a:lnTo>
                  <a:pt x="182522" y="139712"/>
                </a:lnTo>
                <a:lnTo>
                  <a:pt x="0" y="139712"/>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AU"/>
          </a:p>
        </p:txBody>
      </p:sp>
      <p:sp>
        <p:nvSpPr>
          <p:cNvPr id="55" name="Freeform 55"/>
          <p:cNvSpPr/>
          <p:nvPr/>
        </p:nvSpPr>
        <p:spPr>
          <a:xfrm rot="-1533444">
            <a:off x="17530457" y="9757196"/>
            <a:ext cx="192008" cy="137766"/>
          </a:xfrm>
          <a:custGeom>
            <a:avLst/>
            <a:gdLst/>
            <a:ahLst/>
            <a:cxnLst/>
            <a:rect l="l" t="t" r="r" b="b"/>
            <a:pathLst>
              <a:path w="192008" h="137766">
                <a:moveTo>
                  <a:pt x="0" y="0"/>
                </a:moveTo>
                <a:lnTo>
                  <a:pt x="192008" y="0"/>
                </a:lnTo>
                <a:lnTo>
                  <a:pt x="192008" y="137765"/>
                </a:lnTo>
                <a:lnTo>
                  <a:pt x="0" y="137765"/>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AU"/>
          </a:p>
        </p:txBody>
      </p:sp>
      <p:sp>
        <p:nvSpPr>
          <p:cNvPr id="56" name="AutoShape 56"/>
          <p:cNvSpPr/>
          <p:nvPr/>
        </p:nvSpPr>
        <p:spPr>
          <a:xfrm>
            <a:off x="17129969" y="9363879"/>
            <a:ext cx="180968"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57" name="AutoShape 57"/>
          <p:cNvSpPr/>
          <p:nvPr/>
        </p:nvSpPr>
        <p:spPr>
          <a:xfrm flipV="1">
            <a:off x="17129969" y="9665172"/>
            <a:ext cx="180968" cy="105588"/>
          </a:xfrm>
          <a:prstGeom prst="line">
            <a:avLst/>
          </a:prstGeom>
          <a:ln w="9525" cap="flat">
            <a:solidFill>
              <a:srgbClr val="FFFFFF"/>
            </a:solidFill>
            <a:prstDash val="solid"/>
            <a:headEnd type="none" w="sm" len="sm"/>
            <a:tailEnd type="none" w="sm" len="sm"/>
          </a:ln>
        </p:spPr>
        <p:txBody>
          <a:bodyPr/>
          <a:lstStyle/>
          <a:p>
            <a:endParaRPr lang="en-AU"/>
          </a:p>
        </p:txBody>
      </p:sp>
      <p:sp>
        <p:nvSpPr>
          <p:cNvPr id="58" name="AutoShape 58"/>
          <p:cNvSpPr/>
          <p:nvPr/>
        </p:nvSpPr>
        <p:spPr>
          <a:xfrm flipV="1">
            <a:off x="17479301" y="9763735"/>
            <a:ext cx="0" cy="207447"/>
          </a:xfrm>
          <a:prstGeom prst="line">
            <a:avLst/>
          </a:prstGeom>
          <a:ln w="9525" cap="flat">
            <a:solidFill>
              <a:srgbClr val="FFFFFF"/>
            </a:solidFill>
            <a:prstDash val="solid"/>
            <a:headEnd type="none" w="sm" len="sm"/>
            <a:tailEnd type="none" w="sm" len="sm"/>
          </a:ln>
        </p:spPr>
        <p:txBody>
          <a:bodyPr/>
          <a:lstStyle/>
          <a:p>
            <a:endParaRPr lang="en-AU"/>
          </a:p>
        </p:txBody>
      </p:sp>
      <p:sp>
        <p:nvSpPr>
          <p:cNvPr id="59" name="AutoShape 59"/>
          <p:cNvSpPr/>
          <p:nvPr/>
        </p:nvSpPr>
        <p:spPr>
          <a:xfrm>
            <a:off x="17479301" y="9163130"/>
            <a:ext cx="0" cy="203692"/>
          </a:xfrm>
          <a:prstGeom prst="line">
            <a:avLst/>
          </a:prstGeom>
          <a:ln w="9525" cap="flat">
            <a:solidFill>
              <a:srgbClr val="FFFFFF"/>
            </a:solidFill>
            <a:prstDash val="solid"/>
            <a:headEnd type="none" w="sm" len="sm"/>
            <a:tailEnd type="none" w="sm" len="sm"/>
          </a:ln>
        </p:spPr>
        <p:txBody>
          <a:bodyPr/>
          <a:lstStyle/>
          <a:p>
            <a:endParaRPr lang="en-AU"/>
          </a:p>
        </p:txBody>
      </p:sp>
      <p:sp>
        <p:nvSpPr>
          <p:cNvPr id="60" name="AutoShape 60"/>
          <p:cNvSpPr/>
          <p:nvPr/>
        </p:nvSpPr>
        <p:spPr>
          <a:xfrm flipH="1">
            <a:off x="17648314" y="9363879"/>
            <a:ext cx="179949"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61" name="AutoShape 61"/>
          <p:cNvSpPr/>
          <p:nvPr/>
        </p:nvSpPr>
        <p:spPr>
          <a:xfrm flipH="1" flipV="1">
            <a:off x="17655564" y="9665172"/>
            <a:ext cx="172700" cy="105588"/>
          </a:xfrm>
          <a:prstGeom prst="line">
            <a:avLst/>
          </a:prstGeom>
          <a:ln w="9525" cap="flat">
            <a:solidFill>
              <a:srgbClr val="FFFFFF"/>
            </a:solidFill>
            <a:prstDash val="solid"/>
            <a:headEnd type="none" w="sm" len="sm"/>
            <a:tailEnd type="none" w="sm" len="sm"/>
          </a:ln>
        </p:spPr>
        <p:txBody>
          <a:bodyPr/>
          <a:lstStyle/>
          <a:p>
            <a:endParaRPr lang="en-AU"/>
          </a:p>
        </p:txBody>
      </p:sp>
      <p:grpSp>
        <p:nvGrpSpPr>
          <p:cNvPr id="62" name="Group 62"/>
          <p:cNvGrpSpPr/>
          <p:nvPr/>
        </p:nvGrpSpPr>
        <p:grpSpPr>
          <a:xfrm>
            <a:off x="17276448" y="9363879"/>
            <a:ext cx="405824" cy="405824"/>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sp>
        <p:nvSpPr>
          <p:cNvPr id="65" name="Freeform 65"/>
          <p:cNvSpPr/>
          <p:nvPr/>
        </p:nvSpPr>
        <p:spPr>
          <a:xfrm>
            <a:off x="17349809" y="9387436"/>
            <a:ext cx="259101" cy="362086"/>
          </a:xfrm>
          <a:custGeom>
            <a:avLst/>
            <a:gdLst/>
            <a:ahLst/>
            <a:cxnLst/>
            <a:rect l="l" t="t" r="r" b="b"/>
            <a:pathLst>
              <a:path w="259101" h="362086">
                <a:moveTo>
                  <a:pt x="0" y="0"/>
                </a:moveTo>
                <a:lnTo>
                  <a:pt x="259102" y="0"/>
                </a:lnTo>
                <a:lnTo>
                  <a:pt x="259102" y="362086"/>
                </a:lnTo>
                <a:lnTo>
                  <a:pt x="0" y="362086"/>
                </a:lnTo>
                <a:lnTo>
                  <a:pt x="0" y="0"/>
                </a:lnTo>
                <a:close/>
              </a:path>
            </a:pathLst>
          </a:custGeom>
          <a:blipFill>
            <a:blip r:embed="rId31">
              <a:extLst>
                <a:ext uri="{96DAC541-7B7A-43D3-8B79-37D633B846F1}">
                  <asvg:svgBlip xmlns:asvg="http://schemas.microsoft.com/office/drawing/2016/SVG/main" r:embed="rId32"/>
                </a:ext>
              </a:extLst>
            </a:blip>
            <a:stretch>
              <a:fillRect l="-26582" t="-19021" r="-24928"/>
            </a:stretch>
          </a:blipFill>
        </p:spPr>
        <p:txBody>
          <a:bodyPr/>
          <a:lstStyle/>
          <a:p>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862" y="95479"/>
            <a:ext cx="15994276" cy="899678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l="-3166" r="-3166"/>
              </a:stretch>
            </a:blipFill>
          </p:spPr>
          <p:txBody>
            <a:bodyPr/>
            <a:lstStyle/>
            <a:p>
              <a:endParaRPr lang="en-AU"/>
            </a:p>
          </p:txBody>
        </p:sp>
      </p:grpSp>
      <p:grpSp>
        <p:nvGrpSpPr>
          <p:cNvPr id="4" name="Group 4"/>
          <p:cNvGrpSpPr/>
          <p:nvPr/>
        </p:nvGrpSpPr>
        <p:grpSpPr>
          <a:xfrm>
            <a:off x="0" y="8946474"/>
            <a:ext cx="18288000" cy="1340526"/>
            <a:chOff x="0" y="0"/>
            <a:chExt cx="4816593" cy="353060"/>
          </a:xfrm>
        </p:grpSpPr>
        <p:sp>
          <p:nvSpPr>
            <p:cNvPr id="5" name="Freeform 5"/>
            <p:cNvSpPr/>
            <p:nvPr/>
          </p:nvSpPr>
          <p:spPr>
            <a:xfrm>
              <a:off x="0" y="0"/>
              <a:ext cx="4816592" cy="353060"/>
            </a:xfrm>
            <a:custGeom>
              <a:avLst/>
              <a:gdLst/>
              <a:ahLst/>
              <a:cxnLst/>
              <a:rect l="l" t="t" r="r" b="b"/>
              <a:pathLst>
                <a:path w="4816592" h="353060">
                  <a:moveTo>
                    <a:pt x="0" y="0"/>
                  </a:moveTo>
                  <a:lnTo>
                    <a:pt x="4816592" y="0"/>
                  </a:lnTo>
                  <a:lnTo>
                    <a:pt x="4816592" y="353060"/>
                  </a:lnTo>
                  <a:lnTo>
                    <a:pt x="0" y="353060"/>
                  </a:lnTo>
                  <a:close/>
                </a:path>
              </a:pathLst>
            </a:custGeom>
            <a:solidFill>
              <a:srgbClr val="002664"/>
            </a:solidFill>
          </p:spPr>
          <p:txBody>
            <a:bodyPr/>
            <a:lstStyle/>
            <a:p>
              <a:endParaRPr lang="en-AU"/>
            </a:p>
          </p:txBody>
        </p:sp>
        <p:sp>
          <p:nvSpPr>
            <p:cNvPr id="6" name="TextBox 6"/>
            <p:cNvSpPr txBox="1"/>
            <p:nvPr/>
          </p:nvSpPr>
          <p:spPr>
            <a:xfrm>
              <a:off x="0" y="-9525"/>
              <a:ext cx="4816593" cy="362585"/>
            </a:xfrm>
            <a:prstGeom prst="rect">
              <a:avLst/>
            </a:prstGeom>
          </p:spPr>
          <p:txBody>
            <a:bodyPr lIns="50800" tIns="50800" rIns="50800" bIns="50800" rtlCol="0" anchor="ctr"/>
            <a:lstStyle/>
            <a:p>
              <a:pPr algn="ctr">
                <a:lnSpc>
                  <a:spcPts val="2160"/>
                </a:lnSpc>
              </a:pPr>
              <a:endParaRPr/>
            </a:p>
          </p:txBody>
        </p:sp>
      </p:grpSp>
      <p:grpSp>
        <p:nvGrpSpPr>
          <p:cNvPr id="7" name="Group 7"/>
          <p:cNvGrpSpPr/>
          <p:nvPr/>
        </p:nvGrpSpPr>
        <p:grpSpPr>
          <a:xfrm>
            <a:off x="413211" y="9170701"/>
            <a:ext cx="858434" cy="858434"/>
            <a:chOff x="0" y="0"/>
            <a:chExt cx="1366106" cy="1366106"/>
          </a:xfrm>
        </p:grpSpPr>
        <p:sp>
          <p:nvSpPr>
            <p:cNvPr id="8" name="Freeform 8"/>
            <p:cNvSpPr/>
            <p:nvPr/>
          </p:nvSpPr>
          <p:spPr>
            <a:xfrm>
              <a:off x="0" y="0"/>
              <a:ext cx="1366139" cy="1366139"/>
            </a:xfrm>
            <a:custGeom>
              <a:avLst/>
              <a:gdLst/>
              <a:ahLst/>
              <a:cxnLst/>
              <a:rect l="l" t="t" r="r" b="b"/>
              <a:pathLst>
                <a:path w="1366139" h="1366139">
                  <a:moveTo>
                    <a:pt x="0" y="0"/>
                  </a:moveTo>
                  <a:lnTo>
                    <a:pt x="1366139" y="0"/>
                  </a:lnTo>
                  <a:lnTo>
                    <a:pt x="1366139" y="1366139"/>
                  </a:lnTo>
                  <a:lnTo>
                    <a:pt x="0" y="1366139"/>
                  </a:lnTo>
                  <a:lnTo>
                    <a:pt x="0" y="0"/>
                  </a:lnTo>
                  <a:close/>
                </a:path>
              </a:pathLst>
            </a:custGeom>
            <a:blipFill>
              <a:blip r:embed="rId4"/>
              <a:stretch>
                <a:fillRect r="2" b="2"/>
              </a:stretch>
            </a:blipFill>
          </p:spPr>
          <p:txBody>
            <a:bodyPr/>
            <a:lstStyle/>
            <a:p>
              <a:endParaRPr lang="en-AU"/>
            </a:p>
          </p:txBody>
        </p:sp>
      </p:grpSp>
      <p:grpSp>
        <p:nvGrpSpPr>
          <p:cNvPr id="9" name="Group 9"/>
          <p:cNvGrpSpPr/>
          <p:nvPr/>
        </p:nvGrpSpPr>
        <p:grpSpPr>
          <a:xfrm>
            <a:off x="1587893" y="9220647"/>
            <a:ext cx="1074542" cy="792180"/>
            <a:chOff x="0" y="0"/>
            <a:chExt cx="1613382" cy="1189427"/>
          </a:xfrm>
        </p:grpSpPr>
        <p:sp>
          <p:nvSpPr>
            <p:cNvPr id="10" name="Freeform 10"/>
            <p:cNvSpPr/>
            <p:nvPr/>
          </p:nvSpPr>
          <p:spPr>
            <a:xfrm>
              <a:off x="0" y="0"/>
              <a:ext cx="1613408" cy="1189482"/>
            </a:xfrm>
            <a:custGeom>
              <a:avLst/>
              <a:gdLst/>
              <a:ahLst/>
              <a:cxnLst/>
              <a:rect l="l" t="t" r="r" b="b"/>
              <a:pathLst>
                <a:path w="1613408" h="1189482">
                  <a:moveTo>
                    <a:pt x="0" y="0"/>
                  </a:moveTo>
                  <a:lnTo>
                    <a:pt x="1613408" y="0"/>
                  </a:lnTo>
                  <a:lnTo>
                    <a:pt x="1613408" y="1189482"/>
                  </a:lnTo>
                  <a:lnTo>
                    <a:pt x="0" y="1189482"/>
                  </a:lnTo>
                  <a:lnTo>
                    <a:pt x="0" y="0"/>
                  </a:lnTo>
                  <a:close/>
                </a:path>
              </a:pathLst>
            </a:custGeom>
            <a:blipFill>
              <a:blip r:embed="rId5"/>
              <a:stretch>
                <a:fillRect t="-147" r="1" b="-142"/>
              </a:stretch>
            </a:blipFill>
          </p:spPr>
          <p:txBody>
            <a:bodyPr/>
            <a:lstStyle/>
            <a:p>
              <a:endParaRPr lang="en-AU"/>
            </a:p>
          </p:txBody>
        </p:sp>
      </p:grpSp>
      <p:grpSp>
        <p:nvGrpSpPr>
          <p:cNvPr id="11" name="Group 11"/>
          <p:cNvGrpSpPr/>
          <p:nvPr/>
        </p:nvGrpSpPr>
        <p:grpSpPr>
          <a:xfrm>
            <a:off x="3896697" y="9403140"/>
            <a:ext cx="1746855" cy="449863"/>
            <a:chOff x="0" y="0"/>
            <a:chExt cx="2329140" cy="599817"/>
          </a:xfrm>
        </p:grpSpPr>
        <p:sp>
          <p:nvSpPr>
            <p:cNvPr id="12" name="Freeform 12"/>
            <p:cNvSpPr/>
            <p:nvPr/>
          </p:nvSpPr>
          <p:spPr>
            <a:xfrm>
              <a:off x="0" y="0"/>
              <a:ext cx="2329140" cy="599817"/>
            </a:xfrm>
            <a:custGeom>
              <a:avLst/>
              <a:gdLst/>
              <a:ahLst/>
              <a:cxnLst/>
              <a:rect l="l" t="t" r="r" b="b"/>
              <a:pathLst>
                <a:path w="2329140" h="599817">
                  <a:moveTo>
                    <a:pt x="0" y="0"/>
                  </a:moveTo>
                  <a:lnTo>
                    <a:pt x="2329140" y="0"/>
                  </a:lnTo>
                  <a:lnTo>
                    <a:pt x="2329140" y="599817"/>
                  </a:lnTo>
                  <a:lnTo>
                    <a:pt x="0" y="599817"/>
                  </a:lnTo>
                  <a:close/>
                </a:path>
              </a:pathLst>
            </a:custGeom>
            <a:solidFill>
              <a:srgbClr val="000000">
                <a:alpha val="0"/>
              </a:srgbClr>
            </a:solidFill>
          </p:spPr>
          <p:txBody>
            <a:bodyPr/>
            <a:lstStyle/>
            <a:p>
              <a:endParaRPr lang="en-AU"/>
            </a:p>
          </p:txBody>
        </p:sp>
        <p:sp>
          <p:nvSpPr>
            <p:cNvPr id="13" name="TextBox 13"/>
            <p:cNvSpPr txBox="1"/>
            <p:nvPr/>
          </p:nvSpPr>
          <p:spPr>
            <a:xfrm>
              <a:off x="0" y="-28575"/>
              <a:ext cx="2329140" cy="628392"/>
            </a:xfrm>
            <a:prstGeom prst="rect">
              <a:avLst/>
            </a:prstGeom>
          </p:spPr>
          <p:txBody>
            <a:bodyPr lIns="0" tIns="0" rIns="0" bIns="0" rtlCol="0" anchor="t"/>
            <a:lstStyle/>
            <a:p>
              <a:pPr algn="l">
                <a:lnSpc>
                  <a:spcPts val="1662"/>
                </a:lnSpc>
              </a:pPr>
              <a:r>
                <a:rPr lang="en-US" sz="1187">
                  <a:solidFill>
                    <a:srgbClr val="FFFFFF"/>
                  </a:solidFill>
                  <a:latin typeface="Public Sans 2"/>
                  <a:ea typeface="Public Sans 2"/>
                  <a:cs typeface="Public Sans 2"/>
                  <a:sym typeface="Public Sans 2"/>
                </a:rPr>
                <a:t>South Western Sydney</a:t>
              </a:r>
            </a:p>
            <a:p>
              <a:pPr algn="l">
                <a:lnSpc>
                  <a:spcPts val="1662"/>
                </a:lnSpc>
              </a:pPr>
              <a:r>
                <a:rPr lang="en-US" sz="1187">
                  <a:solidFill>
                    <a:srgbClr val="FFFFFF"/>
                  </a:solidFill>
                  <a:latin typeface="Public Sans 2"/>
                  <a:ea typeface="Public Sans 2"/>
                  <a:cs typeface="Public Sans 2"/>
                  <a:sym typeface="Public Sans 2"/>
                </a:rPr>
                <a:t>Local Health District</a:t>
              </a:r>
            </a:p>
          </p:txBody>
        </p:sp>
      </p:grpSp>
      <p:sp>
        <p:nvSpPr>
          <p:cNvPr id="14" name="Freeform 14"/>
          <p:cNvSpPr/>
          <p:nvPr/>
        </p:nvSpPr>
        <p:spPr>
          <a:xfrm>
            <a:off x="2976760" y="9220647"/>
            <a:ext cx="636906" cy="692289"/>
          </a:xfrm>
          <a:custGeom>
            <a:avLst/>
            <a:gdLst/>
            <a:ahLst/>
            <a:cxnLst/>
            <a:rect l="l" t="t" r="r" b="b"/>
            <a:pathLst>
              <a:path w="636906" h="692289">
                <a:moveTo>
                  <a:pt x="0" y="0"/>
                </a:moveTo>
                <a:lnTo>
                  <a:pt x="636906" y="0"/>
                </a:lnTo>
                <a:lnTo>
                  <a:pt x="636906" y="692289"/>
                </a:lnTo>
                <a:lnTo>
                  <a:pt x="0" y="692289"/>
                </a:lnTo>
                <a:lnTo>
                  <a:pt x="0" y="0"/>
                </a:lnTo>
                <a:close/>
              </a:path>
            </a:pathLst>
          </a:custGeom>
          <a:blipFill>
            <a:blip r:embed="rId6"/>
            <a:stretch>
              <a:fillRect/>
            </a:stretch>
          </a:blipFill>
        </p:spPr>
        <p:txBody>
          <a:bodyPr/>
          <a:lstStyle/>
          <a:p>
            <a:endParaRPr lang="en-AU"/>
          </a:p>
        </p:txBody>
      </p:sp>
      <p:grpSp>
        <p:nvGrpSpPr>
          <p:cNvPr id="15" name="Group 15"/>
          <p:cNvGrpSpPr/>
          <p:nvPr/>
        </p:nvGrpSpPr>
        <p:grpSpPr>
          <a:xfrm>
            <a:off x="17065747" y="9153238"/>
            <a:ext cx="827107" cy="82710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pic>
        <p:nvPicPr>
          <p:cNvPr id="18" name="Picture 18"/>
          <p:cNvPicPr>
            <a:picLocks noChangeAspect="1"/>
          </p:cNvPicPr>
          <p:nvPr/>
        </p:nvPicPr>
        <p:blipFill>
          <a:blip r:embed="rId7"/>
          <a:stretch>
            <a:fillRect/>
          </a:stretch>
        </p:blipFill>
        <p:spPr>
          <a:xfrm>
            <a:off x="16994470" y="9082325"/>
            <a:ext cx="969661" cy="969661"/>
          </a:xfrm>
          <a:prstGeom prst="rect">
            <a:avLst/>
          </a:prstGeom>
        </p:spPr>
      </p:pic>
      <p:sp>
        <p:nvSpPr>
          <p:cNvPr id="19" name="Freeform 19"/>
          <p:cNvSpPr/>
          <p:nvPr/>
        </p:nvSpPr>
        <p:spPr>
          <a:xfrm>
            <a:off x="17256285" y="9239569"/>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0" name="Freeform 20"/>
          <p:cNvSpPr/>
          <p:nvPr/>
        </p:nvSpPr>
        <p:spPr>
          <a:xfrm>
            <a:off x="17109896" y="9501062"/>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1" name="Freeform 21"/>
          <p:cNvSpPr/>
          <p:nvPr/>
        </p:nvSpPr>
        <p:spPr>
          <a:xfrm rot="1687212">
            <a:off x="17230761" y="9788118"/>
            <a:ext cx="183235" cy="77694"/>
          </a:xfrm>
          <a:custGeom>
            <a:avLst/>
            <a:gdLst/>
            <a:ahLst/>
            <a:cxnLst/>
            <a:rect l="l" t="t" r="r" b="b"/>
            <a:pathLst>
              <a:path w="183235" h="77694">
                <a:moveTo>
                  <a:pt x="0" y="0"/>
                </a:moveTo>
                <a:lnTo>
                  <a:pt x="183235" y="0"/>
                </a:lnTo>
                <a:lnTo>
                  <a:pt x="183235" y="77694"/>
                </a:lnTo>
                <a:lnTo>
                  <a:pt x="0" y="776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22" name="Freeform 22"/>
          <p:cNvSpPr/>
          <p:nvPr/>
        </p:nvSpPr>
        <p:spPr>
          <a:xfrm>
            <a:off x="17707244" y="9501062"/>
            <a:ext cx="152207" cy="132187"/>
          </a:xfrm>
          <a:custGeom>
            <a:avLst/>
            <a:gdLst/>
            <a:ahLst/>
            <a:cxnLst/>
            <a:rect l="l" t="t" r="r" b="b"/>
            <a:pathLst>
              <a:path w="152207" h="132187">
                <a:moveTo>
                  <a:pt x="0" y="0"/>
                </a:moveTo>
                <a:lnTo>
                  <a:pt x="152207" y="0"/>
                </a:lnTo>
                <a:lnTo>
                  <a:pt x="152207" y="132187"/>
                </a:lnTo>
                <a:lnTo>
                  <a:pt x="0" y="1321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AU"/>
          </a:p>
        </p:txBody>
      </p:sp>
      <p:sp>
        <p:nvSpPr>
          <p:cNvPr id="23" name="Freeform 23"/>
          <p:cNvSpPr/>
          <p:nvPr/>
        </p:nvSpPr>
        <p:spPr>
          <a:xfrm rot="1820715">
            <a:off x="17532922" y="9235807"/>
            <a:ext cx="182522" cy="139712"/>
          </a:xfrm>
          <a:custGeom>
            <a:avLst/>
            <a:gdLst/>
            <a:ahLst/>
            <a:cxnLst/>
            <a:rect l="l" t="t" r="r" b="b"/>
            <a:pathLst>
              <a:path w="182522" h="139712">
                <a:moveTo>
                  <a:pt x="0" y="0"/>
                </a:moveTo>
                <a:lnTo>
                  <a:pt x="182522" y="0"/>
                </a:lnTo>
                <a:lnTo>
                  <a:pt x="182522" y="139712"/>
                </a:lnTo>
                <a:lnTo>
                  <a:pt x="0" y="13971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AU"/>
          </a:p>
        </p:txBody>
      </p:sp>
      <p:sp>
        <p:nvSpPr>
          <p:cNvPr id="24" name="Freeform 24"/>
          <p:cNvSpPr/>
          <p:nvPr/>
        </p:nvSpPr>
        <p:spPr>
          <a:xfrm rot="-1533444">
            <a:off x="17530457" y="9757196"/>
            <a:ext cx="192008" cy="137766"/>
          </a:xfrm>
          <a:custGeom>
            <a:avLst/>
            <a:gdLst/>
            <a:ahLst/>
            <a:cxnLst/>
            <a:rect l="l" t="t" r="r" b="b"/>
            <a:pathLst>
              <a:path w="192008" h="137766">
                <a:moveTo>
                  <a:pt x="0" y="0"/>
                </a:moveTo>
                <a:lnTo>
                  <a:pt x="192008" y="0"/>
                </a:lnTo>
                <a:lnTo>
                  <a:pt x="192008" y="137765"/>
                </a:lnTo>
                <a:lnTo>
                  <a:pt x="0" y="13776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AU"/>
          </a:p>
        </p:txBody>
      </p:sp>
      <p:sp>
        <p:nvSpPr>
          <p:cNvPr id="25" name="AutoShape 25"/>
          <p:cNvSpPr/>
          <p:nvPr/>
        </p:nvSpPr>
        <p:spPr>
          <a:xfrm>
            <a:off x="17129969" y="9363879"/>
            <a:ext cx="180968"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26" name="AutoShape 26"/>
          <p:cNvSpPr/>
          <p:nvPr/>
        </p:nvSpPr>
        <p:spPr>
          <a:xfrm flipV="1">
            <a:off x="17129969" y="9665172"/>
            <a:ext cx="180968" cy="105588"/>
          </a:xfrm>
          <a:prstGeom prst="line">
            <a:avLst/>
          </a:prstGeom>
          <a:ln w="9525" cap="flat">
            <a:solidFill>
              <a:srgbClr val="FFFFFF"/>
            </a:solidFill>
            <a:prstDash val="solid"/>
            <a:headEnd type="none" w="sm" len="sm"/>
            <a:tailEnd type="none" w="sm" len="sm"/>
          </a:ln>
        </p:spPr>
        <p:txBody>
          <a:bodyPr/>
          <a:lstStyle/>
          <a:p>
            <a:endParaRPr lang="en-AU"/>
          </a:p>
        </p:txBody>
      </p:sp>
      <p:sp>
        <p:nvSpPr>
          <p:cNvPr id="27" name="AutoShape 27"/>
          <p:cNvSpPr/>
          <p:nvPr/>
        </p:nvSpPr>
        <p:spPr>
          <a:xfrm flipV="1">
            <a:off x="17479301" y="9763735"/>
            <a:ext cx="0" cy="207447"/>
          </a:xfrm>
          <a:prstGeom prst="line">
            <a:avLst/>
          </a:prstGeom>
          <a:ln w="9525" cap="flat">
            <a:solidFill>
              <a:srgbClr val="FFFFFF"/>
            </a:solidFill>
            <a:prstDash val="solid"/>
            <a:headEnd type="none" w="sm" len="sm"/>
            <a:tailEnd type="none" w="sm" len="sm"/>
          </a:ln>
        </p:spPr>
        <p:txBody>
          <a:bodyPr/>
          <a:lstStyle/>
          <a:p>
            <a:endParaRPr lang="en-AU"/>
          </a:p>
        </p:txBody>
      </p:sp>
      <p:sp>
        <p:nvSpPr>
          <p:cNvPr id="28" name="AutoShape 28"/>
          <p:cNvSpPr/>
          <p:nvPr/>
        </p:nvSpPr>
        <p:spPr>
          <a:xfrm>
            <a:off x="17479301" y="9163130"/>
            <a:ext cx="0" cy="203692"/>
          </a:xfrm>
          <a:prstGeom prst="line">
            <a:avLst/>
          </a:prstGeom>
          <a:ln w="9525" cap="flat">
            <a:solidFill>
              <a:srgbClr val="FFFFFF"/>
            </a:solidFill>
            <a:prstDash val="solid"/>
            <a:headEnd type="none" w="sm" len="sm"/>
            <a:tailEnd type="none" w="sm" len="sm"/>
          </a:ln>
        </p:spPr>
        <p:txBody>
          <a:bodyPr/>
          <a:lstStyle/>
          <a:p>
            <a:endParaRPr lang="en-AU"/>
          </a:p>
        </p:txBody>
      </p:sp>
      <p:sp>
        <p:nvSpPr>
          <p:cNvPr id="29" name="AutoShape 29"/>
          <p:cNvSpPr/>
          <p:nvPr/>
        </p:nvSpPr>
        <p:spPr>
          <a:xfrm flipH="1">
            <a:off x="17648314" y="9363879"/>
            <a:ext cx="179949"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30" name="AutoShape 30"/>
          <p:cNvSpPr/>
          <p:nvPr/>
        </p:nvSpPr>
        <p:spPr>
          <a:xfrm flipH="1" flipV="1">
            <a:off x="17655564" y="9665172"/>
            <a:ext cx="172700" cy="105588"/>
          </a:xfrm>
          <a:prstGeom prst="line">
            <a:avLst/>
          </a:prstGeom>
          <a:ln w="9525" cap="flat">
            <a:solidFill>
              <a:srgbClr val="FFFFFF"/>
            </a:solidFill>
            <a:prstDash val="solid"/>
            <a:headEnd type="none" w="sm" len="sm"/>
            <a:tailEnd type="none" w="sm" len="sm"/>
          </a:ln>
        </p:spPr>
        <p:txBody>
          <a:bodyPr/>
          <a:lstStyle/>
          <a:p>
            <a:endParaRPr lang="en-AU"/>
          </a:p>
        </p:txBody>
      </p:sp>
      <p:grpSp>
        <p:nvGrpSpPr>
          <p:cNvPr id="31" name="Group 31"/>
          <p:cNvGrpSpPr/>
          <p:nvPr/>
        </p:nvGrpSpPr>
        <p:grpSpPr>
          <a:xfrm>
            <a:off x="17276448" y="9363879"/>
            <a:ext cx="405824" cy="40582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33" name="TextBox 33"/>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sp>
        <p:nvSpPr>
          <p:cNvPr id="34" name="Freeform 34"/>
          <p:cNvSpPr/>
          <p:nvPr/>
        </p:nvSpPr>
        <p:spPr>
          <a:xfrm>
            <a:off x="17349809" y="9387436"/>
            <a:ext cx="259101" cy="362086"/>
          </a:xfrm>
          <a:custGeom>
            <a:avLst/>
            <a:gdLst/>
            <a:ahLst/>
            <a:cxnLst/>
            <a:rect l="l" t="t" r="r" b="b"/>
            <a:pathLst>
              <a:path w="259101" h="362086">
                <a:moveTo>
                  <a:pt x="0" y="0"/>
                </a:moveTo>
                <a:lnTo>
                  <a:pt x="259102" y="0"/>
                </a:lnTo>
                <a:lnTo>
                  <a:pt x="259102" y="362086"/>
                </a:lnTo>
                <a:lnTo>
                  <a:pt x="0" y="362086"/>
                </a:lnTo>
                <a:lnTo>
                  <a:pt x="0" y="0"/>
                </a:lnTo>
                <a:close/>
              </a:path>
            </a:pathLst>
          </a:custGeom>
          <a:blipFill>
            <a:blip r:embed="rId20">
              <a:extLst>
                <a:ext uri="{96DAC541-7B7A-43D3-8B79-37D633B846F1}">
                  <asvg:svgBlip xmlns:asvg="http://schemas.microsoft.com/office/drawing/2016/SVG/main" r:embed="rId21"/>
                </a:ext>
              </a:extLst>
            </a:blip>
            <a:stretch>
              <a:fillRect l="-26582" t="-19021" r="-24928"/>
            </a:stretch>
          </a:blipFill>
        </p:spPr>
        <p:txBody>
          <a:bodyPr/>
          <a:lstStyle/>
          <a:p>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6524" y="-141459"/>
            <a:ext cx="16554952" cy="931216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l="-3166" r="-3166"/>
              </a:stretch>
            </a:blipFill>
          </p:spPr>
          <p:txBody>
            <a:bodyPr/>
            <a:lstStyle/>
            <a:p>
              <a:endParaRPr lang="en-AU"/>
            </a:p>
          </p:txBody>
        </p:sp>
      </p:grpSp>
      <p:grpSp>
        <p:nvGrpSpPr>
          <p:cNvPr id="4" name="Group 4"/>
          <p:cNvGrpSpPr/>
          <p:nvPr/>
        </p:nvGrpSpPr>
        <p:grpSpPr>
          <a:xfrm>
            <a:off x="0" y="8946474"/>
            <a:ext cx="18288000" cy="1340526"/>
            <a:chOff x="0" y="0"/>
            <a:chExt cx="4816593" cy="353060"/>
          </a:xfrm>
        </p:grpSpPr>
        <p:sp>
          <p:nvSpPr>
            <p:cNvPr id="5" name="Freeform 5"/>
            <p:cNvSpPr/>
            <p:nvPr/>
          </p:nvSpPr>
          <p:spPr>
            <a:xfrm>
              <a:off x="0" y="0"/>
              <a:ext cx="4816592" cy="353060"/>
            </a:xfrm>
            <a:custGeom>
              <a:avLst/>
              <a:gdLst/>
              <a:ahLst/>
              <a:cxnLst/>
              <a:rect l="l" t="t" r="r" b="b"/>
              <a:pathLst>
                <a:path w="4816592" h="353060">
                  <a:moveTo>
                    <a:pt x="0" y="0"/>
                  </a:moveTo>
                  <a:lnTo>
                    <a:pt x="4816592" y="0"/>
                  </a:lnTo>
                  <a:lnTo>
                    <a:pt x="4816592" y="353060"/>
                  </a:lnTo>
                  <a:lnTo>
                    <a:pt x="0" y="353060"/>
                  </a:lnTo>
                  <a:close/>
                </a:path>
              </a:pathLst>
            </a:custGeom>
            <a:solidFill>
              <a:srgbClr val="002664"/>
            </a:solidFill>
          </p:spPr>
          <p:txBody>
            <a:bodyPr/>
            <a:lstStyle/>
            <a:p>
              <a:endParaRPr lang="en-AU"/>
            </a:p>
          </p:txBody>
        </p:sp>
        <p:sp>
          <p:nvSpPr>
            <p:cNvPr id="6" name="TextBox 6"/>
            <p:cNvSpPr txBox="1"/>
            <p:nvPr/>
          </p:nvSpPr>
          <p:spPr>
            <a:xfrm>
              <a:off x="0" y="-9525"/>
              <a:ext cx="4816593" cy="362585"/>
            </a:xfrm>
            <a:prstGeom prst="rect">
              <a:avLst/>
            </a:prstGeom>
          </p:spPr>
          <p:txBody>
            <a:bodyPr lIns="50800" tIns="50800" rIns="50800" bIns="50800" rtlCol="0" anchor="ctr"/>
            <a:lstStyle/>
            <a:p>
              <a:pPr algn="ctr">
                <a:lnSpc>
                  <a:spcPts val="2160"/>
                </a:lnSpc>
              </a:pPr>
              <a:endParaRPr/>
            </a:p>
          </p:txBody>
        </p:sp>
      </p:grpSp>
      <p:grpSp>
        <p:nvGrpSpPr>
          <p:cNvPr id="7" name="Group 7"/>
          <p:cNvGrpSpPr/>
          <p:nvPr/>
        </p:nvGrpSpPr>
        <p:grpSpPr>
          <a:xfrm>
            <a:off x="413211" y="9170701"/>
            <a:ext cx="858434" cy="858434"/>
            <a:chOff x="0" y="0"/>
            <a:chExt cx="1366106" cy="1366106"/>
          </a:xfrm>
        </p:grpSpPr>
        <p:sp>
          <p:nvSpPr>
            <p:cNvPr id="8" name="Freeform 8"/>
            <p:cNvSpPr/>
            <p:nvPr/>
          </p:nvSpPr>
          <p:spPr>
            <a:xfrm>
              <a:off x="0" y="0"/>
              <a:ext cx="1366139" cy="1366139"/>
            </a:xfrm>
            <a:custGeom>
              <a:avLst/>
              <a:gdLst/>
              <a:ahLst/>
              <a:cxnLst/>
              <a:rect l="l" t="t" r="r" b="b"/>
              <a:pathLst>
                <a:path w="1366139" h="1366139">
                  <a:moveTo>
                    <a:pt x="0" y="0"/>
                  </a:moveTo>
                  <a:lnTo>
                    <a:pt x="1366139" y="0"/>
                  </a:lnTo>
                  <a:lnTo>
                    <a:pt x="1366139" y="1366139"/>
                  </a:lnTo>
                  <a:lnTo>
                    <a:pt x="0" y="1366139"/>
                  </a:lnTo>
                  <a:lnTo>
                    <a:pt x="0" y="0"/>
                  </a:lnTo>
                  <a:close/>
                </a:path>
              </a:pathLst>
            </a:custGeom>
            <a:blipFill>
              <a:blip r:embed="rId4"/>
              <a:stretch>
                <a:fillRect r="2" b="2"/>
              </a:stretch>
            </a:blipFill>
          </p:spPr>
          <p:txBody>
            <a:bodyPr/>
            <a:lstStyle/>
            <a:p>
              <a:endParaRPr lang="en-AU"/>
            </a:p>
          </p:txBody>
        </p:sp>
      </p:grpSp>
      <p:grpSp>
        <p:nvGrpSpPr>
          <p:cNvPr id="9" name="Group 9"/>
          <p:cNvGrpSpPr/>
          <p:nvPr/>
        </p:nvGrpSpPr>
        <p:grpSpPr>
          <a:xfrm>
            <a:off x="1587893" y="9220647"/>
            <a:ext cx="1074542" cy="792180"/>
            <a:chOff x="0" y="0"/>
            <a:chExt cx="1613382" cy="1189427"/>
          </a:xfrm>
        </p:grpSpPr>
        <p:sp>
          <p:nvSpPr>
            <p:cNvPr id="10" name="Freeform 10"/>
            <p:cNvSpPr/>
            <p:nvPr/>
          </p:nvSpPr>
          <p:spPr>
            <a:xfrm>
              <a:off x="0" y="0"/>
              <a:ext cx="1613408" cy="1189482"/>
            </a:xfrm>
            <a:custGeom>
              <a:avLst/>
              <a:gdLst/>
              <a:ahLst/>
              <a:cxnLst/>
              <a:rect l="l" t="t" r="r" b="b"/>
              <a:pathLst>
                <a:path w="1613408" h="1189482">
                  <a:moveTo>
                    <a:pt x="0" y="0"/>
                  </a:moveTo>
                  <a:lnTo>
                    <a:pt x="1613408" y="0"/>
                  </a:lnTo>
                  <a:lnTo>
                    <a:pt x="1613408" y="1189482"/>
                  </a:lnTo>
                  <a:lnTo>
                    <a:pt x="0" y="1189482"/>
                  </a:lnTo>
                  <a:lnTo>
                    <a:pt x="0" y="0"/>
                  </a:lnTo>
                  <a:close/>
                </a:path>
              </a:pathLst>
            </a:custGeom>
            <a:blipFill>
              <a:blip r:embed="rId5"/>
              <a:stretch>
                <a:fillRect t="-147" r="1" b="-142"/>
              </a:stretch>
            </a:blipFill>
          </p:spPr>
          <p:txBody>
            <a:bodyPr/>
            <a:lstStyle/>
            <a:p>
              <a:endParaRPr lang="en-AU"/>
            </a:p>
          </p:txBody>
        </p:sp>
      </p:grpSp>
      <p:grpSp>
        <p:nvGrpSpPr>
          <p:cNvPr id="11" name="Group 11"/>
          <p:cNvGrpSpPr/>
          <p:nvPr/>
        </p:nvGrpSpPr>
        <p:grpSpPr>
          <a:xfrm>
            <a:off x="3896697" y="9403140"/>
            <a:ext cx="1746855" cy="449863"/>
            <a:chOff x="0" y="0"/>
            <a:chExt cx="2329140" cy="599817"/>
          </a:xfrm>
        </p:grpSpPr>
        <p:sp>
          <p:nvSpPr>
            <p:cNvPr id="12" name="Freeform 12"/>
            <p:cNvSpPr/>
            <p:nvPr/>
          </p:nvSpPr>
          <p:spPr>
            <a:xfrm>
              <a:off x="0" y="0"/>
              <a:ext cx="2329140" cy="599817"/>
            </a:xfrm>
            <a:custGeom>
              <a:avLst/>
              <a:gdLst/>
              <a:ahLst/>
              <a:cxnLst/>
              <a:rect l="l" t="t" r="r" b="b"/>
              <a:pathLst>
                <a:path w="2329140" h="599817">
                  <a:moveTo>
                    <a:pt x="0" y="0"/>
                  </a:moveTo>
                  <a:lnTo>
                    <a:pt x="2329140" y="0"/>
                  </a:lnTo>
                  <a:lnTo>
                    <a:pt x="2329140" y="599817"/>
                  </a:lnTo>
                  <a:lnTo>
                    <a:pt x="0" y="599817"/>
                  </a:lnTo>
                  <a:close/>
                </a:path>
              </a:pathLst>
            </a:custGeom>
            <a:solidFill>
              <a:srgbClr val="000000">
                <a:alpha val="0"/>
              </a:srgbClr>
            </a:solidFill>
          </p:spPr>
          <p:txBody>
            <a:bodyPr/>
            <a:lstStyle/>
            <a:p>
              <a:endParaRPr lang="en-AU"/>
            </a:p>
          </p:txBody>
        </p:sp>
        <p:sp>
          <p:nvSpPr>
            <p:cNvPr id="13" name="TextBox 13"/>
            <p:cNvSpPr txBox="1"/>
            <p:nvPr/>
          </p:nvSpPr>
          <p:spPr>
            <a:xfrm>
              <a:off x="0" y="-28575"/>
              <a:ext cx="2329140" cy="628392"/>
            </a:xfrm>
            <a:prstGeom prst="rect">
              <a:avLst/>
            </a:prstGeom>
          </p:spPr>
          <p:txBody>
            <a:bodyPr lIns="0" tIns="0" rIns="0" bIns="0" rtlCol="0" anchor="t"/>
            <a:lstStyle/>
            <a:p>
              <a:pPr algn="l">
                <a:lnSpc>
                  <a:spcPts val="1662"/>
                </a:lnSpc>
              </a:pPr>
              <a:r>
                <a:rPr lang="en-US" sz="1187">
                  <a:solidFill>
                    <a:srgbClr val="FFFFFF"/>
                  </a:solidFill>
                  <a:latin typeface="Public Sans 2"/>
                  <a:ea typeface="Public Sans 2"/>
                  <a:cs typeface="Public Sans 2"/>
                  <a:sym typeface="Public Sans 2"/>
                </a:rPr>
                <a:t>South Western Sydney</a:t>
              </a:r>
            </a:p>
            <a:p>
              <a:pPr algn="l">
                <a:lnSpc>
                  <a:spcPts val="1662"/>
                </a:lnSpc>
              </a:pPr>
              <a:r>
                <a:rPr lang="en-US" sz="1187">
                  <a:solidFill>
                    <a:srgbClr val="FFFFFF"/>
                  </a:solidFill>
                  <a:latin typeface="Public Sans 2"/>
                  <a:ea typeface="Public Sans 2"/>
                  <a:cs typeface="Public Sans 2"/>
                  <a:sym typeface="Public Sans 2"/>
                </a:rPr>
                <a:t>Local Health District</a:t>
              </a:r>
            </a:p>
          </p:txBody>
        </p:sp>
      </p:grpSp>
      <p:sp>
        <p:nvSpPr>
          <p:cNvPr id="14" name="Freeform 14"/>
          <p:cNvSpPr/>
          <p:nvPr/>
        </p:nvSpPr>
        <p:spPr>
          <a:xfrm>
            <a:off x="2976760" y="9220647"/>
            <a:ext cx="636906" cy="692289"/>
          </a:xfrm>
          <a:custGeom>
            <a:avLst/>
            <a:gdLst/>
            <a:ahLst/>
            <a:cxnLst/>
            <a:rect l="l" t="t" r="r" b="b"/>
            <a:pathLst>
              <a:path w="636906" h="692289">
                <a:moveTo>
                  <a:pt x="0" y="0"/>
                </a:moveTo>
                <a:lnTo>
                  <a:pt x="636906" y="0"/>
                </a:lnTo>
                <a:lnTo>
                  <a:pt x="636906" y="692289"/>
                </a:lnTo>
                <a:lnTo>
                  <a:pt x="0" y="692289"/>
                </a:lnTo>
                <a:lnTo>
                  <a:pt x="0" y="0"/>
                </a:lnTo>
                <a:close/>
              </a:path>
            </a:pathLst>
          </a:custGeom>
          <a:blipFill>
            <a:blip r:embed="rId6"/>
            <a:stretch>
              <a:fillRect/>
            </a:stretch>
          </a:blipFill>
        </p:spPr>
        <p:txBody>
          <a:bodyPr/>
          <a:lstStyle/>
          <a:p>
            <a:endParaRPr lang="en-AU"/>
          </a:p>
        </p:txBody>
      </p:sp>
      <p:grpSp>
        <p:nvGrpSpPr>
          <p:cNvPr id="15" name="Group 15"/>
          <p:cNvGrpSpPr/>
          <p:nvPr/>
        </p:nvGrpSpPr>
        <p:grpSpPr>
          <a:xfrm>
            <a:off x="17065747" y="9153238"/>
            <a:ext cx="827107" cy="82710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pic>
        <p:nvPicPr>
          <p:cNvPr id="18" name="Picture 18"/>
          <p:cNvPicPr>
            <a:picLocks noChangeAspect="1"/>
          </p:cNvPicPr>
          <p:nvPr/>
        </p:nvPicPr>
        <p:blipFill>
          <a:blip r:embed="rId7"/>
          <a:stretch>
            <a:fillRect/>
          </a:stretch>
        </p:blipFill>
        <p:spPr>
          <a:xfrm>
            <a:off x="16994470" y="9082325"/>
            <a:ext cx="969661" cy="969661"/>
          </a:xfrm>
          <a:prstGeom prst="rect">
            <a:avLst/>
          </a:prstGeom>
        </p:spPr>
      </p:pic>
      <p:sp>
        <p:nvSpPr>
          <p:cNvPr id="19" name="Freeform 19"/>
          <p:cNvSpPr/>
          <p:nvPr/>
        </p:nvSpPr>
        <p:spPr>
          <a:xfrm>
            <a:off x="17256285" y="9239569"/>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0" name="Freeform 20"/>
          <p:cNvSpPr/>
          <p:nvPr/>
        </p:nvSpPr>
        <p:spPr>
          <a:xfrm>
            <a:off x="17109896" y="9501062"/>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1" name="Freeform 21"/>
          <p:cNvSpPr/>
          <p:nvPr/>
        </p:nvSpPr>
        <p:spPr>
          <a:xfrm rot="1687212">
            <a:off x="17230761" y="9788118"/>
            <a:ext cx="183235" cy="77694"/>
          </a:xfrm>
          <a:custGeom>
            <a:avLst/>
            <a:gdLst/>
            <a:ahLst/>
            <a:cxnLst/>
            <a:rect l="l" t="t" r="r" b="b"/>
            <a:pathLst>
              <a:path w="183235" h="77694">
                <a:moveTo>
                  <a:pt x="0" y="0"/>
                </a:moveTo>
                <a:lnTo>
                  <a:pt x="183235" y="0"/>
                </a:lnTo>
                <a:lnTo>
                  <a:pt x="183235" y="77694"/>
                </a:lnTo>
                <a:lnTo>
                  <a:pt x="0" y="776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22" name="Freeform 22"/>
          <p:cNvSpPr/>
          <p:nvPr/>
        </p:nvSpPr>
        <p:spPr>
          <a:xfrm>
            <a:off x="17707244" y="9501062"/>
            <a:ext cx="152207" cy="132187"/>
          </a:xfrm>
          <a:custGeom>
            <a:avLst/>
            <a:gdLst/>
            <a:ahLst/>
            <a:cxnLst/>
            <a:rect l="l" t="t" r="r" b="b"/>
            <a:pathLst>
              <a:path w="152207" h="132187">
                <a:moveTo>
                  <a:pt x="0" y="0"/>
                </a:moveTo>
                <a:lnTo>
                  <a:pt x="152207" y="0"/>
                </a:lnTo>
                <a:lnTo>
                  <a:pt x="152207" y="132187"/>
                </a:lnTo>
                <a:lnTo>
                  <a:pt x="0" y="1321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AU"/>
          </a:p>
        </p:txBody>
      </p:sp>
      <p:sp>
        <p:nvSpPr>
          <p:cNvPr id="23" name="Freeform 23"/>
          <p:cNvSpPr/>
          <p:nvPr/>
        </p:nvSpPr>
        <p:spPr>
          <a:xfrm rot="1820715">
            <a:off x="17532922" y="9235807"/>
            <a:ext cx="182522" cy="139712"/>
          </a:xfrm>
          <a:custGeom>
            <a:avLst/>
            <a:gdLst/>
            <a:ahLst/>
            <a:cxnLst/>
            <a:rect l="l" t="t" r="r" b="b"/>
            <a:pathLst>
              <a:path w="182522" h="139712">
                <a:moveTo>
                  <a:pt x="0" y="0"/>
                </a:moveTo>
                <a:lnTo>
                  <a:pt x="182522" y="0"/>
                </a:lnTo>
                <a:lnTo>
                  <a:pt x="182522" y="139712"/>
                </a:lnTo>
                <a:lnTo>
                  <a:pt x="0" y="13971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AU"/>
          </a:p>
        </p:txBody>
      </p:sp>
      <p:sp>
        <p:nvSpPr>
          <p:cNvPr id="24" name="Freeform 24"/>
          <p:cNvSpPr/>
          <p:nvPr/>
        </p:nvSpPr>
        <p:spPr>
          <a:xfrm rot="-1533444">
            <a:off x="17530457" y="9757196"/>
            <a:ext cx="192008" cy="137766"/>
          </a:xfrm>
          <a:custGeom>
            <a:avLst/>
            <a:gdLst/>
            <a:ahLst/>
            <a:cxnLst/>
            <a:rect l="l" t="t" r="r" b="b"/>
            <a:pathLst>
              <a:path w="192008" h="137766">
                <a:moveTo>
                  <a:pt x="0" y="0"/>
                </a:moveTo>
                <a:lnTo>
                  <a:pt x="192008" y="0"/>
                </a:lnTo>
                <a:lnTo>
                  <a:pt x="192008" y="137765"/>
                </a:lnTo>
                <a:lnTo>
                  <a:pt x="0" y="13776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AU"/>
          </a:p>
        </p:txBody>
      </p:sp>
      <p:sp>
        <p:nvSpPr>
          <p:cNvPr id="25" name="AutoShape 25"/>
          <p:cNvSpPr/>
          <p:nvPr/>
        </p:nvSpPr>
        <p:spPr>
          <a:xfrm>
            <a:off x="17129969" y="9363879"/>
            <a:ext cx="180968"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26" name="AutoShape 26"/>
          <p:cNvSpPr/>
          <p:nvPr/>
        </p:nvSpPr>
        <p:spPr>
          <a:xfrm flipV="1">
            <a:off x="17129969" y="9665172"/>
            <a:ext cx="180968" cy="105588"/>
          </a:xfrm>
          <a:prstGeom prst="line">
            <a:avLst/>
          </a:prstGeom>
          <a:ln w="9525" cap="flat">
            <a:solidFill>
              <a:srgbClr val="FFFFFF"/>
            </a:solidFill>
            <a:prstDash val="solid"/>
            <a:headEnd type="none" w="sm" len="sm"/>
            <a:tailEnd type="none" w="sm" len="sm"/>
          </a:ln>
        </p:spPr>
        <p:txBody>
          <a:bodyPr/>
          <a:lstStyle/>
          <a:p>
            <a:endParaRPr lang="en-AU"/>
          </a:p>
        </p:txBody>
      </p:sp>
      <p:sp>
        <p:nvSpPr>
          <p:cNvPr id="27" name="AutoShape 27"/>
          <p:cNvSpPr/>
          <p:nvPr/>
        </p:nvSpPr>
        <p:spPr>
          <a:xfrm flipV="1">
            <a:off x="17479301" y="9763735"/>
            <a:ext cx="0" cy="207447"/>
          </a:xfrm>
          <a:prstGeom prst="line">
            <a:avLst/>
          </a:prstGeom>
          <a:ln w="9525" cap="flat">
            <a:solidFill>
              <a:srgbClr val="FFFFFF"/>
            </a:solidFill>
            <a:prstDash val="solid"/>
            <a:headEnd type="none" w="sm" len="sm"/>
            <a:tailEnd type="none" w="sm" len="sm"/>
          </a:ln>
        </p:spPr>
        <p:txBody>
          <a:bodyPr/>
          <a:lstStyle/>
          <a:p>
            <a:endParaRPr lang="en-AU"/>
          </a:p>
        </p:txBody>
      </p:sp>
      <p:sp>
        <p:nvSpPr>
          <p:cNvPr id="28" name="AutoShape 28"/>
          <p:cNvSpPr/>
          <p:nvPr/>
        </p:nvSpPr>
        <p:spPr>
          <a:xfrm>
            <a:off x="17479301" y="9163130"/>
            <a:ext cx="0" cy="203692"/>
          </a:xfrm>
          <a:prstGeom prst="line">
            <a:avLst/>
          </a:prstGeom>
          <a:ln w="9525" cap="flat">
            <a:solidFill>
              <a:srgbClr val="FFFFFF"/>
            </a:solidFill>
            <a:prstDash val="solid"/>
            <a:headEnd type="none" w="sm" len="sm"/>
            <a:tailEnd type="none" w="sm" len="sm"/>
          </a:ln>
        </p:spPr>
        <p:txBody>
          <a:bodyPr/>
          <a:lstStyle/>
          <a:p>
            <a:endParaRPr lang="en-AU"/>
          </a:p>
        </p:txBody>
      </p:sp>
      <p:sp>
        <p:nvSpPr>
          <p:cNvPr id="29" name="AutoShape 29"/>
          <p:cNvSpPr/>
          <p:nvPr/>
        </p:nvSpPr>
        <p:spPr>
          <a:xfrm flipH="1">
            <a:off x="17648314" y="9363879"/>
            <a:ext cx="179949"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30" name="AutoShape 30"/>
          <p:cNvSpPr/>
          <p:nvPr/>
        </p:nvSpPr>
        <p:spPr>
          <a:xfrm flipH="1" flipV="1">
            <a:off x="17655564" y="9665172"/>
            <a:ext cx="172700" cy="105588"/>
          </a:xfrm>
          <a:prstGeom prst="line">
            <a:avLst/>
          </a:prstGeom>
          <a:ln w="9525" cap="flat">
            <a:solidFill>
              <a:srgbClr val="FFFFFF"/>
            </a:solidFill>
            <a:prstDash val="solid"/>
            <a:headEnd type="none" w="sm" len="sm"/>
            <a:tailEnd type="none" w="sm" len="sm"/>
          </a:ln>
        </p:spPr>
        <p:txBody>
          <a:bodyPr/>
          <a:lstStyle/>
          <a:p>
            <a:endParaRPr lang="en-AU"/>
          </a:p>
        </p:txBody>
      </p:sp>
      <p:grpSp>
        <p:nvGrpSpPr>
          <p:cNvPr id="31" name="Group 31"/>
          <p:cNvGrpSpPr/>
          <p:nvPr/>
        </p:nvGrpSpPr>
        <p:grpSpPr>
          <a:xfrm>
            <a:off x="17276448" y="9363879"/>
            <a:ext cx="405824" cy="40582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33" name="TextBox 33"/>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sp>
        <p:nvSpPr>
          <p:cNvPr id="34" name="Freeform 34"/>
          <p:cNvSpPr/>
          <p:nvPr/>
        </p:nvSpPr>
        <p:spPr>
          <a:xfrm>
            <a:off x="17349809" y="9387436"/>
            <a:ext cx="259101" cy="362086"/>
          </a:xfrm>
          <a:custGeom>
            <a:avLst/>
            <a:gdLst/>
            <a:ahLst/>
            <a:cxnLst/>
            <a:rect l="l" t="t" r="r" b="b"/>
            <a:pathLst>
              <a:path w="259101" h="362086">
                <a:moveTo>
                  <a:pt x="0" y="0"/>
                </a:moveTo>
                <a:lnTo>
                  <a:pt x="259102" y="0"/>
                </a:lnTo>
                <a:lnTo>
                  <a:pt x="259102" y="362086"/>
                </a:lnTo>
                <a:lnTo>
                  <a:pt x="0" y="362086"/>
                </a:lnTo>
                <a:lnTo>
                  <a:pt x="0" y="0"/>
                </a:lnTo>
                <a:close/>
              </a:path>
            </a:pathLst>
          </a:custGeom>
          <a:blipFill>
            <a:blip r:embed="rId20">
              <a:extLst>
                <a:ext uri="{96DAC541-7B7A-43D3-8B79-37D633B846F1}">
                  <asvg:svgBlip xmlns:asvg="http://schemas.microsoft.com/office/drawing/2016/SVG/main" r:embed="rId21"/>
                </a:ext>
              </a:extLst>
            </a:blip>
            <a:stretch>
              <a:fillRect l="-26582" t="-19021" r="-24928"/>
            </a:stretch>
          </a:blipFill>
        </p:spPr>
        <p:txBody>
          <a:bodyPr/>
          <a:lstStyle/>
          <a:p>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46474"/>
            <a:ext cx="18288000" cy="1340526"/>
            <a:chOff x="0" y="0"/>
            <a:chExt cx="4816593" cy="353060"/>
          </a:xfrm>
        </p:grpSpPr>
        <p:sp>
          <p:nvSpPr>
            <p:cNvPr id="3" name="Freeform 3"/>
            <p:cNvSpPr/>
            <p:nvPr/>
          </p:nvSpPr>
          <p:spPr>
            <a:xfrm>
              <a:off x="0" y="0"/>
              <a:ext cx="4816592" cy="353060"/>
            </a:xfrm>
            <a:custGeom>
              <a:avLst/>
              <a:gdLst/>
              <a:ahLst/>
              <a:cxnLst/>
              <a:rect l="l" t="t" r="r" b="b"/>
              <a:pathLst>
                <a:path w="4816592" h="353060">
                  <a:moveTo>
                    <a:pt x="0" y="0"/>
                  </a:moveTo>
                  <a:lnTo>
                    <a:pt x="4816592" y="0"/>
                  </a:lnTo>
                  <a:lnTo>
                    <a:pt x="4816592" y="353060"/>
                  </a:lnTo>
                  <a:lnTo>
                    <a:pt x="0" y="353060"/>
                  </a:lnTo>
                  <a:close/>
                </a:path>
              </a:pathLst>
            </a:custGeom>
            <a:solidFill>
              <a:srgbClr val="002664"/>
            </a:solidFill>
          </p:spPr>
          <p:txBody>
            <a:bodyPr/>
            <a:lstStyle/>
            <a:p>
              <a:endParaRPr lang="en-AU"/>
            </a:p>
          </p:txBody>
        </p:sp>
        <p:sp>
          <p:nvSpPr>
            <p:cNvPr id="4" name="TextBox 4"/>
            <p:cNvSpPr txBox="1"/>
            <p:nvPr/>
          </p:nvSpPr>
          <p:spPr>
            <a:xfrm>
              <a:off x="0" y="-9525"/>
              <a:ext cx="4816593" cy="362585"/>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413211" y="9170701"/>
            <a:ext cx="858434" cy="858434"/>
            <a:chOff x="0" y="0"/>
            <a:chExt cx="1366106" cy="1366106"/>
          </a:xfrm>
        </p:grpSpPr>
        <p:sp>
          <p:nvSpPr>
            <p:cNvPr id="6" name="Freeform 6"/>
            <p:cNvSpPr/>
            <p:nvPr/>
          </p:nvSpPr>
          <p:spPr>
            <a:xfrm>
              <a:off x="0" y="0"/>
              <a:ext cx="1366139" cy="1366139"/>
            </a:xfrm>
            <a:custGeom>
              <a:avLst/>
              <a:gdLst/>
              <a:ahLst/>
              <a:cxnLst/>
              <a:rect l="l" t="t" r="r" b="b"/>
              <a:pathLst>
                <a:path w="1366139" h="1366139">
                  <a:moveTo>
                    <a:pt x="0" y="0"/>
                  </a:moveTo>
                  <a:lnTo>
                    <a:pt x="1366139" y="0"/>
                  </a:lnTo>
                  <a:lnTo>
                    <a:pt x="1366139" y="1366139"/>
                  </a:lnTo>
                  <a:lnTo>
                    <a:pt x="0" y="1366139"/>
                  </a:lnTo>
                  <a:lnTo>
                    <a:pt x="0" y="0"/>
                  </a:lnTo>
                  <a:close/>
                </a:path>
              </a:pathLst>
            </a:custGeom>
            <a:blipFill>
              <a:blip r:embed="rId3"/>
              <a:stretch>
                <a:fillRect r="2" b="2"/>
              </a:stretch>
            </a:blipFill>
          </p:spPr>
          <p:txBody>
            <a:bodyPr/>
            <a:lstStyle/>
            <a:p>
              <a:endParaRPr lang="en-AU"/>
            </a:p>
          </p:txBody>
        </p:sp>
      </p:grpSp>
      <p:grpSp>
        <p:nvGrpSpPr>
          <p:cNvPr id="7" name="Group 7"/>
          <p:cNvGrpSpPr/>
          <p:nvPr/>
        </p:nvGrpSpPr>
        <p:grpSpPr>
          <a:xfrm>
            <a:off x="1587893" y="9220647"/>
            <a:ext cx="1074542" cy="792180"/>
            <a:chOff x="0" y="0"/>
            <a:chExt cx="1613382" cy="1189427"/>
          </a:xfrm>
        </p:grpSpPr>
        <p:sp>
          <p:nvSpPr>
            <p:cNvPr id="8" name="Freeform 8"/>
            <p:cNvSpPr/>
            <p:nvPr/>
          </p:nvSpPr>
          <p:spPr>
            <a:xfrm>
              <a:off x="0" y="0"/>
              <a:ext cx="1613408" cy="1189482"/>
            </a:xfrm>
            <a:custGeom>
              <a:avLst/>
              <a:gdLst/>
              <a:ahLst/>
              <a:cxnLst/>
              <a:rect l="l" t="t" r="r" b="b"/>
              <a:pathLst>
                <a:path w="1613408" h="1189482">
                  <a:moveTo>
                    <a:pt x="0" y="0"/>
                  </a:moveTo>
                  <a:lnTo>
                    <a:pt x="1613408" y="0"/>
                  </a:lnTo>
                  <a:lnTo>
                    <a:pt x="1613408" y="1189482"/>
                  </a:lnTo>
                  <a:lnTo>
                    <a:pt x="0" y="1189482"/>
                  </a:lnTo>
                  <a:lnTo>
                    <a:pt x="0" y="0"/>
                  </a:lnTo>
                  <a:close/>
                </a:path>
              </a:pathLst>
            </a:custGeom>
            <a:blipFill>
              <a:blip r:embed="rId4"/>
              <a:stretch>
                <a:fillRect t="-147" r="1" b="-142"/>
              </a:stretch>
            </a:blipFill>
          </p:spPr>
          <p:txBody>
            <a:bodyPr/>
            <a:lstStyle/>
            <a:p>
              <a:endParaRPr lang="en-AU"/>
            </a:p>
          </p:txBody>
        </p:sp>
      </p:grpSp>
      <p:grpSp>
        <p:nvGrpSpPr>
          <p:cNvPr id="9" name="Group 9"/>
          <p:cNvGrpSpPr/>
          <p:nvPr/>
        </p:nvGrpSpPr>
        <p:grpSpPr>
          <a:xfrm>
            <a:off x="3896697" y="9403140"/>
            <a:ext cx="1746855" cy="449863"/>
            <a:chOff x="0" y="0"/>
            <a:chExt cx="2329140" cy="599817"/>
          </a:xfrm>
        </p:grpSpPr>
        <p:sp>
          <p:nvSpPr>
            <p:cNvPr id="10" name="Freeform 10"/>
            <p:cNvSpPr/>
            <p:nvPr/>
          </p:nvSpPr>
          <p:spPr>
            <a:xfrm>
              <a:off x="0" y="0"/>
              <a:ext cx="2329140" cy="599817"/>
            </a:xfrm>
            <a:custGeom>
              <a:avLst/>
              <a:gdLst/>
              <a:ahLst/>
              <a:cxnLst/>
              <a:rect l="l" t="t" r="r" b="b"/>
              <a:pathLst>
                <a:path w="2329140" h="599817">
                  <a:moveTo>
                    <a:pt x="0" y="0"/>
                  </a:moveTo>
                  <a:lnTo>
                    <a:pt x="2329140" y="0"/>
                  </a:lnTo>
                  <a:lnTo>
                    <a:pt x="2329140" y="599817"/>
                  </a:lnTo>
                  <a:lnTo>
                    <a:pt x="0" y="599817"/>
                  </a:lnTo>
                  <a:close/>
                </a:path>
              </a:pathLst>
            </a:custGeom>
            <a:solidFill>
              <a:srgbClr val="000000">
                <a:alpha val="0"/>
              </a:srgbClr>
            </a:solidFill>
          </p:spPr>
          <p:txBody>
            <a:bodyPr/>
            <a:lstStyle/>
            <a:p>
              <a:endParaRPr lang="en-AU"/>
            </a:p>
          </p:txBody>
        </p:sp>
        <p:sp>
          <p:nvSpPr>
            <p:cNvPr id="11" name="TextBox 11"/>
            <p:cNvSpPr txBox="1"/>
            <p:nvPr/>
          </p:nvSpPr>
          <p:spPr>
            <a:xfrm>
              <a:off x="0" y="-28575"/>
              <a:ext cx="2329140" cy="628392"/>
            </a:xfrm>
            <a:prstGeom prst="rect">
              <a:avLst/>
            </a:prstGeom>
          </p:spPr>
          <p:txBody>
            <a:bodyPr lIns="0" tIns="0" rIns="0" bIns="0" rtlCol="0" anchor="t"/>
            <a:lstStyle/>
            <a:p>
              <a:pPr algn="l">
                <a:lnSpc>
                  <a:spcPts val="1662"/>
                </a:lnSpc>
              </a:pPr>
              <a:r>
                <a:rPr lang="en-US" sz="1187">
                  <a:solidFill>
                    <a:srgbClr val="FFFFFF"/>
                  </a:solidFill>
                  <a:latin typeface="Public Sans 2"/>
                  <a:ea typeface="Public Sans 2"/>
                  <a:cs typeface="Public Sans 2"/>
                  <a:sym typeface="Public Sans 2"/>
                </a:rPr>
                <a:t>South Western Sydney</a:t>
              </a:r>
            </a:p>
            <a:p>
              <a:pPr algn="l">
                <a:lnSpc>
                  <a:spcPts val="1662"/>
                </a:lnSpc>
              </a:pPr>
              <a:r>
                <a:rPr lang="en-US" sz="1187">
                  <a:solidFill>
                    <a:srgbClr val="FFFFFF"/>
                  </a:solidFill>
                  <a:latin typeface="Public Sans 2"/>
                  <a:ea typeface="Public Sans 2"/>
                  <a:cs typeface="Public Sans 2"/>
                  <a:sym typeface="Public Sans 2"/>
                </a:rPr>
                <a:t>Local Health District</a:t>
              </a:r>
            </a:p>
          </p:txBody>
        </p:sp>
      </p:grpSp>
      <p:sp>
        <p:nvSpPr>
          <p:cNvPr id="12" name="Freeform 12"/>
          <p:cNvSpPr/>
          <p:nvPr/>
        </p:nvSpPr>
        <p:spPr>
          <a:xfrm>
            <a:off x="2976760" y="9220647"/>
            <a:ext cx="636906" cy="692289"/>
          </a:xfrm>
          <a:custGeom>
            <a:avLst/>
            <a:gdLst/>
            <a:ahLst/>
            <a:cxnLst/>
            <a:rect l="l" t="t" r="r" b="b"/>
            <a:pathLst>
              <a:path w="636906" h="692289">
                <a:moveTo>
                  <a:pt x="0" y="0"/>
                </a:moveTo>
                <a:lnTo>
                  <a:pt x="636906" y="0"/>
                </a:lnTo>
                <a:lnTo>
                  <a:pt x="636906" y="692289"/>
                </a:lnTo>
                <a:lnTo>
                  <a:pt x="0" y="692289"/>
                </a:lnTo>
                <a:lnTo>
                  <a:pt x="0" y="0"/>
                </a:lnTo>
                <a:close/>
              </a:path>
            </a:pathLst>
          </a:custGeom>
          <a:blipFill>
            <a:blip r:embed="rId5"/>
            <a:stretch>
              <a:fillRect/>
            </a:stretch>
          </a:blipFill>
        </p:spPr>
        <p:txBody>
          <a:bodyPr/>
          <a:lstStyle/>
          <a:p>
            <a:endParaRPr lang="en-AU"/>
          </a:p>
        </p:txBody>
      </p:sp>
      <p:grpSp>
        <p:nvGrpSpPr>
          <p:cNvPr id="13" name="Group 13"/>
          <p:cNvGrpSpPr/>
          <p:nvPr/>
        </p:nvGrpSpPr>
        <p:grpSpPr>
          <a:xfrm>
            <a:off x="17065747" y="9153238"/>
            <a:ext cx="827107" cy="82710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pic>
        <p:nvPicPr>
          <p:cNvPr id="16" name="Picture 16"/>
          <p:cNvPicPr>
            <a:picLocks noChangeAspect="1"/>
          </p:cNvPicPr>
          <p:nvPr/>
        </p:nvPicPr>
        <p:blipFill>
          <a:blip r:embed="rId6"/>
          <a:stretch>
            <a:fillRect/>
          </a:stretch>
        </p:blipFill>
        <p:spPr>
          <a:xfrm>
            <a:off x="16994470" y="9082325"/>
            <a:ext cx="969661" cy="969661"/>
          </a:xfrm>
          <a:prstGeom prst="rect">
            <a:avLst/>
          </a:prstGeom>
        </p:spPr>
      </p:pic>
      <p:sp>
        <p:nvSpPr>
          <p:cNvPr id="17" name="Freeform 17"/>
          <p:cNvSpPr/>
          <p:nvPr/>
        </p:nvSpPr>
        <p:spPr>
          <a:xfrm>
            <a:off x="17256285" y="9239569"/>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18" name="Freeform 18"/>
          <p:cNvSpPr/>
          <p:nvPr/>
        </p:nvSpPr>
        <p:spPr>
          <a:xfrm>
            <a:off x="17109896" y="9501062"/>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sp>
        <p:nvSpPr>
          <p:cNvPr id="19" name="Freeform 19"/>
          <p:cNvSpPr/>
          <p:nvPr/>
        </p:nvSpPr>
        <p:spPr>
          <a:xfrm rot="1687212">
            <a:off x="17230761" y="9788118"/>
            <a:ext cx="183235" cy="77694"/>
          </a:xfrm>
          <a:custGeom>
            <a:avLst/>
            <a:gdLst/>
            <a:ahLst/>
            <a:cxnLst/>
            <a:rect l="l" t="t" r="r" b="b"/>
            <a:pathLst>
              <a:path w="183235" h="77694">
                <a:moveTo>
                  <a:pt x="0" y="0"/>
                </a:moveTo>
                <a:lnTo>
                  <a:pt x="183235" y="0"/>
                </a:lnTo>
                <a:lnTo>
                  <a:pt x="183235" y="77694"/>
                </a:lnTo>
                <a:lnTo>
                  <a:pt x="0" y="776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AU"/>
          </a:p>
        </p:txBody>
      </p:sp>
      <p:sp>
        <p:nvSpPr>
          <p:cNvPr id="20" name="Freeform 20"/>
          <p:cNvSpPr/>
          <p:nvPr/>
        </p:nvSpPr>
        <p:spPr>
          <a:xfrm>
            <a:off x="17707244" y="9501062"/>
            <a:ext cx="152207" cy="132187"/>
          </a:xfrm>
          <a:custGeom>
            <a:avLst/>
            <a:gdLst/>
            <a:ahLst/>
            <a:cxnLst/>
            <a:rect l="l" t="t" r="r" b="b"/>
            <a:pathLst>
              <a:path w="152207" h="132187">
                <a:moveTo>
                  <a:pt x="0" y="0"/>
                </a:moveTo>
                <a:lnTo>
                  <a:pt x="152207" y="0"/>
                </a:lnTo>
                <a:lnTo>
                  <a:pt x="152207" y="132187"/>
                </a:lnTo>
                <a:lnTo>
                  <a:pt x="0" y="13218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p>
        </p:txBody>
      </p:sp>
      <p:sp>
        <p:nvSpPr>
          <p:cNvPr id="21" name="Freeform 21"/>
          <p:cNvSpPr/>
          <p:nvPr/>
        </p:nvSpPr>
        <p:spPr>
          <a:xfrm rot="1820715">
            <a:off x="17532922" y="9235807"/>
            <a:ext cx="182522" cy="139712"/>
          </a:xfrm>
          <a:custGeom>
            <a:avLst/>
            <a:gdLst/>
            <a:ahLst/>
            <a:cxnLst/>
            <a:rect l="l" t="t" r="r" b="b"/>
            <a:pathLst>
              <a:path w="182522" h="139712">
                <a:moveTo>
                  <a:pt x="0" y="0"/>
                </a:moveTo>
                <a:lnTo>
                  <a:pt x="182522" y="0"/>
                </a:lnTo>
                <a:lnTo>
                  <a:pt x="182522" y="139712"/>
                </a:lnTo>
                <a:lnTo>
                  <a:pt x="0" y="13971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AU"/>
          </a:p>
        </p:txBody>
      </p:sp>
      <p:sp>
        <p:nvSpPr>
          <p:cNvPr id="22" name="Freeform 22"/>
          <p:cNvSpPr/>
          <p:nvPr/>
        </p:nvSpPr>
        <p:spPr>
          <a:xfrm rot="-1533444">
            <a:off x="17530457" y="9757196"/>
            <a:ext cx="192008" cy="137766"/>
          </a:xfrm>
          <a:custGeom>
            <a:avLst/>
            <a:gdLst/>
            <a:ahLst/>
            <a:cxnLst/>
            <a:rect l="l" t="t" r="r" b="b"/>
            <a:pathLst>
              <a:path w="192008" h="137766">
                <a:moveTo>
                  <a:pt x="0" y="0"/>
                </a:moveTo>
                <a:lnTo>
                  <a:pt x="192008" y="0"/>
                </a:lnTo>
                <a:lnTo>
                  <a:pt x="192008" y="137765"/>
                </a:lnTo>
                <a:lnTo>
                  <a:pt x="0" y="13776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AU"/>
          </a:p>
        </p:txBody>
      </p:sp>
      <p:sp>
        <p:nvSpPr>
          <p:cNvPr id="23" name="AutoShape 23"/>
          <p:cNvSpPr/>
          <p:nvPr/>
        </p:nvSpPr>
        <p:spPr>
          <a:xfrm>
            <a:off x="17129969" y="9363879"/>
            <a:ext cx="180968"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24" name="AutoShape 24"/>
          <p:cNvSpPr/>
          <p:nvPr/>
        </p:nvSpPr>
        <p:spPr>
          <a:xfrm flipV="1">
            <a:off x="17129969" y="9665172"/>
            <a:ext cx="180968" cy="105588"/>
          </a:xfrm>
          <a:prstGeom prst="line">
            <a:avLst/>
          </a:prstGeom>
          <a:ln w="9525" cap="flat">
            <a:solidFill>
              <a:srgbClr val="FFFFFF"/>
            </a:solidFill>
            <a:prstDash val="solid"/>
            <a:headEnd type="none" w="sm" len="sm"/>
            <a:tailEnd type="none" w="sm" len="sm"/>
          </a:ln>
        </p:spPr>
        <p:txBody>
          <a:bodyPr/>
          <a:lstStyle/>
          <a:p>
            <a:endParaRPr lang="en-AU"/>
          </a:p>
        </p:txBody>
      </p:sp>
      <p:sp>
        <p:nvSpPr>
          <p:cNvPr id="25" name="AutoShape 25"/>
          <p:cNvSpPr/>
          <p:nvPr/>
        </p:nvSpPr>
        <p:spPr>
          <a:xfrm flipV="1">
            <a:off x="17479301" y="9763735"/>
            <a:ext cx="0" cy="207447"/>
          </a:xfrm>
          <a:prstGeom prst="line">
            <a:avLst/>
          </a:prstGeom>
          <a:ln w="9525" cap="flat">
            <a:solidFill>
              <a:srgbClr val="FFFFFF"/>
            </a:solidFill>
            <a:prstDash val="solid"/>
            <a:headEnd type="none" w="sm" len="sm"/>
            <a:tailEnd type="none" w="sm" len="sm"/>
          </a:ln>
        </p:spPr>
        <p:txBody>
          <a:bodyPr/>
          <a:lstStyle/>
          <a:p>
            <a:endParaRPr lang="en-AU"/>
          </a:p>
        </p:txBody>
      </p:sp>
      <p:sp>
        <p:nvSpPr>
          <p:cNvPr id="26" name="AutoShape 26"/>
          <p:cNvSpPr/>
          <p:nvPr/>
        </p:nvSpPr>
        <p:spPr>
          <a:xfrm>
            <a:off x="17479301" y="9163130"/>
            <a:ext cx="0" cy="203692"/>
          </a:xfrm>
          <a:prstGeom prst="line">
            <a:avLst/>
          </a:prstGeom>
          <a:ln w="9525" cap="flat">
            <a:solidFill>
              <a:srgbClr val="FFFFFF"/>
            </a:solidFill>
            <a:prstDash val="solid"/>
            <a:headEnd type="none" w="sm" len="sm"/>
            <a:tailEnd type="none" w="sm" len="sm"/>
          </a:ln>
        </p:spPr>
        <p:txBody>
          <a:bodyPr/>
          <a:lstStyle/>
          <a:p>
            <a:endParaRPr lang="en-AU"/>
          </a:p>
        </p:txBody>
      </p:sp>
      <p:sp>
        <p:nvSpPr>
          <p:cNvPr id="27" name="AutoShape 27"/>
          <p:cNvSpPr/>
          <p:nvPr/>
        </p:nvSpPr>
        <p:spPr>
          <a:xfrm flipH="1">
            <a:off x="17648314" y="9363879"/>
            <a:ext cx="179949"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28" name="AutoShape 28"/>
          <p:cNvSpPr/>
          <p:nvPr/>
        </p:nvSpPr>
        <p:spPr>
          <a:xfrm flipH="1" flipV="1">
            <a:off x="17655564" y="9665172"/>
            <a:ext cx="172700" cy="105588"/>
          </a:xfrm>
          <a:prstGeom prst="line">
            <a:avLst/>
          </a:prstGeom>
          <a:ln w="9525" cap="flat">
            <a:solidFill>
              <a:srgbClr val="FFFFFF"/>
            </a:solidFill>
            <a:prstDash val="solid"/>
            <a:headEnd type="none" w="sm" len="sm"/>
            <a:tailEnd type="none" w="sm" len="sm"/>
          </a:ln>
        </p:spPr>
        <p:txBody>
          <a:bodyPr/>
          <a:lstStyle/>
          <a:p>
            <a:endParaRPr lang="en-AU"/>
          </a:p>
        </p:txBody>
      </p:sp>
      <p:grpSp>
        <p:nvGrpSpPr>
          <p:cNvPr id="29" name="Group 29"/>
          <p:cNvGrpSpPr/>
          <p:nvPr/>
        </p:nvGrpSpPr>
        <p:grpSpPr>
          <a:xfrm>
            <a:off x="17276448" y="9363879"/>
            <a:ext cx="405824" cy="40582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31" name="TextBox 31"/>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sp>
        <p:nvSpPr>
          <p:cNvPr id="32" name="Freeform 32"/>
          <p:cNvSpPr/>
          <p:nvPr/>
        </p:nvSpPr>
        <p:spPr>
          <a:xfrm>
            <a:off x="17349809" y="9387436"/>
            <a:ext cx="259101" cy="362086"/>
          </a:xfrm>
          <a:custGeom>
            <a:avLst/>
            <a:gdLst/>
            <a:ahLst/>
            <a:cxnLst/>
            <a:rect l="l" t="t" r="r" b="b"/>
            <a:pathLst>
              <a:path w="259101" h="362086">
                <a:moveTo>
                  <a:pt x="0" y="0"/>
                </a:moveTo>
                <a:lnTo>
                  <a:pt x="259102" y="0"/>
                </a:lnTo>
                <a:lnTo>
                  <a:pt x="259102" y="362086"/>
                </a:lnTo>
                <a:lnTo>
                  <a:pt x="0" y="362086"/>
                </a:lnTo>
                <a:lnTo>
                  <a:pt x="0" y="0"/>
                </a:lnTo>
                <a:close/>
              </a:path>
            </a:pathLst>
          </a:custGeom>
          <a:blipFill>
            <a:blip r:embed="rId19">
              <a:extLst>
                <a:ext uri="{96DAC541-7B7A-43D3-8B79-37D633B846F1}">
                  <asvg:svgBlip xmlns:asvg="http://schemas.microsoft.com/office/drawing/2016/SVG/main" r:embed="rId20"/>
                </a:ext>
              </a:extLst>
            </a:blip>
            <a:stretch>
              <a:fillRect l="-26582" t="-19021" r="-24928"/>
            </a:stretch>
          </a:blipFill>
        </p:spPr>
        <p:txBody>
          <a:bodyPr/>
          <a:lstStyle/>
          <a:p>
            <a:endParaRPr lang="en-AU"/>
          </a:p>
        </p:txBody>
      </p:sp>
      <p:grpSp>
        <p:nvGrpSpPr>
          <p:cNvPr id="33" name="Group 33"/>
          <p:cNvGrpSpPr/>
          <p:nvPr/>
        </p:nvGrpSpPr>
        <p:grpSpPr>
          <a:xfrm>
            <a:off x="965330" y="2501407"/>
            <a:ext cx="13485118" cy="2117973"/>
            <a:chOff x="0" y="0"/>
            <a:chExt cx="3551636" cy="557820"/>
          </a:xfrm>
        </p:grpSpPr>
        <p:sp>
          <p:nvSpPr>
            <p:cNvPr id="34" name="Freeform 34"/>
            <p:cNvSpPr/>
            <p:nvPr/>
          </p:nvSpPr>
          <p:spPr>
            <a:xfrm>
              <a:off x="0" y="0"/>
              <a:ext cx="3551636" cy="557820"/>
            </a:xfrm>
            <a:custGeom>
              <a:avLst/>
              <a:gdLst/>
              <a:ahLst/>
              <a:cxnLst/>
              <a:rect l="l" t="t" r="r" b="b"/>
              <a:pathLst>
                <a:path w="3551636" h="557820">
                  <a:moveTo>
                    <a:pt x="9186" y="0"/>
                  </a:moveTo>
                  <a:lnTo>
                    <a:pt x="3542450" y="0"/>
                  </a:lnTo>
                  <a:cubicBezTo>
                    <a:pt x="3544886" y="0"/>
                    <a:pt x="3547223" y="968"/>
                    <a:pt x="3548945" y="2690"/>
                  </a:cubicBezTo>
                  <a:cubicBezTo>
                    <a:pt x="3550668" y="4413"/>
                    <a:pt x="3551636" y="6750"/>
                    <a:pt x="3551636" y="9186"/>
                  </a:cubicBezTo>
                  <a:lnTo>
                    <a:pt x="3551636" y="548634"/>
                  </a:lnTo>
                  <a:cubicBezTo>
                    <a:pt x="3551636" y="551071"/>
                    <a:pt x="3550668" y="553407"/>
                    <a:pt x="3548945" y="555130"/>
                  </a:cubicBezTo>
                  <a:cubicBezTo>
                    <a:pt x="3547223" y="556852"/>
                    <a:pt x="3544886" y="557820"/>
                    <a:pt x="3542450" y="557820"/>
                  </a:cubicBezTo>
                  <a:lnTo>
                    <a:pt x="9186" y="557820"/>
                  </a:lnTo>
                  <a:cubicBezTo>
                    <a:pt x="6750" y="557820"/>
                    <a:pt x="4413" y="556852"/>
                    <a:pt x="2690" y="555130"/>
                  </a:cubicBezTo>
                  <a:cubicBezTo>
                    <a:pt x="968" y="553407"/>
                    <a:pt x="0" y="551071"/>
                    <a:pt x="0" y="548634"/>
                  </a:cubicBezTo>
                  <a:lnTo>
                    <a:pt x="0" y="9186"/>
                  </a:lnTo>
                  <a:cubicBezTo>
                    <a:pt x="0" y="6750"/>
                    <a:pt x="968" y="4413"/>
                    <a:pt x="2690" y="2690"/>
                  </a:cubicBezTo>
                  <a:cubicBezTo>
                    <a:pt x="4413" y="968"/>
                    <a:pt x="6750" y="0"/>
                    <a:pt x="9186" y="0"/>
                  </a:cubicBezTo>
                  <a:close/>
                </a:path>
              </a:pathLst>
            </a:custGeom>
            <a:solidFill>
              <a:srgbClr val="FF9561"/>
            </a:solidFill>
          </p:spPr>
          <p:txBody>
            <a:bodyPr/>
            <a:lstStyle/>
            <a:p>
              <a:endParaRPr lang="en-AU"/>
            </a:p>
          </p:txBody>
        </p:sp>
        <p:sp>
          <p:nvSpPr>
            <p:cNvPr id="35" name="TextBox 35"/>
            <p:cNvSpPr txBox="1"/>
            <p:nvPr/>
          </p:nvSpPr>
          <p:spPr>
            <a:xfrm>
              <a:off x="0" y="-9525"/>
              <a:ext cx="3551636" cy="567345"/>
            </a:xfrm>
            <a:prstGeom prst="rect">
              <a:avLst/>
            </a:prstGeom>
          </p:spPr>
          <p:txBody>
            <a:bodyPr lIns="50800" tIns="50800" rIns="50800" bIns="50800" rtlCol="0" anchor="ctr"/>
            <a:lstStyle/>
            <a:p>
              <a:pPr algn="ctr">
                <a:lnSpc>
                  <a:spcPts val="2160"/>
                </a:lnSpc>
              </a:pPr>
              <a:endParaRPr/>
            </a:p>
          </p:txBody>
        </p:sp>
      </p:grpSp>
      <p:sp>
        <p:nvSpPr>
          <p:cNvPr id="36" name="Freeform 36"/>
          <p:cNvSpPr/>
          <p:nvPr/>
        </p:nvSpPr>
        <p:spPr>
          <a:xfrm>
            <a:off x="11658118" y="2501407"/>
            <a:ext cx="5517872" cy="5517872"/>
          </a:xfrm>
          <a:custGeom>
            <a:avLst/>
            <a:gdLst/>
            <a:ahLst/>
            <a:cxnLst/>
            <a:rect l="l" t="t" r="r" b="b"/>
            <a:pathLst>
              <a:path w="5517872" h="5517872">
                <a:moveTo>
                  <a:pt x="0" y="0"/>
                </a:moveTo>
                <a:lnTo>
                  <a:pt x="5517872" y="0"/>
                </a:lnTo>
                <a:lnTo>
                  <a:pt x="5517872" y="5517872"/>
                </a:lnTo>
                <a:lnTo>
                  <a:pt x="0" y="551787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AU"/>
          </a:p>
        </p:txBody>
      </p:sp>
      <p:sp>
        <p:nvSpPr>
          <p:cNvPr id="37" name="Freeform 37"/>
          <p:cNvSpPr/>
          <p:nvPr/>
        </p:nvSpPr>
        <p:spPr>
          <a:xfrm>
            <a:off x="1314035" y="5167300"/>
            <a:ext cx="751577" cy="705543"/>
          </a:xfrm>
          <a:custGeom>
            <a:avLst/>
            <a:gdLst/>
            <a:ahLst/>
            <a:cxnLst/>
            <a:rect l="l" t="t" r="r" b="b"/>
            <a:pathLst>
              <a:path w="751577" h="705543">
                <a:moveTo>
                  <a:pt x="0" y="0"/>
                </a:moveTo>
                <a:lnTo>
                  <a:pt x="751578" y="0"/>
                </a:lnTo>
                <a:lnTo>
                  <a:pt x="751578" y="705544"/>
                </a:lnTo>
                <a:lnTo>
                  <a:pt x="0" y="7055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AU"/>
          </a:p>
        </p:txBody>
      </p:sp>
      <p:sp>
        <p:nvSpPr>
          <p:cNvPr id="38" name="Freeform 38"/>
          <p:cNvSpPr/>
          <p:nvPr/>
        </p:nvSpPr>
        <p:spPr>
          <a:xfrm>
            <a:off x="1271645" y="6053179"/>
            <a:ext cx="697894" cy="697894"/>
          </a:xfrm>
          <a:custGeom>
            <a:avLst/>
            <a:gdLst/>
            <a:ahLst/>
            <a:cxnLst/>
            <a:rect l="l" t="t" r="r" b="b"/>
            <a:pathLst>
              <a:path w="697894" h="697894">
                <a:moveTo>
                  <a:pt x="0" y="0"/>
                </a:moveTo>
                <a:lnTo>
                  <a:pt x="697894" y="0"/>
                </a:lnTo>
                <a:lnTo>
                  <a:pt x="697894" y="697894"/>
                </a:lnTo>
                <a:lnTo>
                  <a:pt x="0" y="69789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AU"/>
          </a:p>
        </p:txBody>
      </p:sp>
      <p:sp>
        <p:nvSpPr>
          <p:cNvPr id="39" name="Freeform 39"/>
          <p:cNvSpPr/>
          <p:nvPr/>
        </p:nvSpPr>
        <p:spPr>
          <a:xfrm>
            <a:off x="1271645" y="6932048"/>
            <a:ext cx="680420" cy="723851"/>
          </a:xfrm>
          <a:custGeom>
            <a:avLst/>
            <a:gdLst/>
            <a:ahLst/>
            <a:cxnLst/>
            <a:rect l="l" t="t" r="r" b="b"/>
            <a:pathLst>
              <a:path w="680420" h="723851">
                <a:moveTo>
                  <a:pt x="0" y="0"/>
                </a:moveTo>
                <a:lnTo>
                  <a:pt x="680420" y="0"/>
                </a:lnTo>
                <a:lnTo>
                  <a:pt x="680420" y="723851"/>
                </a:lnTo>
                <a:lnTo>
                  <a:pt x="0" y="723851"/>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AU"/>
          </a:p>
        </p:txBody>
      </p:sp>
      <p:sp>
        <p:nvSpPr>
          <p:cNvPr id="40" name="TextBox 40"/>
          <p:cNvSpPr txBox="1"/>
          <p:nvPr/>
        </p:nvSpPr>
        <p:spPr>
          <a:xfrm>
            <a:off x="1028700" y="1323761"/>
            <a:ext cx="12852726" cy="679370"/>
          </a:xfrm>
          <a:prstGeom prst="rect">
            <a:avLst/>
          </a:prstGeom>
        </p:spPr>
        <p:txBody>
          <a:bodyPr lIns="0" tIns="0" rIns="0" bIns="0" rtlCol="0" anchor="t">
            <a:spAutoFit/>
          </a:bodyPr>
          <a:lstStyle/>
          <a:p>
            <a:pPr marL="0" lvl="0" indent="0" algn="l">
              <a:lnSpc>
                <a:spcPts val="5604"/>
              </a:lnSpc>
              <a:spcBef>
                <a:spcPct val="0"/>
              </a:spcBef>
            </a:pPr>
            <a:r>
              <a:rPr lang="en-US" sz="4003" b="1">
                <a:solidFill>
                  <a:srgbClr val="002664"/>
                </a:solidFill>
                <a:latin typeface="Public Sans 2 Bold"/>
                <a:ea typeface="Public Sans 2 Bold"/>
                <a:cs typeface="Public Sans 2 Bold"/>
                <a:sym typeface="Public Sans 2 Bold"/>
              </a:rPr>
              <a:t>Client Story</a:t>
            </a:r>
          </a:p>
        </p:txBody>
      </p:sp>
      <p:sp>
        <p:nvSpPr>
          <p:cNvPr id="41" name="TextBox 41"/>
          <p:cNvSpPr txBox="1"/>
          <p:nvPr/>
        </p:nvSpPr>
        <p:spPr>
          <a:xfrm>
            <a:off x="1394547" y="2773946"/>
            <a:ext cx="6462808" cy="1515745"/>
          </a:xfrm>
          <a:prstGeom prst="rect">
            <a:avLst/>
          </a:prstGeom>
        </p:spPr>
        <p:txBody>
          <a:bodyPr lIns="0" tIns="0" rIns="0" bIns="0" rtlCol="0" anchor="t">
            <a:spAutoFit/>
          </a:bodyPr>
          <a:lstStyle/>
          <a:p>
            <a:pPr algn="l">
              <a:lnSpc>
                <a:spcPts val="3079"/>
              </a:lnSpc>
            </a:pPr>
            <a:r>
              <a:rPr lang="en-US" sz="2199">
                <a:solidFill>
                  <a:srgbClr val="002664"/>
                </a:solidFill>
                <a:latin typeface="Public Sans 1"/>
                <a:ea typeface="Public Sans 1"/>
                <a:cs typeface="Public Sans 1"/>
                <a:sym typeface="Public Sans 1"/>
              </a:rPr>
              <a:t>Age: </a:t>
            </a:r>
            <a:r>
              <a:rPr lang="en-US" sz="2199" b="1">
                <a:solidFill>
                  <a:srgbClr val="002664"/>
                </a:solidFill>
                <a:latin typeface="Public Sans 1 Bold"/>
                <a:ea typeface="Public Sans 1 Bold"/>
                <a:cs typeface="Public Sans 1 Bold"/>
                <a:sym typeface="Public Sans 1 Bold"/>
              </a:rPr>
              <a:t>68</a:t>
            </a:r>
          </a:p>
          <a:p>
            <a:pPr algn="l">
              <a:lnSpc>
                <a:spcPts val="1400"/>
              </a:lnSpc>
            </a:pPr>
            <a:endParaRPr lang="en-US" sz="2199" b="1">
              <a:solidFill>
                <a:srgbClr val="002664"/>
              </a:solidFill>
              <a:latin typeface="Public Sans 1 Bold"/>
              <a:ea typeface="Public Sans 1 Bold"/>
              <a:cs typeface="Public Sans 1 Bold"/>
              <a:sym typeface="Public Sans 1 Bold"/>
            </a:endParaRPr>
          </a:p>
          <a:p>
            <a:pPr algn="l">
              <a:lnSpc>
                <a:spcPts val="3079"/>
              </a:lnSpc>
            </a:pPr>
            <a:r>
              <a:rPr lang="en-US" sz="2199">
                <a:solidFill>
                  <a:srgbClr val="002664"/>
                </a:solidFill>
                <a:latin typeface="Public Sans 1"/>
                <a:ea typeface="Public Sans 1"/>
                <a:cs typeface="Public Sans 1"/>
                <a:sym typeface="Public Sans 1"/>
              </a:rPr>
              <a:t>Gender: </a:t>
            </a:r>
            <a:r>
              <a:rPr lang="en-US" sz="2199" b="1">
                <a:solidFill>
                  <a:srgbClr val="002664"/>
                </a:solidFill>
                <a:latin typeface="Public Sans 1 Bold"/>
                <a:ea typeface="Public Sans 1 Bold"/>
                <a:cs typeface="Public Sans 1 Bold"/>
                <a:sym typeface="Public Sans 1 Bold"/>
              </a:rPr>
              <a:t>Female</a:t>
            </a:r>
          </a:p>
          <a:p>
            <a:pPr algn="l">
              <a:lnSpc>
                <a:spcPts val="1400"/>
              </a:lnSpc>
            </a:pPr>
            <a:endParaRPr lang="en-US" sz="2199" b="1">
              <a:solidFill>
                <a:srgbClr val="002664"/>
              </a:solidFill>
              <a:latin typeface="Public Sans 1 Bold"/>
              <a:ea typeface="Public Sans 1 Bold"/>
              <a:cs typeface="Public Sans 1 Bold"/>
              <a:sym typeface="Public Sans 1 Bold"/>
            </a:endParaRPr>
          </a:p>
          <a:p>
            <a:pPr marL="0" lvl="0" indent="0" algn="l">
              <a:lnSpc>
                <a:spcPts val="3079"/>
              </a:lnSpc>
              <a:spcBef>
                <a:spcPct val="0"/>
              </a:spcBef>
            </a:pPr>
            <a:r>
              <a:rPr lang="en-US" sz="2199">
                <a:solidFill>
                  <a:srgbClr val="002664"/>
                </a:solidFill>
                <a:latin typeface="Public Sans 1"/>
                <a:ea typeface="Public Sans 1"/>
                <a:cs typeface="Public Sans 1"/>
                <a:sym typeface="Public Sans 1"/>
              </a:rPr>
              <a:t>Reason for Referral: </a:t>
            </a:r>
            <a:r>
              <a:rPr lang="en-US" sz="2199" b="1">
                <a:solidFill>
                  <a:srgbClr val="002664"/>
                </a:solidFill>
                <a:latin typeface="Public Sans 1 Bold"/>
                <a:ea typeface="Public Sans 1 Bold"/>
                <a:cs typeface="Public Sans 1 Bold"/>
                <a:sym typeface="Public Sans 1 Bold"/>
              </a:rPr>
              <a:t>Social isolation &amp; loneliness</a:t>
            </a:r>
          </a:p>
        </p:txBody>
      </p:sp>
      <p:sp>
        <p:nvSpPr>
          <p:cNvPr id="42" name="TextBox 42"/>
          <p:cNvSpPr txBox="1"/>
          <p:nvPr/>
        </p:nvSpPr>
        <p:spPr>
          <a:xfrm>
            <a:off x="2290508" y="5301302"/>
            <a:ext cx="5517872" cy="2158348"/>
          </a:xfrm>
          <a:prstGeom prst="rect">
            <a:avLst/>
          </a:prstGeom>
        </p:spPr>
        <p:txBody>
          <a:bodyPr wrap="square" lIns="0" tIns="0" rIns="0" bIns="0" rtlCol="0" anchor="t">
            <a:spAutoFit/>
          </a:bodyPr>
          <a:lstStyle/>
          <a:p>
            <a:pPr algn="l">
              <a:lnSpc>
                <a:spcPts val="3079"/>
              </a:lnSpc>
            </a:pPr>
            <a:r>
              <a:rPr lang="en-US" sz="2199" dirty="0">
                <a:solidFill>
                  <a:srgbClr val="002664"/>
                </a:solidFill>
                <a:latin typeface="Public Sans 2 Medium"/>
                <a:ea typeface="Public Sans 2 Medium"/>
                <a:cs typeface="Public Sans 2 Medium"/>
                <a:sym typeface="Public Sans 2 Medium"/>
              </a:rPr>
              <a:t>KWIC CNCC Enrolment Confirmed</a:t>
            </a:r>
          </a:p>
          <a:p>
            <a:pPr algn="l">
              <a:lnSpc>
                <a:spcPts val="3919"/>
              </a:lnSpc>
            </a:pPr>
            <a:endParaRPr lang="en-US" sz="2199" dirty="0">
              <a:solidFill>
                <a:srgbClr val="002664"/>
              </a:solidFill>
              <a:latin typeface="Public Sans 2 Medium"/>
              <a:ea typeface="Public Sans 2 Medium"/>
              <a:cs typeface="Public Sans 2 Medium"/>
              <a:sym typeface="Public Sans 2 Medium"/>
            </a:endParaRPr>
          </a:p>
          <a:p>
            <a:pPr algn="l">
              <a:lnSpc>
                <a:spcPts val="3079"/>
              </a:lnSpc>
            </a:pPr>
            <a:r>
              <a:rPr lang="en-US" sz="2199" dirty="0">
                <a:solidFill>
                  <a:srgbClr val="002664"/>
                </a:solidFill>
                <a:latin typeface="Public Sans 2 Medium"/>
                <a:ea typeface="Public Sans 2 Medium"/>
                <a:cs typeface="Public Sans 2 Medium"/>
                <a:sym typeface="Public Sans 2 Medium"/>
              </a:rPr>
              <a:t>Background Information</a:t>
            </a:r>
          </a:p>
          <a:p>
            <a:pPr algn="l">
              <a:lnSpc>
                <a:spcPts val="3919"/>
              </a:lnSpc>
            </a:pPr>
            <a:endParaRPr lang="en-US" sz="2199" dirty="0">
              <a:solidFill>
                <a:srgbClr val="002664"/>
              </a:solidFill>
              <a:latin typeface="Public Sans 2 Medium"/>
              <a:ea typeface="Public Sans 2 Medium"/>
              <a:cs typeface="Public Sans 2 Medium"/>
              <a:sym typeface="Public Sans 2 Medium"/>
            </a:endParaRPr>
          </a:p>
          <a:p>
            <a:pPr marL="0" lvl="0" indent="0" algn="l">
              <a:lnSpc>
                <a:spcPts val="3079"/>
              </a:lnSpc>
              <a:spcBef>
                <a:spcPct val="0"/>
              </a:spcBef>
            </a:pPr>
            <a:r>
              <a:rPr lang="en-US" sz="2199" dirty="0">
                <a:solidFill>
                  <a:srgbClr val="002664"/>
                </a:solidFill>
                <a:latin typeface="Public Sans 2 Medium"/>
                <a:ea typeface="Public Sans 2 Medium"/>
                <a:cs typeface="Public Sans 2 Medium"/>
                <a:sym typeface="Public Sans 2 Medium"/>
              </a:rPr>
              <a:t>Social Prescribing Strategy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0" y="8946474"/>
            <a:ext cx="18288000" cy="1340526"/>
            <a:chOff x="0" y="0"/>
            <a:chExt cx="4816593" cy="353060"/>
          </a:xfrm>
        </p:grpSpPr>
        <p:sp>
          <p:nvSpPr>
            <p:cNvPr id="3" name="Freeform 3"/>
            <p:cNvSpPr/>
            <p:nvPr/>
          </p:nvSpPr>
          <p:spPr>
            <a:xfrm>
              <a:off x="0" y="0"/>
              <a:ext cx="4816592" cy="353060"/>
            </a:xfrm>
            <a:custGeom>
              <a:avLst/>
              <a:gdLst/>
              <a:ahLst/>
              <a:cxnLst/>
              <a:rect l="l" t="t" r="r" b="b"/>
              <a:pathLst>
                <a:path w="4816592" h="353060">
                  <a:moveTo>
                    <a:pt x="0" y="0"/>
                  </a:moveTo>
                  <a:lnTo>
                    <a:pt x="4816592" y="0"/>
                  </a:lnTo>
                  <a:lnTo>
                    <a:pt x="4816592" y="353060"/>
                  </a:lnTo>
                  <a:lnTo>
                    <a:pt x="0" y="353060"/>
                  </a:lnTo>
                  <a:close/>
                </a:path>
              </a:pathLst>
            </a:custGeom>
            <a:solidFill>
              <a:srgbClr val="002664"/>
            </a:solidFill>
          </p:spPr>
          <p:txBody>
            <a:bodyPr/>
            <a:lstStyle/>
            <a:p>
              <a:endParaRPr lang="en-AU"/>
            </a:p>
          </p:txBody>
        </p:sp>
        <p:sp>
          <p:nvSpPr>
            <p:cNvPr id="4" name="TextBox 4"/>
            <p:cNvSpPr txBox="1"/>
            <p:nvPr/>
          </p:nvSpPr>
          <p:spPr>
            <a:xfrm>
              <a:off x="0" y="-9525"/>
              <a:ext cx="4816593" cy="362585"/>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413211" y="9170701"/>
            <a:ext cx="858434" cy="858434"/>
            <a:chOff x="0" y="0"/>
            <a:chExt cx="1366106" cy="1366106"/>
          </a:xfrm>
        </p:grpSpPr>
        <p:sp>
          <p:nvSpPr>
            <p:cNvPr id="6" name="Freeform 6"/>
            <p:cNvSpPr/>
            <p:nvPr/>
          </p:nvSpPr>
          <p:spPr>
            <a:xfrm>
              <a:off x="0" y="0"/>
              <a:ext cx="1366139" cy="1366139"/>
            </a:xfrm>
            <a:custGeom>
              <a:avLst/>
              <a:gdLst/>
              <a:ahLst/>
              <a:cxnLst/>
              <a:rect l="l" t="t" r="r" b="b"/>
              <a:pathLst>
                <a:path w="1366139" h="1366139">
                  <a:moveTo>
                    <a:pt x="0" y="0"/>
                  </a:moveTo>
                  <a:lnTo>
                    <a:pt x="1366139" y="0"/>
                  </a:lnTo>
                  <a:lnTo>
                    <a:pt x="1366139" y="1366139"/>
                  </a:lnTo>
                  <a:lnTo>
                    <a:pt x="0" y="1366139"/>
                  </a:lnTo>
                  <a:lnTo>
                    <a:pt x="0" y="0"/>
                  </a:lnTo>
                  <a:close/>
                </a:path>
              </a:pathLst>
            </a:custGeom>
            <a:blipFill>
              <a:blip r:embed="rId2"/>
              <a:stretch>
                <a:fillRect r="2" b="2"/>
              </a:stretch>
            </a:blipFill>
          </p:spPr>
          <p:txBody>
            <a:bodyPr/>
            <a:lstStyle/>
            <a:p>
              <a:endParaRPr lang="en-AU"/>
            </a:p>
          </p:txBody>
        </p:sp>
      </p:grpSp>
      <p:grpSp>
        <p:nvGrpSpPr>
          <p:cNvPr id="7" name="Group 7"/>
          <p:cNvGrpSpPr/>
          <p:nvPr/>
        </p:nvGrpSpPr>
        <p:grpSpPr>
          <a:xfrm>
            <a:off x="1587893" y="9220647"/>
            <a:ext cx="1074542" cy="792180"/>
            <a:chOff x="0" y="0"/>
            <a:chExt cx="1613382" cy="1189427"/>
          </a:xfrm>
        </p:grpSpPr>
        <p:sp>
          <p:nvSpPr>
            <p:cNvPr id="8" name="Freeform 8"/>
            <p:cNvSpPr/>
            <p:nvPr/>
          </p:nvSpPr>
          <p:spPr>
            <a:xfrm>
              <a:off x="0" y="0"/>
              <a:ext cx="1613408" cy="1189482"/>
            </a:xfrm>
            <a:custGeom>
              <a:avLst/>
              <a:gdLst/>
              <a:ahLst/>
              <a:cxnLst/>
              <a:rect l="l" t="t" r="r" b="b"/>
              <a:pathLst>
                <a:path w="1613408" h="1189482">
                  <a:moveTo>
                    <a:pt x="0" y="0"/>
                  </a:moveTo>
                  <a:lnTo>
                    <a:pt x="1613408" y="0"/>
                  </a:lnTo>
                  <a:lnTo>
                    <a:pt x="1613408" y="1189482"/>
                  </a:lnTo>
                  <a:lnTo>
                    <a:pt x="0" y="1189482"/>
                  </a:lnTo>
                  <a:lnTo>
                    <a:pt x="0" y="0"/>
                  </a:lnTo>
                  <a:close/>
                </a:path>
              </a:pathLst>
            </a:custGeom>
            <a:blipFill>
              <a:blip r:embed="rId3"/>
              <a:stretch>
                <a:fillRect t="-147" r="1" b="-142"/>
              </a:stretch>
            </a:blipFill>
          </p:spPr>
          <p:txBody>
            <a:bodyPr/>
            <a:lstStyle/>
            <a:p>
              <a:endParaRPr lang="en-AU"/>
            </a:p>
          </p:txBody>
        </p:sp>
      </p:grpSp>
      <p:grpSp>
        <p:nvGrpSpPr>
          <p:cNvPr id="9" name="Group 9"/>
          <p:cNvGrpSpPr/>
          <p:nvPr/>
        </p:nvGrpSpPr>
        <p:grpSpPr>
          <a:xfrm>
            <a:off x="3896697" y="9403140"/>
            <a:ext cx="1746855" cy="449863"/>
            <a:chOff x="0" y="0"/>
            <a:chExt cx="2329140" cy="599817"/>
          </a:xfrm>
        </p:grpSpPr>
        <p:sp>
          <p:nvSpPr>
            <p:cNvPr id="10" name="Freeform 10"/>
            <p:cNvSpPr/>
            <p:nvPr/>
          </p:nvSpPr>
          <p:spPr>
            <a:xfrm>
              <a:off x="0" y="0"/>
              <a:ext cx="2329140" cy="599817"/>
            </a:xfrm>
            <a:custGeom>
              <a:avLst/>
              <a:gdLst/>
              <a:ahLst/>
              <a:cxnLst/>
              <a:rect l="l" t="t" r="r" b="b"/>
              <a:pathLst>
                <a:path w="2329140" h="599817">
                  <a:moveTo>
                    <a:pt x="0" y="0"/>
                  </a:moveTo>
                  <a:lnTo>
                    <a:pt x="2329140" y="0"/>
                  </a:lnTo>
                  <a:lnTo>
                    <a:pt x="2329140" y="599817"/>
                  </a:lnTo>
                  <a:lnTo>
                    <a:pt x="0" y="599817"/>
                  </a:lnTo>
                  <a:close/>
                </a:path>
              </a:pathLst>
            </a:custGeom>
            <a:solidFill>
              <a:srgbClr val="000000">
                <a:alpha val="0"/>
              </a:srgbClr>
            </a:solidFill>
          </p:spPr>
          <p:txBody>
            <a:bodyPr/>
            <a:lstStyle/>
            <a:p>
              <a:endParaRPr lang="en-AU"/>
            </a:p>
          </p:txBody>
        </p:sp>
        <p:sp>
          <p:nvSpPr>
            <p:cNvPr id="11" name="TextBox 11"/>
            <p:cNvSpPr txBox="1"/>
            <p:nvPr/>
          </p:nvSpPr>
          <p:spPr>
            <a:xfrm>
              <a:off x="0" y="-28575"/>
              <a:ext cx="2329140" cy="628392"/>
            </a:xfrm>
            <a:prstGeom prst="rect">
              <a:avLst/>
            </a:prstGeom>
          </p:spPr>
          <p:txBody>
            <a:bodyPr lIns="0" tIns="0" rIns="0" bIns="0" rtlCol="0" anchor="t"/>
            <a:lstStyle/>
            <a:p>
              <a:pPr algn="l">
                <a:lnSpc>
                  <a:spcPts val="1662"/>
                </a:lnSpc>
              </a:pPr>
              <a:r>
                <a:rPr lang="en-US" sz="1187">
                  <a:solidFill>
                    <a:srgbClr val="FFFFFF"/>
                  </a:solidFill>
                  <a:latin typeface="Public Sans 2"/>
                  <a:ea typeface="Public Sans 2"/>
                  <a:cs typeface="Public Sans 2"/>
                  <a:sym typeface="Public Sans 2"/>
                </a:rPr>
                <a:t>South Western Sydney</a:t>
              </a:r>
            </a:p>
            <a:p>
              <a:pPr algn="l">
                <a:lnSpc>
                  <a:spcPts val="1662"/>
                </a:lnSpc>
              </a:pPr>
              <a:r>
                <a:rPr lang="en-US" sz="1187">
                  <a:solidFill>
                    <a:srgbClr val="FFFFFF"/>
                  </a:solidFill>
                  <a:latin typeface="Public Sans 2"/>
                  <a:ea typeface="Public Sans 2"/>
                  <a:cs typeface="Public Sans 2"/>
                  <a:sym typeface="Public Sans 2"/>
                </a:rPr>
                <a:t>Local Health District</a:t>
              </a:r>
            </a:p>
          </p:txBody>
        </p:sp>
      </p:grpSp>
      <p:sp>
        <p:nvSpPr>
          <p:cNvPr id="12" name="Freeform 12"/>
          <p:cNvSpPr/>
          <p:nvPr/>
        </p:nvSpPr>
        <p:spPr>
          <a:xfrm>
            <a:off x="2976760" y="9220647"/>
            <a:ext cx="636906" cy="692289"/>
          </a:xfrm>
          <a:custGeom>
            <a:avLst/>
            <a:gdLst/>
            <a:ahLst/>
            <a:cxnLst/>
            <a:rect l="l" t="t" r="r" b="b"/>
            <a:pathLst>
              <a:path w="636906" h="692289">
                <a:moveTo>
                  <a:pt x="0" y="0"/>
                </a:moveTo>
                <a:lnTo>
                  <a:pt x="636906" y="0"/>
                </a:lnTo>
                <a:lnTo>
                  <a:pt x="636906" y="692289"/>
                </a:lnTo>
                <a:lnTo>
                  <a:pt x="0" y="692289"/>
                </a:lnTo>
                <a:lnTo>
                  <a:pt x="0" y="0"/>
                </a:lnTo>
                <a:close/>
              </a:path>
            </a:pathLst>
          </a:custGeom>
          <a:blipFill>
            <a:blip r:embed="rId4"/>
            <a:stretch>
              <a:fillRect/>
            </a:stretch>
          </a:blipFill>
        </p:spPr>
        <p:txBody>
          <a:bodyPr/>
          <a:lstStyle/>
          <a:p>
            <a:endParaRPr lang="en-AU"/>
          </a:p>
        </p:txBody>
      </p:sp>
      <p:grpSp>
        <p:nvGrpSpPr>
          <p:cNvPr id="13" name="Group 13"/>
          <p:cNvGrpSpPr/>
          <p:nvPr/>
        </p:nvGrpSpPr>
        <p:grpSpPr>
          <a:xfrm>
            <a:off x="17065747" y="9153238"/>
            <a:ext cx="827107" cy="82710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pic>
        <p:nvPicPr>
          <p:cNvPr id="16" name="Picture 16"/>
          <p:cNvPicPr>
            <a:picLocks noChangeAspect="1"/>
          </p:cNvPicPr>
          <p:nvPr/>
        </p:nvPicPr>
        <p:blipFill>
          <a:blip r:embed="rId5"/>
          <a:stretch>
            <a:fillRect/>
          </a:stretch>
        </p:blipFill>
        <p:spPr>
          <a:xfrm>
            <a:off x="16994470" y="9082325"/>
            <a:ext cx="969661" cy="969661"/>
          </a:xfrm>
          <a:prstGeom prst="rect">
            <a:avLst/>
          </a:prstGeom>
        </p:spPr>
      </p:pic>
      <p:sp>
        <p:nvSpPr>
          <p:cNvPr id="17" name="Freeform 17"/>
          <p:cNvSpPr/>
          <p:nvPr/>
        </p:nvSpPr>
        <p:spPr>
          <a:xfrm>
            <a:off x="17256285" y="9239569"/>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18" name="Freeform 18"/>
          <p:cNvSpPr/>
          <p:nvPr/>
        </p:nvSpPr>
        <p:spPr>
          <a:xfrm>
            <a:off x="17109896" y="9501062"/>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19" name="Freeform 19"/>
          <p:cNvSpPr/>
          <p:nvPr/>
        </p:nvSpPr>
        <p:spPr>
          <a:xfrm rot="1687212">
            <a:off x="17230761" y="9788118"/>
            <a:ext cx="183235" cy="77694"/>
          </a:xfrm>
          <a:custGeom>
            <a:avLst/>
            <a:gdLst/>
            <a:ahLst/>
            <a:cxnLst/>
            <a:rect l="l" t="t" r="r" b="b"/>
            <a:pathLst>
              <a:path w="183235" h="77694">
                <a:moveTo>
                  <a:pt x="0" y="0"/>
                </a:moveTo>
                <a:lnTo>
                  <a:pt x="183235" y="0"/>
                </a:lnTo>
                <a:lnTo>
                  <a:pt x="183235" y="77694"/>
                </a:lnTo>
                <a:lnTo>
                  <a:pt x="0" y="776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0" name="Freeform 20"/>
          <p:cNvSpPr/>
          <p:nvPr/>
        </p:nvSpPr>
        <p:spPr>
          <a:xfrm>
            <a:off x="17707244" y="9501062"/>
            <a:ext cx="152207" cy="132187"/>
          </a:xfrm>
          <a:custGeom>
            <a:avLst/>
            <a:gdLst/>
            <a:ahLst/>
            <a:cxnLst/>
            <a:rect l="l" t="t" r="r" b="b"/>
            <a:pathLst>
              <a:path w="152207" h="132187">
                <a:moveTo>
                  <a:pt x="0" y="0"/>
                </a:moveTo>
                <a:lnTo>
                  <a:pt x="152207" y="0"/>
                </a:lnTo>
                <a:lnTo>
                  <a:pt x="152207" y="132187"/>
                </a:lnTo>
                <a:lnTo>
                  <a:pt x="0" y="13218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21" name="Freeform 21"/>
          <p:cNvSpPr/>
          <p:nvPr/>
        </p:nvSpPr>
        <p:spPr>
          <a:xfrm rot="1820715">
            <a:off x="17532922" y="9235807"/>
            <a:ext cx="182522" cy="139712"/>
          </a:xfrm>
          <a:custGeom>
            <a:avLst/>
            <a:gdLst/>
            <a:ahLst/>
            <a:cxnLst/>
            <a:rect l="l" t="t" r="r" b="b"/>
            <a:pathLst>
              <a:path w="182522" h="139712">
                <a:moveTo>
                  <a:pt x="0" y="0"/>
                </a:moveTo>
                <a:lnTo>
                  <a:pt x="182522" y="0"/>
                </a:lnTo>
                <a:lnTo>
                  <a:pt x="182522" y="139712"/>
                </a:lnTo>
                <a:lnTo>
                  <a:pt x="0" y="1397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AU"/>
          </a:p>
        </p:txBody>
      </p:sp>
      <p:sp>
        <p:nvSpPr>
          <p:cNvPr id="22" name="Freeform 22"/>
          <p:cNvSpPr/>
          <p:nvPr/>
        </p:nvSpPr>
        <p:spPr>
          <a:xfrm rot="-1533444">
            <a:off x="17530457" y="9757196"/>
            <a:ext cx="192008" cy="137766"/>
          </a:xfrm>
          <a:custGeom>
            <a:avLst/>
            <a:gdLst/>
            <a:ahLst/>
            <a:cxnLst/>
            <a:rect l="l" t="t" r="r" b="b"/>
            <a:pathLst>
              <a:path w="192008" h="137766">
                <a:moveTo>
                  <a:pt x="0" y="0"/>
                </a:moveTo>
                <a:lnTo>
                  <a:pt x="192008" y="0"/>
                </a:lnTo>
                <a:lnTo>
                  <a:pt x="192008" y="137765"/>
                </a:lnTo>
                <a:lnTo>
                  <a:pt x="0" y="13776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AU"/>
          </a:p>
        </p:txBody>
      </p:sp>
      <p:sp>
        <p:nvSpPr>
          <p:cNvPr id="23" name="AutoShape 23"/>
          <p:cNvSpPr/>
          <p:nvPr/>
        </p:nvSpPr>
        <p:spPr>
          <a:xfrm>
            <a:off x="17129969" y="9363879"/>
            <a:ext cx="180968"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24" name="AutoShape 24"/>
          <p:cNvSpPr/>
          <p:nvPr/>
        </p:nvSpPr>
        <p:spPr>
          <a:xfrm flipV="1">
            <a:off x="17129969" y="9665172"/>
            <a:ext cx="180968" cy="105588"/>
          </a:xfrm>
          <a:prstGeom prst="line">
            <a:avLst/>
          </a:prstGeom>
          <a:ln w="9525" cap="flat">
            <a:solidFill>
              <a:srgbClr val="FFFFFF"/>
            </a:solidFill>
            <a:prstDash val="solid"/>
            <a:headEnd type="none" w="sm" len="sm"/>
            <a:tailEnd type="none" w="sm" len="sm"/>
          </a:ln>
        </p:spPr>
        <p:txBody>
          <a:bodyPr/>
          <a:lstStyle/>
          <a:p>
            <a:endParaRPr lang="en-AU"/>
          </a:p>
        </p:txBody>
      </p:sp>
      <p:sp>
        <p:nvSpPr>
          <p:cNvPr id="25" name="AutoShape 25"/>
          <p:cNvSpPr/>
          <p:nvPr/>
        </p:nvSpPr>
        <p:spPr>
          <a:xfrm flipV="1">
            <a:off x="17479301" y="9763735"/>
            <a:ext cx="0" cy="207447"/>
          </a:xfrm>
          <a:prstGeom prst="line">
            <a:avLst/>
          </a:prstGeom>
          <a:ln w="9525" cap="flat">
            <a:solidFill>
              <a:srgbClr val="FFFFFF"/>
            </a:solidFill>
            <a:prstDash val="solid"/>
            <a:headEnd type="none" w="sm" len="sm"/>
            <a:tailEnd type="none" w="sm" len="sm"/>
          </a:ln>
        </p:spPr>
        <p:txBody>
          <a:bodyPr/>
          <a:lstStyle/>
          <a:p>
            <a:endParaRPr lang="en-AU"/>
          </a:p>
        </p:txBody>
      </p:sp>
      <p:sp>
        <p:nvSpPr>
          <p:cNvPr id="26" name="AutoShape 26"/>
          <p:cNvSpPr/>
          <p:nvPr/>
        </p:nvSpPr>
        <p:spPr>
          <a:xfrm>
            <a:off x="17479301" y="9163130"/>
            <a:ext cx="0" cy="203692"/>
          </a:xfrm>
          <a:prstGeom prst="line">
            <a:avLst/>
          </a:prstGeom>
          <a:ln w="9525" cap="flat">
            <a:solidFill>
              <a:srgbClr val="FFFFFF"/>
            </a:solidFill>
            <a:prstDash val="solid"/>
            <a:headEnd type="none" w="sm" len="sm"/>
            <a:tailEnd type="none" w="sm" len="sm"/>
          </a:ln>
        </p:spPr>
        <p:txBody>
          <a:bodyPr/>
          <a:lstStyle/>
          <a:p>
            <a:endParaRPr lang="en-AU"/>
          </a:p>
        </p:txBody>
      </p:sp>
      <p:sp>
        <p:nvSpPr>
          <p:cNvPr id="27" name="AutoShape 27"/>
          <p:cNvSpPr/>
          <p:nvPr/>
        </p:nvSpPr>
        <p:spPr>
          <a:xfrm flipH="1">
            <a:off x="17648314" y="9363879"/>
            <a:ext cx="179949"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28" name="AutoShape 28"/>
          <p:cNvSpPr/>
          <p:nvPr/>
        </p:nvSpPr>
        <p:spPr>
          <a:xfrm flipH="1" flipV="1">
            <a:off x="17655564" y="9665172"/>
            <a:ext cx="172700" cy="105588"/>
          </a:xfrm>
          <a:prstGeom prst="line">
            <a:avLst/>
          </a:prstGeom>
          <a:ln w="9525" cap="flat">
            <a:solidFill>
              <a:srgbClr val="FFFFFF"/>
            </a:solidFill>
            <a:prstDash val="solid"/>
            <a:headEnd type="none" w="sm" len="sm"/>
            <a:tailEnd type="none" w="sm" len="sm"/>
          </a:ln>
        </p:spPr>
        <p:txBody>
          <a:bodyPr/>
          <a:lstStyle/>
          <a:p>
            <a:endParaRPr lang="en-AU"/>
          </a:p>
        </p:txBody>
      </p:sp>
      <p:grpSp>
        <p:nvGrpSpPr>
          <p:cNvPr id="29" name="Group 29"/>
          <p:cNvGrpSpPr/>
          <p:nvPr/>
        </p:nvGrpSpPr>
        <p:grpSpPr>
          <a:xfrm>
            <a:off x="17276448" y="9363879"/>
            <a:ext cx="405824" cy="40582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31" name="TextBox 31"/>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sp>
        <p:nvSpPr>
          <p:cNvPr id="32" name="Freeform 32"/>
          <p:cNvSpPr/>
          <p:nvPr/>
        </p:nvSpPr>
        <p:spPr>
          <a:xfrm>
            <a:off x="17349809" y="9387436"/>
            <a:ext cx="259101" cy="362086"/>
          </a:xfrm>
          <a:custGeom>
            <a:avLst/>
            <a:gdLst/>
            <a:ahLst/>
            <a:cxnLst/>
            <a:rect l="l" t="t" r="r" b="b"/>
            <a:pathLst>
              <a:path w="259101" h="362086">
                <a:moveTo>
                  <a:pt x="0" y="0"/>
                </a:moveTo>
                <a:lnTo>
                  <a:pt x="259102" y="0"/>
                </a:lnTo>
                <a:lnTo>
                  <a:pt x="259102" y="362086"/>
                </a:lnTo>
                <a:lnTo>
                  <a:pt x="0" y="362086"/>
                </a:lnTo>
                <a:lnTo>
                  <a:pt x="0" y="0"/>
                </a:lnTo>
                <a:close/>
              </a:path>
            </a:pathLst>
          </a:custGeom>
          <a:blipFill>
            <a:blip r:embed="rId18">
              <a:extLst>
                <a:ext uri="{96DAC541-7B7A-43D3-8B79-37D633B846F1}">
                  <asvg:svgBlip xmlns:asvg="http://schemas.microsoft.com/office/drawing/2016/SVG/main" r:embed="rId19"/>
                </a:ext>
              </a:extLst>
            </a:blip>
            <a:stretch>
              <a:fillRect l="-26582" t="-19021" r="-24928"/>
            </a:stretch>
          </a:blipFill>
        </p:spPr>
        <p:txBody>
          <a:bodyPr/>
          <a:lstStyle/>
          <a:p>
            <a:endParaRPr lang="en-AU"/>
          </a:p>
        </p:txBody>
      </p:sp>
      <p:grpSp>
        <p:nvGrpSpPr>
          <p:cNvPr id="33" name="Group 33"/>
          <p:cNvGrpSpPr/>
          <p:nvPr/>
        </p:nvGrpSpPr>
        <p:grpSpPr>
          <a:xfrm>
            <a:off x="7867776" y="588726"/>
            <a:ext cx="7907533" cy="790753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664"/>
            </a:solidFill>
          </p:spPr>
          <p:txBody>
            <a:bodyPr/>
            <a:lstStyle/>
            <a:p>
              <a:endParaRPr lang="en-AU"/>
            </a:p>
          </p:txBody>
        </p:sp>
        <p:sp>
          <p:nvSpPr>
            <p:cNvPr id="35" name="TextBox 35"/>
            <p:cNvSpPr txBox="1"/>
            <p:nvPr/>
          </p:nvSpPr>
          <p:spPr>
            <a:xfrm>
              <a:off x="76200" y="66675"/>
              <a:ext cx="660400" cy="669925"/>
            </a:xfrm>
            <a:prstGeom prst="rect">
              <a:avLst/>
            </a:prstGeom>
          </p:spPr>
          <p:txBody>
            <a:bodyPr lIns="50800" tIns="50800" rIns="50800" bIns="50800" rtlCol="0" anchor="ctr"/>
            <a:lstStyle/>
            <a:p>
              <a:pPr algn="ctr">
                <a:lnSpc>
                  <a:spcPts val="2160"/>
                </a:lnSpc>
              </a:pPr>
              <a:endParaRPr/>
            </a:p>
          </p:txBody>
        </p:sp>
      </p:grpSp>
      <p:grpSp>
        <p:nvGrpSpPr>
          <p:cNvPr id="36" name="Group 36"/>
          <p:cNvGrpSpPr/>
          <p:nvPr/>
        </p:nvGrpSpPr>
        <p:grpSpPr>
          <a:xfrm>
            <a:off x="7946164" y="663306"/>
            <a:ext cx="7750759" cy="7750759"/>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EDFD"/>
            </a:solidFill>
          </p:spPr>
          <p:txBody>
            <a:bodyPr/>
            <a:lstStyle/>
            <a:p>
              <a:endParaRPr lang="en-AU"/>
            </a:p>
          </p:txBody>
        </p:sp>
        <p:sp>
          <p:nvSpPr>
            <p:cNvPr id="38" name="TextBox 38"/>
            <p:cNvSpPr txBox="1"/>
            <p:nvPr/>
          </p:nvSpPr>
          <p:spPr>
            <a:xfrm>
              <a:off x="76200" y="66675"/>
              <a:ext cx="660400" cy="669925"/>
            </a:xfrm>
            <a:prstGeom prst="rect">
              <a:avLst/>
            </a:prstGeom>
          </p:spPr>
          <p:txBody>
            <a:bodyPr lIns="50800" tIns="50800" rIns="50800" bIns="50800" rtlCol="0" anchor="ctr"/>
            <a:lstStyle/>
            <a:p>
              <a:pPr algn="ctr">
                <a:lnSpc>
                  <a:spcPts val="2160"/>
                </a:lnSpc>
              </a:pPr>
              <a:endParaRPr/>
            </a:p>
          </p:txBody>
        </p:sp>
      </p:grpSp>
      <p:pic>
        <p:nvPicPr>
          <p:cNvPr id="39" name="Picture 39"/>
          <p:cNvPicPr>
            <a:picLocks noChangeAspect="1"/>
          </p:cNvPicPr>
          <p:nvPr/>
        </p:nvPicPr>
        <p:blipFill>
          <a:blip r:embed="rId20"/>
          <a:stretch>
            <a:fillRect/>
          </a:stretch>
        </p:blipFill>
        <p:spPr>
          <a:xfrm>
            <a:off x="9753479" y="2468785"/>
            <a:ext cx="4136128" cy="4136128"/>
          </a:xfrm>
          <a:prstGeom prst="rect">
            <a:avLst/>
          </a:prstGeom>
        </p:spPr>
      </p:pic>
      <p:grpSp>
        <p:nvGrpSpPr>
          <p:cNvPr id="40" name="Group 40"/>
          <p:cNvGrpSpPr/>
          <p:nvPr/>
        </p:nvGrpSpPr>
        <p:grpSpPr>
          <a:xfrm>
            <a:off x="10958484" y="3679434"/>
            <a:ext cx="1726119" cy="1726119"/>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42" name="TextBox 42"/>
            <p:cNvSpPr txBox="1"/>
            <p:nvPr/>
          </p:nvSpPr>
          <p:spPr>
            <a:xfrm>
              <a:off x="76200" y="66675"/>
              <a:ext cx="660400" cy="669925"/>
            </a:xfrm>
            <a:prstGeom prst="rect">
              <a:avLst/>
            </a:prstGeom>
          </p:spPr>
          <p:txBody>
            <a:bodyPr lIns="50800" tIns="50800" rIns="50800" bIns="50800" rtlCol="0" anchor="ctr"/>
            <a:lstStyle/>
            <a:p>
              <a:pPr algn="ctr">
                <a:lnSpc>
                  <a:spcPts val="2160"/>
                </a:lnSpc>
              </a:pPr>
              <a:endParaRPr/>
            </a:p>
          </p:txBody>
        </p:sp>
      </p:grpSp>
      <p:sp>
        <p:nvSpPr>
          <p:cNvPr id="43" name="Freeform 43"/>
          <p:cNvSpPr/>
          <p:nvPr/>
        </p:nvSpPr>
        <p:spPr>
          <a:xfrm>
            <a:off x="11269192" y="3810589"/>
            <a:ext cx="1105205" cy="1504149"/>
          </a:xfrm>
          <a:custGeom>
            <a:avLst/>
            <a:gdLst>
              <a:gd name="connsiteX0" fmla="*/ 107577 w 1105205"/>
              <a:gd name="connsiteY0" fmla="*/ 53788 h 1544490"/>
              <a:gd name="connsiteX1" fmla="*/ 1105205 w 1105205"/>
              <a:gd name="connsiteY1" fmla="*/ 0 h 1544490"/>
              <a:gd name="connsiteX2" fmla="*/ 1105205 w 1105205"/>
              <a:gd name="connsiteY2" fmla="*/ 1544490 h 1544490"/>
              <a:gd name="connsiteX3" fmla="*/ 0 w 1105205"/>
              <a:gd name="connsiteY3" fmla="*/ 1544490 h 1544490"/>
              <a:gd name="connsiteX4" fmla="*/ 107577 w 1105205"/>
              <a:gd name="connsiteY4" fmla="*/ 53788 h 1544490"/>
              <a:gd name="connsiteX0" fmla="*/ 107577 w 1105205"/>
              <a:gd name="connsiteY0" fmla="*/ 13447 h 1504149"/>
              <a:gd name="connsiteX1" fmla="*/ 997629 w 1105205"/>
              <a:gd name="connsiteY1" fmla="*/ 0 h 1504149"/>
              <a:gd name="connsiteX2" fmla="*/ 1105205 w 1105205"/>
              <a:gd name="connsiteY2" fmla="*/ 1504149 h 1504149"/>
              <a:gd name="connsiteX3" fmla="*/ 0 w 1105205"/>
              <a:gd name="connsiteY3" fmla="*/ 1504149 h 1504149"/>
              <a:gd name="connsiteX4" fmla="*/ 107577 w 1105205"/>
              <a:gd name="connsiteY4" fmla="*/ 13447 h 1504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205" h="1504149">
                <a:moveTo>
                  <a:pt x="107577" y="13447"/>
                </a:moveTo>
                <a:lnTo>
                  <a:pt x="997629" y="0"/>
                </a:lnTo>
                <a:lnTo>
                  <a:pt x="1105205" y="1504149"/>
                </a:lnTo>
                <a:lnTo>
                  <a:pt x="0" y="1504149"/>
                </a:lnTo>
                <a:lnTo>
                  <a:pt x="107577" y="13447"/>
                </a:lnTo>
                <a:close/>
              </a:path>
            </a:pathLst>
          </a:custGeom>
          <a:blipFill>
            <a:blip r:embed="rId18">
              <a:extLst>
                <a:ext uri="{96DAC541-7B7A-43D3-8B79-37D633B846F1}">
                  <asvg:svgBlip xmlns:asvg="http://schemas.microsoft.com/office/drawing/2016/SVG/main" r:embed="rId19"/>
                </a:ext>
              </a:extLst>
            </a:blip>
            <a:stretch>
              <a:fillRect l="-26582" t="-19021" r="-24928"/>
            </a:stretch>
          </a:blipFill>
        </p:spPr>
        <p:txBody>
          <a:bodyPr/>
          <a:lstStyle/>
          <a:p>
            <a:endParaRPr lang="en-AU"/>
          </a:p>
        </p:txBody>
      </p:sp>
      <p:sp>
        <p:nvSpPr>
          <p:cNvPr id="44" name="AutoShape 44"/>
          <p:cNvSpPr/>
          <p:nvPr/>
        </p:nvSpPr>
        <p:spPr>
          <a:xfrm>
            <a:off x="10299734" y="3654877"/>
            <a:ext cx="803645" cy="464606"/>
          </a:xfrm>
          <a:prstGeom prst="line">
            <a:avLst/>
          </a:prstGeom>
          <a:ln w="38100" cap="flat">
            <a:solidFill>
              <a:srgbClr val="FFFFFF"/>
            </a:solidFill>
            <a:prstDash val="solid"/>
            <a:headEnd type="none" w="sm" len="sm"/>
            <a:tailEnd type="none" w="sm" len="sm"/>
          </a:ln>
        </p:spPr>
        <p:txBody>
          <a:bodyPr/>
          <a:lstStyle/>
          <a:p>
            <a:endParaRPr lang="en-AU"/>
          </a:p>
        </p:txBody>
      </p:sp>
      <p:sp>
        <p:nvSpPr>
          <p:cNvPr id="45" name="AutoShape 45"/>
          <p:cNvSpPr/>
          <p:nvPr/>
        </p:nvSpPr>
        <p:spPr>
          <a:xfrm flipV="1">
            <a:off x="10299734" y="4954941"/>
            <a:ext cx="803645" cy="463984"/>
          </a:xfrm>
          <a:prstGeom prst="line">
            <a:avLst/>
          </a:prstGeom>
          <a:ln w="38100" cap="flat">
            <a:solidFill>
              <a:srgbClr val="FFFFFF"/>
            </a:solidFill>
            <a:prstDash val="solid"/>
            <a:headEnd type="none" w="sm" len="sm"/>
            <a:tailEnd type="none" w="sm" len="sm"/>
          </a:ln>
        </p:spPr>
        <p:txBody>
          <a:bodyPr/>
          <a:lstStyle/>
          <a:p>
            <a:endParaRPr lang="en-AU"/>
          </a:p>
        </p:txBody>
      </p:sp>
      <p:sp>
        <p:nvSpPr>
          <p:cNvPr id="46" name="AutoShape 46"/>
          <p:cNvSpPr/>
          <p:nvPr/>
        </p:nvSpPr>
        <p:spPr>
          <a:xfrm flipV="1">
            <a:off x="11821543" y="5375363"/>
            <a:ext cx="0" cy="943697"/>
          </a:xfrm>
          <a:prstGeom prst="line">
            <a:avLst/>
          </a:prstGeom>
          <a:ln w="38100" cap="flat">
            <a:solidFill>
              <a:srgbClr val="FFFFFF"/>
            </a:solidFill>
            <a:prstDash val="solid"/>
            <a:headEnd type="none" w="sm" len="sm"/>
            <a:tailEnd type="none" w="sm" len="sm"/>
          </a:ln>
        </p:spPr>
        <p:txBody>
          <a:bodyPr/>
          <a:lstStyle/>
          <a:p>
            <a:endParaRPr lang="en-AU"/>
          </a:p>
        </p:txBody>
      </p:sp>
      <p:sp>
        <p:nvSpPr>
          <p:cNvPr id="47" name="AutoShape 47"/>
          <p:cNvSpPr/>
          <p:nvPr/>
        </p:nvSpPr>
        <p:spPr>
          <a:xfrm>
            <a:off x="11821543" y="2758312"/>
            <a:ext cx="0" cy="945051"/>
          </a:xfrm>
          <a:prstGeom prst="line">
            <a:avLst/>
          </a:prstGeom>
          <a:ln w="38100" cap="flat">
            <a:solidFill>
              <a:srgbClr val="FFFFFF"/>
            </a:solidFill>
            <a:prstDash val="solid"/>
            <a:headEnd type="none" w="sm" len="sm"/>
            <a:tailEnd type="none" w="sm" len="sm"/>
          </a:ln>
        </p:spPr>
        <p:txBody>
          <a:bodyPr/>
          <a:lstStyle/>
          <a:p>
            <a:endParaRPr lang="en-AU"/>
          </a:p>
        </p:txBody>
      </p:sp>
      <p:sp>
        <p:nvSpPr>
          <p:cNvPr id="48" name="AutoShape 48"/>
          <p:cNvSpPr/>
          <p:nvPr/>
        </p:nvSpPr>
        <p:spPr>
          <a:xfrm flipH="1">
            <a:off x="12542475" y="3654877"/>
            <a:ext cx="813438" cy="464606"/>
          </a:xfrm>
          <a:prstGeom prst="line">
            <a:avLst/>
          </a:prstGeom>
          <a:ln w="38100" cap="flat">
            <a:solidFill>
              <a:srgbClr val="FFFFFF"/>
            </a:solidFill>
            <a:prstDash val="solid"/>
            <a:headEnd type="none" w="sm" len="sm"/>
            <a:tailEnd type="none" w="sm" len="sm"/>
          </a:ln>
        </p:spPr>
        <p:txBody>
          <a:bodyPr/>
          <a:lstStyle/>
          <a:p>
            <a:endParaRPr lang="en-AU"/>
          </a:p>
        </p:txBody>
      </p:sp>
      <p:sp>
        <p:nvSpPr>
          <p:cNvPr id="49" name="AutoShape 49"/>
          <p:cNvSpPr/>
          <p:nvPr/>
        </p:nvSpPr>
        <p:spPr>
          <a:xfrm flipH="1" flipV="1">
            <a:off x="12573399" y="4954941"/>
            <a:ext cx="782514" cy="463984"/>
          </a:xfrm>
          <a:prstGeom prst="line">
            <a:avLst/>
          </a:prstGeom>
          <a:ln w="38100" cap="flat">
            <a:solidFill>
              <a:srgbClr val="FFFFFF"/>
            </a:solidFill>
            <a:prstDash val="solid"/>
            <a:headEnd type="none" w="sm" len="sm"/>
            <a:tailEnd type="none" w="sm" len="sm"/>
          </a:ln>
        </p:spPr>
        <p:txBody>
          <a:bodyPr/>
          <a:lstStyle/>
          <a:p>
            <a:endParaRPr lang="en-AU"/>
          </a:p>
        </p:txBody>
      </p:sp>
      <p:sp>
        <p:nvSpPr>
          <p:cNvPr id="50" name="AutoShape 50"/>
          <p:cNvSpPr/>
          <p:nvPr/>
        </p:nvSpPr>
        <p:spPr>
          <a:xfrm>
            <a:off x="11821543" y="663306"/>
            <a:ext cx="0" cy="2150155"/>
          </a:xfrm>
          <a:prstGeom prst="line">
            <a:avLst/>
          </a:prstGeom>
          <a:ln w="38100" cap="flat">
            <a:solidFill>
              <a:srgbClr val="002664"/>
            </a:solidFill>
            <a:prstDash val="solid"/>
            <a:headEnd type="none" w="sm" len="sm"/>
            <a:tailEnd type="none" w="sm" len="sm"/>
          </a:ln>
        </p:spPr>
        <p:txBody>
          <a:bodyPr/>
          <a:lstStyle/>
          <a:p>
            <a:endParaRPr lang="en-AU"/>
          </a:p>
        </p:txBody>
      </p:sp>
      <p:sp>
        <p:nvSpPr>
          <p:cNvPr id="51" name="AutoShape 51"/>
          <p:cNvSpPr/>
          <p:nvPr/>
        </p:nvSpPr>
        <p:spPr>
          <a:xfrm flipH="1">
            <a:off x="13308508" y="2563303"/>
            <a:ext cx="1857185" cy="1123291"/>
          </a:xfrm>
          <a:prstGeom prst="line">
            <a:avLst/>
          </a:prstGeom>
          <a:ln w="38100" cap="flat">
            <a:solidFill>
              <a:srgbClr val="002664"/>
            </a:solidFill>
            <a:prstDash val="solid"/>
            <a:headEnd type="none" w="sm" len="sm"/>
            <a:tailEnd type="none" w="sm" len="sm"/>
          </a:ln>
        </p:spPr>
        <p:txBody>
          <a:bodyPr/>
          <a:lstStyle/>
          <a:p>
            <a:endParaRPr lang="en-AU"/>
          </a:p>
        </p:txBody>
      </p:sp>
      <p:sp>
        <p:nvSpPr>
          <p:cNvPr id="52" name="AutoShape 52"/>
          <p:cNvSpPr/>
          <p:nvPr/>
        </p:nvSpPr>
        <p:spPr>
          <a:xfrm flipH="1" flipV="1">
            <a:off x="8485815" y="2546540"/>
            <a:ext cx="1854980" cy="1123291"/>
          </a:xfrm>
          <a:prstGeom prst="line">
            <a:avLst/>
          </a:prstGeom>
          <a:ln w="38100" cap="flat">
            <a:solidFill>
              <a:srgbClr val="002664"/>
            </a:solidFill>
            <a:prstDash val="solid"/>
            <a:headEnd type="none" w="sm" len="sm"/>
            <a:tailEnd type="none" w="sm" len="sm"/>
          </a:ln>
        </p:spPr>
        <p:txBody>
          <a:bodyPr/>
          <a:lstStyle/>
          <a:p>
            <a:endParaRPr lang="en-AU"/>
          </a:p>
        </p:txBody>
      </p:sp>
      <p:sp>
        <p:nvSpPr>
          <p:cNvPr id="53" name="AutoShape 53"/>
          <p:cNvSpPr/>
          <p:nvPr/>
        </p:nvSpPr>
        <p:spPr>
          <a:xfrm>
            <a:off x="11821543" y="6260235"/>
            <a:ext cx="24544" cy="2153413"/>
          </a:xfrm>
          <a:prstGeom prst="line">
            <a:avLst/>
          </a:prstGeom>
          <a:ln w="38100" cap="flat">
            <a:solidFill>
              <a:srgbClr val="002664"/>
            </a:solidFill>
            <a:prstDash val="solid"/>
            <a:headEnd type="none" w="sm" len="sm"/>
            <a:tailEnd type="none" w="sm" len="sm"/>
          </a:ln>
        </p:spPr>
        <p:txBody>
          <a:bodyPr/>
          <a:lstStyle/>
          <a:p>
            <a:endParaRPr lang="en-AU"/>
          </a:p>
        </p:txBody>
      </p:sp>
      <p:sp>
        <p:nvSpPr>
          <p:cNvPr id="54" name="AutoShape 54"/>
          <p:cNvSpPr/>
          <p:nvPr/>
        </p:nvSpPr>
        <p:spPr>
          <a:xfrm>
            <a:off x="13317102" y="5392975"/>
            <a:ext cx="1918952" cy="988621"/>
          </a:xfrm>
          <a:prstGeom prst="line">
            <a:avLst/>
          </a:prstGeom>
          <a:ln w="38100" cap="flat">
            <a:solidFill>
              <a:srgbClr val="002664"/>
            </a:solidFill>
            <a:prstDash val="solid"/>
            <a:headEnd type="none" w="sm" len="sm"/>
            <a:tailEnd type="none" w="sm" len="sm"/>
          </a:ln>
        </p:spPr>
        <p:txBody>
          <a:bodyPr/>
          <a:lstStyle/>
          <a:p>
            <a:endParaRPr lang="en-AU"/>
          </a:p>
        </p:txBody>
      </p:sp>
      <p:sp>
        <p:nvSpPr>
          <p:cNvPr id="55" name="AutoShape 55"/>
          <p:cNvSpPr/>
          <p:nvPr/>
        </p:nvSpPr>
        <p:spPr>
          <a:xfrm flipH="1">
            <a:off x="8479952" y="5392131"/>
            <a:ext cx="1857185" cy="1123291"/>
          </a:xfrm>
          <a:prstGeom prst="line">
            <a:avLst/>
          </a:prstGeom>
          <a:ln w="38100" cap="flat">
            <a:solidFill>
              <a:srgbClr val="002664"/>
            </a:solidFill>
            <a:prstDash val="solid"/>
            <a:headEnd type="none" w="sm" len="sm"/>
            <a:tailEnd type="none" w="sm" len="sm"/>
          </a:ln>
        </p:spPr>
        <p:txBody>
          <a:bodyPr/>
          <a:lstStyle/>
          <a:p>
            <a:endParaRPr lang="en-AU"/>
          </a:p>
        </p:txBody>
      </p:sp>
      <p:sp>
        <p:nvSpPr>
          <p:cNvPr id="56" name="Freeform 56"/>
          <p:cNvSpPr/>
          <p:nvPr/>
        </p:nvSpPr>
        <p:spPr>
          <a:xfrm>
            <a:off x="10828484" y="3081988"/>
            <a:ext cx="688260" cy="688260"/>
          </a:xfrm>
          <a:custGeom>
            <a:avLst/>
            <a:gdLst/>
            <a:ahLst/>
            <a:cxnLst/>
            <a:rect l="l" t="t" r="r" b="b"/>
            <a:pathLst>
              <a:path w="688260" h="688260">
                <a:moveTo>
                  <a:pt x="0" y="0"/>
                </a:moveTo>
                <a:lnTo>
                  <a:pt x="688260" y="0"/>
                </a:lnTo>
                <a:lnTo>
                  <a:pt x="688260" y="688260"/>
                </a:lnTo>
                <a:lnTo>
                  <a:pt x="0" y="68826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AU"/>
          </a:p>
        </p:txBody>
      </p:sp>
      <p:sp>
        <p:nvSpPr>
          <p:cNvPr id="57" name="Freeform 57"/>
          <p:cNvSpPr/>
          <p:nvPr/>
        </p:nvSpPr>
        <p:spPr>
          <a:xfrm>
            <a:off x="10244497" y="4268489"/>
            <a:ext cx="532023" cy="536719"/>
          </a:xfrm>
          <a:custGeom>
            <a:avLst/>
            <a:gdLst/>
            <a:ahLst/>
            <a:cxnLst/>
            <a:rect l="l" t="t" r="r" b="b"/>
            <a:pathLst>
              <a:path w="532023" h="536719">
                <a:moveTo>
                  <a:pt x="0" y="0"/>
                </a:moveTo>
                <a:lnTo>
                  <a:pt x="532023" y="0"/>
                </a:lnTo>
                <a:lnTo>
                  <a:pt x="532023" y="536719"/>
                </a:lnTo>
                <a:lnTo>
                  <a:pt x="0" y="536719"/>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AU"/>
          </a:p>
        </p:txBody>
      </p:sp>
      <p:sp>
        <p:nvSpPr>
          <p:cNvPr id="58" name="Freeform 58"/>
          <p:cNvSpPr/>
          <p:nvPr/>
        </p:nvSpPr>
        <p:spPr>
          <a:xfrm>
            <a:off x="12792590" y="4234217"/>
            <a:ext cx="616090" cy="492872"/>
          </a:xfrm>
          <a:custGeom>
            <a:avLst/>
            <a:gdLst/>
            <a:ahLst/>
            <a:cxnLst/>
            <a:rect l="l" t="t" r="r" b="b"/>
            <a:pathLst>
              <a:path w="616090" h="492872">
                <a:moveTo>
                  <a:pt x="0" y="0"/>
                </a:moveTo>
                <a:lnTo>
                  <a:pt x="616090" y="0"/>
                </a:lnTo>
                <a:lnTo>
                  <a:pt x="616090" y="492872"/>
                </a:lnTo>
                <a:lnTo>
                  <a:pt x="0" y="49287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AU"/>
          </a:p>
        </p:txBody>
      </p:sp>
      <p:sp>
        <p:nvSpPr>
          <p:cNvPr id="59" name="Freeform 59"/>
          <p:cNvSpPr/>
          <p:nvPr/>
        </p:nvSpPr>
        <p:spPr>
          <a:xfrm>
            <a:off x="12172943" y="5392975"/>
            <a:ext cx="551620" cy="551620"/>
          </a:xfrm>
          <a:custGeom>
            <a:avLst/>
            <a:gdLst/>
            <a:ahLst/>
            <a:cxnLst/>
            <a:rect l="l" t="t" r="r" b="b"/>
            <a:pathLst>
              <a:path w="551620" h="551620">
                <a:moveTo>
                  <a:pt x="0" y="0"/>
                </a:moveTo>
                <a:lnTo>
                  <a:pt x="551620" y="0"/>
                </a:lnTo>
                <a:lnTo>
                  <a:pt x="551620" y="551620"/>
                </a:lnTo>
                <a:lnTo>
                  <a:pt x="0" y="55162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AU"/>
          </a:p>
        </p:txBody>
      </p:sp>
      <p:sp>
        <p:nvSpPr>
          <p:cNvPr id="60" name="Freeform 60"/>
          <p:cNvSpPr/>
          <p:nvPr/>
        </p:nvSpPr>
        <p:spPr>
          <a:xfrm>
            <a:off x="10836698" y="5314738"/>
            <a:ext cx="680047" cy="677496"/>
          </a:xfrm>
          <a:custGeom>
            <a:avLst/>
            <a:gdLst/>
            <a:ahLst/>
            <a:cxnLst/>
            <a:rect l="l" t="t" r="r" b="b"/>
            <a:pathLst>
              <a:path w="680047" h="677496">
                <a:moveTo>
                  <a:pt x="0" y="0"/>
                </a:moveTo>
                <a:lnTo>
                  <a:pt x="680046" y="0"/>
                </a:lnTo>
                <a:lnTo>
                  <a:pt x="680046" y="677496"/>
                </a:lnTo>
                <a:lnTo>
                  <a:pt x="0" y="677496"/>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AU"/>
          </a:p>
        </p:txBody>
      </p:sp>
      <p:sp>
        <p:nvSpPr>
          <p:cNvPr id="61" name="Freeform 61"/>
          <p:cNvSpPr/>
          <p:nvPr/>
        </p:nvSpPr>
        <p:spPr>
          <a:xfrm>
            <a:off x="12139708" y="3086052"/>
            <a:ext cx="652882" cy="607996"/>
          </a:xfrm>
          <a:custGeom>
            <a:avLst/>
            <a:gdLst/>
            <a:ahLst/>
            <a:cxnLst/>
            <a:rect l="l" t="t" r="r" b="b"/>
            <a:pathLst>
              <a:path w="652882" h="607996">
                <a:moveTo>
                  <a:pt x="0" y="0"/>
                </a:moveTo>
                <a:lnTo>
                  <a:pt x="652882" y="0"/>
                </a:lnTo>
                <a:lnTo>
                  <a:pt x="652882" y="607996"/>
                </a:lnTo>
                <a:lnTo>
                  <a:pt x="0" y="607996"/>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AU"/>
          </a:p>
        </p:txBody>
      </p:sp>
      <p:sp>
        <p:nvSpPr>
          <p:cNvPr id="62" name="TextBox 62"/>
          <p:cNvSpPr txBox="1"/>
          <p:nvPr/>
        </p:nvSpPr>
        <p:spPr>
          <a:xfrm>
            <a:off x="1038225" y="3462533"/>
            <a:ext cx="5164489" cy="1784906"/>
          </a:xfrm>
          <a:prstGeom prst="rect">
            <a:avLst/>
          </a:prstGeom>
        </p:spPr>
        <p:txBody>
          <a:bodyPr lIns="0" tIns="0" rIns="0" bIns="0" rtlCol="0" anchor="t">
            <a:spAutoFit/>
          </a:bodyPr>
          <a:lstStyle/>
          <a:p>
            <a:pPr algn="l">
              <a:lnSpc>
                <a:spcPts val="7144"/>
              </a:lnSpc>
            </a:pPr>
            <a:r>
              <a:rPr lang="en-US" sz="5103" b="1">
                <a:solidFill>
                  <a:srgbClr val="002664"/>
                </a:solidFill>
                <a:latin typeface="Public Sans 2 Bold"/>
                <a:ea typeface="Public Sans 2 Bold"/>
                <a:cs typeface="Public Sans 2 Bold"/>
                <a:sym typeface="Public Sans 2 Bold"/>
              </a:rPr>
              <a:t>Learnings</a:t>
            </a:r>
          </a:p>
          <a:p>
            <a:pPr marL="0" lvl="0" indent="0" algn="l">
              <a:lnSpc>
                <a:spcPts val="7144"/>
              </a:lnSpc>
              <a:spcBef>
                <a:spcPct val="0"/>
              </a:spcBef>
            </a:pPr>
            <a:r>
              <a:rPr lang="en-US" sz="5103" b="1">
                <a:solidFill>
                  <a:srgbClr val="002664"/>
                </a:solidFill>
                <a:latin typeface="Public Sans 2 Bold"/>
                <a:ea typeface="Public Sans 2 Bold"/>
                <a:cs typeface="Public Sans 2 Bold"/>
                <a:sym typeface="Public Sans 2 Bold"/>
              </a:rPr>
              <a:t>&amp; Reflections</a:t>
            </a:r>
          </a:p>
        </p:txBody>
      </p:sp>
      <p:sp>
        <p:nvSpPr>
          <p:cNvPr id="63" name="TextBox 63"/>
          <p:cNvSpPr txBox="1"/>
          <p:nvPr/>
        </p:nvSpPr>
        <p:spPr>
          <a:xfrm>
            <a:off x="9361477" y="1690775"/>
            <a:ext cx="2147054" cy="782320"/>
          </a:xfrm>
          <a:prstGeom prst="rect">
            <a:avLst/>
          </a:prstGeom>
        </p:spPr>
        <p:txBody>
          <a:bodyPr lIns="0" tIns="0" rIns="0" bIns="0" rtlCol="0" anchor="t">
            <a:spAutoFit/>
          </a:bodyPr>
          <a:lstStyle/>
          <a:p>
            <a:pPr marL="0" lvl="0" indent="0" algn="ctr">
              <a:lnSpc>
                <a:spcPts val="3079"/>
              </a:lnSpc>
              <a:spcBef>
                <a:spcPct val="0"/>
              </a:spcBef>
            </a:pPr>
            <a:r>
              <a:rPr lang="en-US" sz="2199">
                <a:solidFill>
                  <a:srgbClr val="002664"/>
                </a:solidFill>
                <a:latin typeface="Public Sans 2"/>
                <a:ea typeface="Public Sans 2"/>
                <a:cs typeface="Public Sans 2"/>
                <a:sym typeface="Public Sans 2"/>
              </a:rPr>
              <a:t>Managing scope creep</a:t>
            </a:r>
          </a:p>
        </p:txBody>
      </p:sp>
      <p:sp>
        <p:nvSpPr>
          <p:cNvPr id="64" name="TextBox 64"/>
          <p:cNvSpPr txBox="1"/>
          <p:nvPr/>
        </p:nvSpPr>
        <p:spPr>
          <a:xfrm>
            <a:off x="11953060" y="1470797"/>
            <a:ext cx="2457609" cy="1172845"/>
          </a:xfrm>
          <a:prstGeom prst="rect">
            <a:avLst/>
          </a:prstGeom>
        </p:spPr>
        <p:txBody>
          <a:bodyPr lIns="0" tIns="0" rIns="0" bIns="0" rtlCol="0" anchor="t">
            <a:spAutoFit/>
          </a:bodyPr>
          <a:lstStyle/>
          <a:p>
            <a:pPr marL="0" lvl="0" indent="0" algn="ctr">
              <a:lnSpc>
                <a:spcPts val="3079"/>
              </a:lnSpc>
              <a:spcBef>
                <a:spcPct val="0"/>
              </a:spcBef>
            </a:pPr>
            <a:r>
              <a:rPr lang="en-US" sz="2199" dirty="0">
                <a:solidFill>
                  <a:srgbClr val="002664"/>
                </a:solidFill>
                <a:latin typeface="Public Sans 2"/>
                <a:ea typeface="Public Sans 2"/>
                <a:cs typeface="Public Sans 2"/>
                <a:sym typeface="Public Sans 2"/>
              </a:rPr>
              <a:t>Relationship building with clinicians &amp; others</a:t>
            </a:r>
          </a:p>
        </p:txBody>
      </p:sp>
      <p:sp>
        <p:nvSpPr>
          <p:cNvPr id="65" name="TextBox 65"/>
          <p:cNvSpPr txBox="1"/>
          <p:nvPr/>
        </p:nvSpPr>
        <p:spPr>
          <a:xfrm>
            <a:off x="8111775" y="3751367"/>
            <a:ext cx="1795881" cy="1563370"/>
          </a:xfrm>
          <a:prstGeom prst="rect">
            <a:avLst/>
          </a:prstGeom>
        </p:spPr>
        <p:txBody>
          <a:bodyPr lIns="0" tIns="0" rIns="0" bIns="0" rtlCol="0" anchor="t">
            <a:spAutoFit/>
          </a:bodyPr>
          <a:lstStyle/>
          <a:p>
            <a:pPr marL="0" lvl="0" indent="0" algn="ctr">
              <a:lnSpc>
                <a:spcPts val="3079"/>
              </a:lnSpc>
              <a:spcBef>
                <a:spcPct val="0"/>
              </a:spcBef>
            </a:pPr>
            <a:r>
              <a:rPr lang="en-US" sz="2199">
                <a:solidFill>
                  <a:srgbClr val="002664"/>
                </a:solidFill>
                <a:latin typeface="Public Sans 2"/>
                <a:ea typeface="Public Sans 2"/>
                <a:cs typeface="Public Sans 2"/>
                <a:sym typeface="Public Sans 2"/>
              </a:rPr>
              <a:t>Client engagement - when is the right time?</a:t>
            </a:r>
          </a:p>
        </p:txBody>
      </p:sp>
      <p:sp>
        <p:nvSpPr>
          <p:cNvPr id="66" name="TextBox 66"/>
          <p:cNvSpPr txBox="1"/>
          <p:nvPr/>
        </p:nvSpPr>
        <p:spPr>
          <a:xfrm>
            <a:off x="13609698" y="3713098"/>
            <a:ext cx="1937093" cy="1563370"/>
          </a:xfrm>
          <a:prstGeom prst="rect">
            <a:avLst/>
          </a:prstGeom>
        </p:spPr>
        <p:txBody>
          <a:bodyPr lIns="0" tIns="0" rIns="0" bIns="0" rtlCol="0" anchor="t">
            <a:spAutoFit/>
          </a:bodyPr>
          <a:lstStyle/>
          <a:p>
            <a:pPr marL="0" lvl="0" indent="0" algn="ctr">
              <a:lnSpc>
                <a:spcPts val="3079"/>
              </a:lnSpc>
              <a:spcBef>
                <a:spcPct val="0"/>
              </a:spcBef>
            </a:pPr>
            <a:r>
              <a:rPr lang="en-US" sz="2199">
                <a:solidFill>
                  <a:srgbClr val="002664"/>
                </a:solidFill>
                <a:latin typeface="Public Sans 2"/>
                <a:ea typeface="Public Sans 2"/>
                <a:cs typeface="Public Sans 2"/>
                <a:sym typeface="Public Sans 2"/>
              </a:rPr>
              <a:t>The importance of partnerships &amp; collaboration</a:t>
            </a:r>
          </a:p>
        </p:txBody>
      </p:sp>
      <p:sp>
        <p:nvSpPr>
          <p:cNvPr id="67" name="TextBox 67"/>
          <p:cNvSpPr txBox="1"/>
          <p:nvPr/>
        </p:nvSpPr>
        <p:spPr>
          <a:xfrm>
            <a:off x="12019364" y="6458273"/>
            <a:ext cx="2673099" cy="782320"/>
          </a:xfrm>
          <a:prstGeom prst="rect">
            <a:avLst/>
          </a:prstGeom>
        </p:spPr>
        <p:txBody>
          <a:bodyPr lIns="0" tIns="0" rIns="0" bIns="0" rtlCol="0" anchor="t">
            <a:spAutoFit/>
          </a:bodyPr>
          <a:lstStyle/>
          <a:p>
            <a:pPr marL="0" lvl="0" indent="0" algn="ctr">
              <a:lnSpc>
                <a:spcPts val="3079"/>
              </a:lnSpc>
              <a:spcBef>
                <a:spcPct val="0"/>
              </a:spcBef>
            </a:pPr>
            <a:r>
              <a:rPr lang="en-US" sz="2199">
                <a:solidFill>
                  <a:srgbClr val="002664"/>
                </a:solidFill>
                <a:latin typeface="Public Sans 2"/>
                <a:ea typeface="Public Sans 2"/>
                <a:cs typeface="Public Sans 2"/>
                <a:sym typeface="Public Sans 2"/>
              </a:rPr>
              <a:t>Developing systems &amp; processes</a:t>
            </a:r>
          </a:p>
        </p:txBody>
      </p:sp>
      <p:sp>
        <p:nvSpPr>
          <p:cNvPr id="68" name="TextBox 68"/>
          <p:cNvSpPr txBox="1"/>
          <p:nvPr/>
        </p:nvSpPr>
        <p:spPr>
          <a:xfrm>
            <a:off x="9208704" y="6458273"/>
            <a:ext cx="2308040" cy="782320"/>
          </a:xfrm>
          <a:prstGeom prst="rect">
            <a:avLst/>
          </a:prstGeom>
        </p:spPr>
        <p:txBody>
          <a:bodyPr lIns="0" tIns="0" rIns="0" bIns="0" rtlCol="0" anchor="t">
            <a:spAutoFit/>
          </a:bodyPr>
          <a:lstStyle/>
          <a:p>
            <a:pPr marL="0" lvl="0" indent="0" algn="ctr">
              <a:lnSpc>
                <a:spcPts val="3079"/>
              </a:lnSpc>
              <a:spcBef>
                <a:spcPct val="0"/>
              </a:spcBef>
            </a:pPr>
            <a:r>
              <a:rPr lang="en-US" sz="2199">
                <a:solidFill>
                  <a:srgbClr val="002664"/>
                </a:solidFill>
                <a:latin typeface="Public Sans 2"/>
                <a:ea typeface="Public Sans 2"/>
                <a:cs typeface="Public Sans 2"/>
                <a:sym typeface="Public Sans 2"/>
              </a:rPr>
              <a:t>Research Protocol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3" grpId="0"/>
      <p:bldP spid="64" grpId="0"/>
      <p:bldP spid="65" grpId="0"/>
      <p:bldP spid="66"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77440" y="1991957"/>
            <a:ext cx="4096254" cy="4010169"/>
            <a:chOff x="0" y="0"/>
            <a:chExt cx="7355200" cy="7200625"/>
          </a:xfrm>
        </p:grpSpPr>
        <p:sp>
          <p:nvSpPr>
            <p:cNvPr id="3" name="Freeform 3"/>
            <p:cNvSpPr/>
            <p:nvPr/>
          </p:nvSpPr>
          <p:spPr>
            <a:xfrm>
              <a:off x="0" y="0"/>
              <a:ext cx="7355205" cy="7200646"/>
            </a:xfrm>
            <a:custGeom>
              <a:avLst/>
              <a:gdLst/>
              <a:ahLst/>
              <a:cxnLst/>
              <a:rect l="l" t="t" r="r" b="b"/>
              <a:pathLst>
                <a:path w="7355205" h="7200646">
                  <a:moveTo>
                    <a:pt x="0" y="0"/>
                  </a:moveTo>
                  <a:lnTo>
                    <a:pt x="7355205" y="0"/>
                  </a:lnTo>
                  <a:lnTo>
                    <a:pt x="7355205" y="7200646"/>
                  </a:lnTo>
                  <a:lnTo>
                    <a:pt x="0" y="7200646"/>
                  </a:lnTo>
                  <a:lnTo>
                    <a:pt x="0" y="0"/>
                  </a:lnTo>
                  <a:close/>
                </a:path>
              </a:pathLst>
            </a:custGeom>
            <a:blipFill>
              <a:blip r:embed="rId2"/>
              <a:stretch>
                <a:fillRect t="-253" b="-253"/>
              </a:stretch>
            </a:blipFill>
          </p:spPr>
          <p:txBody>
            <a:bodyPr/>
            <a:lstStyle/>
            <a:p>
              <a:endParaRPr lang="en-AU"/>
            </a:p>
          </p:txBody>
        </p:sp>
      </p:grpSp>
      <p:sp>
        <p:nvSpPr>
          <p:cNvPr id="4" name="TextBox 4"/>
          <p:cNvSpPr txBox="1"/>
          <p:nvPr/>
        </p:nvSpPr>
        <p:spPr>
          <a:xfrm>
            <a:off x="1028700" y="3197639"/>
            <a:ext cx="11363962" cy="2374900"/>
          </a:xfrm>
          <a:prstGeom prst="rect">
            <a:avLst/>
          </a:prstGeom>
        </p:spPr>
        <p:txBody>
          <a:bodyPr lIns="0" tIns="0" rIns="0" bIns="0" rtlCol="0" anchor="t">
            <a:spAutoFit/>
          </a:bodyPr>
          <a:lstStyle/>
          <a:p>
            <a:pPr algn="l">
              <a:lnSpc>
                <a:spcPts val="3499"/>
              </a:lnSpc>
            </a:pPr>
            <a:r>
              <a:rPr lang="en-US" sz="2499" b="1" dirty="0">
                <a:solidFill>
                  <a:srgbClr val="002664"/>
                </a:solidFill>
                <a:latin typeface="Public Sans 2 Bold"/>
                <a:ea typeface="Public Sans 2 Bold"/>
                <a:cs typeface="Public Sans 2 Bold"/>
                <a:sym typeface="Public Sans 2 Bold"/>
              </a:rPr>
              <a:t>Contact Presenters</a:t>
            </a:r>
          </a:p>
          <a:p>
            <a:pPr algn="l">
              <a:lnSpc>
                <a:spcPts val="3499"/>
              </a:lnSpc>
            </a:pPr>
            <a:r>
              <a:rPr lang="en-US" sz="2499" dirty="0">
                <a:solidFill>
                  <a:srgbClr val="002664"/>
                </a:solidFill>
                <a:latin typeface="Public Sans 2"/>
                <a:ea typeface="Public Sans 2"/>
                <a:cs typeface="Public Sans 2"/>
                <a:sym typeface="Public Sans 2"/>
              </a:rPr>
              <a:t>Rana Qummouh, Project Officer, Keeping Well in Community, SWSLHD</a:t>
            </a:r>
          </a:p>
          <a:p>
            <a:pPr algn="l">
              <a:lnSpc>
                <a:spcPts val="3499"/>
              </a:lnSpc>
            </a:pPr>
            <a:r>
              <a:rPr lang="en-US" sz="2499" dirty="0">
                <a:solidFill>
                  <a:srgbClr val="3F6BB3"/>
                </a:solidFill>
                <a:latin typeface="Public Sans 2 Thin"/>
                <a:ea typeface="Public Sans 2 Thin"/>
                <a:cs typeface="Public Sans 2 Thin"/>
                <a:sym typeface="Public Sans 2 Thin"/>
              </a:rPr>
              <a:t>Rana.Qummouh@health.nsw.gov.au</a:t>
            </a:r>
          </a:p>
          <a:p>
            <a:pPr algn="l">
              <a:lnSpc>
                <a:spcPts val="1540"/>
              </a:lnSpc>
            </a:pPr>
            <a:endParaRPr lang="en-US" sz="2499" dirty="0">
              <a:solidFill>
                <a:srgbClr val="3F6BB3"/>
              </a:solidFill>
              <a:latin typeface="Public Sans 2 Thin"/>
              <a:ea typeface="Public Sans 2 Thin"/>
              <a:cs typeface="Public Sans 2 Thin"/>
              <a:sym typeface="Public Sans 2 Thin"/>
            </a:endParaRPr>
          </a:p>
          <a:p>
            <a:pPr algn="l">
              <a:lnSpc>
                <a:spcPts val="3499"/>
              </a:lnSpc>
            </a:pPr>
            <a:r>
              <a:rPr lang="en-US" sz="2499" dirty="0">
                <a:solidFill>
                  <a:srgbClr val="002664"/>
                </a:solidFill>
                <a:latin typeface="Public Sans 2"/>
                <a:ea typeface="Public Sans 2"/>
                <a:cs typeface="Public Sans 2"/>
                <a:sym typeface="Public Sans 2"/>
              </a:rPr>
              <a:t>Maxine Goodwin, Social Link Worker, Keeping Well in Community, SWSLHD</a:t>
            </a:r>
          </a:p>
          <a:p>
            <a:pPr marL="0" lvl="0" indent="0" algn="l">
              <a:lnSpc>
                <a:spcPts val="3499"/>
              </a:lnSpc>
              <a:spcBef>
                <a:spcPct val="0"/>
              </a:spcBef>
            </a:pPr>
            <a:r>
              <a:rPr lang="en-US" sz="2499" dirty="0">
                <a:solidFill>
                  <a:srgbClr val="3F6BB3"/>
                </a:solidFill>
                <a:latin typeface="Public Sans 2 Thin"/>
                <a:ea typeface="Public Sans 2 Thin"/>
                <a:cs typeface="Public Sans 2 Thin"/>
                <a:sym typeface="Public Sans 2 Thin"/>
              </a:rPr>
              <a:t>Maxine.Goodwin@health.nsw.gov.au</a:t>
            </a:r>
          </a:p>
        </p:txBody>
      </p:sp>
      <p:grpSp>
        <p:nvGrpSpPr>
          <p:cNvPr id="5" name="Group 5"/>
          <p:cNvGrpSpPr/>
          <p:nvPr/>
        </p:nvGrpSpPr>
        <p:grpSpPr>
          <a:xfrm>
            <a:off x="0" y="8946474"/>
            <a:ext cx="18288000" cy="1340526"/>
            <a:chOff x="0" y="0"/>
            <a:chExt cx="4816593" cy="353060"/>
          </a:xfrm>
        </p:grpSpPr>
        <p:sp>
          <p:nvSpPr>
            <p:cNvPr id="6" name="Freeform 6"/>
            <p:cNvSpPr/>
            <p:nvPr/>
          </p:nvSpPr>
          <p:spPr>
            <a:xfrm>
              <a:off x="0" y="0"/>
              <a:ext cx="4816592" cy="353060"/>
            </a:xfrm>
            <a:custGeom>
              <a:avLst/>
              <a:gdLst/>
              <a:ahLst/>
              <a:cxnLst/>
              <a:rect l="l" t="t" r="r" b="b"/>
              <a:pathLst>
                <a:path w="4816592" h="353060">
                  <a:moveTo>
                    <a:pt x="0" y="0"/>
                  </a:moveTo>
                  <a:lnTo>
                    <a:pt x="4816592" y="0"/>
                  </a:lnTo>
                  <a:lnTo>
                    <a:pt x="4816592" y="353060"/>
                  </a:lnTo>
                  <a:lnTo>
                    <a:pt x="0" y="353060"/>
                  </a:lnTo>
                  <a:close/>
                </a:path>
              </a:pathLst>
            </a:custGeom>
            <a:solidFill>
              <a:srgbClr val="002664"/>
            </a:solidFill>
          </p:spPr>
          <p:txBody>
            <a:bodyPr/>
            <a:lstStyle/>
            <a:p>
              <a:endParaRPr lang="en-AU"/>
            </a:p>
          </p:txBody>
        </p:sp>
        <p:sp>
          <p:nvSpPr>
            <p:cNvPr id="7" name="TextBox 7"/>
            <p:cNvSpPr txBox="1"/>
            <p:nvPr/>
          </p:nvSpPr>
          <p:spPr>
            <a:xfrm>
              <a:off x="0" y="-9525"/>
              <a:ext cx="4816593" cy="362585"/>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413211" y="9170701"/>
            <a:ext cx="858434" cy="858434"/>
            <a:chOff x="0" y="0"/>
            <a:chExt cx="1366106" cy="1366106"/>
          </a:xfrm>
        </p:grpSpPr>
        <p:sp>
          <p:nvSpPr>
            <p:cNvPr id="9" name="Freeform 9"/>
            <p:cNvSpPr/>
            <p:nvPr/>
          </p:nvSpPr>
          <p:spPr>
            <a:xfrm>
              <a:off x="0" y="0"/>
              <a:ext cx="1366139" cy="1366139"/>
            </a:xfrm>
            <a:custGeom>
              <a:avLst/>
              <a:gdLst/>
              <a:ahLst/>
              <a:cxnLst/>
              <a:rect l="l" t="t" r="r" b="b"/>
              <a:pathLst>
                <a:path w="1366139" h="1366139">
                  <a:moveTo>
                    <a:pt x="0" y="0"/>
                  </a:moveTo>
                  <a:lnTo>
                    <a:pt x="1366139" y="0"/>
                  </a:lnTo>
                  <a:lnTo>
                    <a:pt x="1366139" y="1366139"/>
                  </a:lnTo>
                  <a:lnTo>
                    <a:pt x="0" y="1366139"/>
                  </a:lnTo>
                  <a:lnTo>
                    <a:pt x="0" y="0"/>
                  </a:lnTo>
                  <a:close/>
                </a:path>
              </a:pathLst>
            </a:custGeom>
            <a:blipFill>
              <a:blip r:embed="rId3"/>
              <a:stretch>
                <a:fillRect r="2" b="2"/>
              </a:stretch>
            </a:blipFill>
          </p:spPr>
          <p:txBody>
            <a:bodyPr/>
            <a:lstStyle/>
            <a:p>
              <a:endParaRPr lang="en-AU"/>
            </a:p>
          </p:txBody>
        </p:sp>
      </p:grpSp>
      <p:grpSp>
        <p:nvGrpSpPr>
          <p:cNvPr id="10" name="Group 10"/>
          <p:cNvGrpSpPr/>
          <p:nvPr/>
        </p:nvGrpSpPr>
        <p:grpSpPr>
          <a:xfrm>
            <a:off x="1587893" y="9220647"/>
            <a:ext cx="1074542" cy="792180"/>
            <a:chOff x="0" y="0"/>
            <a:chExt cx="1613382" cy="1189427"/>
          </a:xfrm>
        </p:grpSpPr>
        <p:sp>
          <p:nvSpPr>
            <p:cNvPr id="11" name="Freeform 11"/>
            <p:cNvSpPr/>
            <p:nvPr/>
          </p:nvSpPr>
          <p:spPr>
            <a:xfrm>
              <a:off x="0" y="0"/>
              <a:ext cx="1613408" cy="1189482"/>
            </a:xfrm>
            <a:custGeom>
              <a:avLst/>
              <a:gdLst/>
              <a:ahLst/>
              <a:cxnLst/>
              <a:rect l="l" t="t" r="r" b="b"/>
              <a:pathLst>
                <a:path w="1613408" h="1189482">
                  <a:moveTo>
                    <a:pt x="0" y="0"/>
                  </a:moveTo>
                  <a:lnTo>
                    <a:pt x="1613408" y="0"/>
                  </a:lnTo>
                  <a:lnTo>
                    <a:pt x="1613408" y="1189482"/>
                  </a:lnTo>
                  <a:lnTo>
                    <a:pt x="0" y="1189482"/>
                  </a:lnTo>
                  <a:lnTo>
                    <a:pt x="0" y="0"/>
                  </a:lnTo>
                  <a:close/>
                </a:path>
              </a:pathLst>
            </a:custGeom>
            <a:blipFill>
              <a:blip r:embed="rId4"/>
              <a:stretch>
                <a:fillRect t="-147" r="1" b="-142"/>
              </a:stretch>
            </a:blipFill>
          </p:spPr>
          <p:txBody>
            <a:bodyPr/>
            <a:lstStyle/>
            <a:p>
              <a:endParaRPr lang="en-AU"/>
            </a:p>
          </p:txBody>
        </p:sp>
      </p:grpSp>
      <p:grpSp>
        <p:nvGrpSpPr>
          <p:cNvPr id="12" name="Group 12"/>
          <p:cNvGrpSpPr/>
          <p:nvPr/>
        </p:nvGrpSpPr>
        <p:grpSpPr>
          <a:xfrm>
            <a:off x="3896697" y="9403140"/>
            <a:ext cx="1746855" cy="449863"/>
            <a:chOff x="0" y="0"/>
            <a:chExt cx="2329140" cy="599817"/>
          </a:xfrm>
        </p:grpSpPr>
        <p:sp>
          <p:nvSpPr>
            <p:cNvPr id="13" name="Freeform 13"/>
            <p:cNvSpPr/>
            <p:nvPr/>
          </p:nvSpPr>
          <p:spPr>
            <a:xfrm>
              <a:off x="0" y="0"/>
              <a:ext cx="2329140" cy="599817"/>
            </a:xfrm>
            <a:custGeom>
              <a:avLst/>
              <a:gdLst/>
              <a:ahLst/>
              <a:cxnLst/>
              <a:rect l="l" t="t" r="r" b="b"/>
              <a:pathLst>
                <a:path w="2329140" h="599817">
                  <a:moveTo>
                    <a:pt x="0" y="0"/>
                  </a:moveTo>
                  <a:lnTo>
                    <a:pt x="2329140" y="0"/>
                  </a:lnTo>
                  <a:lnTo>
                    <a:pt x="2329140" y="599817"/>
                  </a:lnTo>
                  <a:lnTo>
                    <a:pt x="0" y="599817"/>
                  </a:lnTo>
                  <a:close/>
                </a:path>
              </a:pathLst>
            </a:custGeom>
            <a:solidFill>
              <a:srgbClr val="000000">
                <a:alpha val="0"/>
              </a:srgbClr>
            </a:solidFill>
          </p:spPr>
          <p:txBody>
            <a:bodyPr/>
            <a:lstStyle/>
            <a:p>
              <a:endParaRPr lang="en-AU"/>
            </a:p>
          </p:txBody>
        </p:sp>
        <p:sp>
          <p:nvSpPr>
            <p:cNvPr id="14" name="TextBox 14"/>
            <p:cNvSpPr txBox="1"/>
            <p:nvPr/>
          </p:nvSpPr>
          <p:spPr>
            <a:xfrm>
              <a:off x="0" y="-28575"/>
              <a:ext cx="2329140" cy="628392"/>
            </a:xfrm>
            <a:prstGeom prst="rect">
              <a:avLst/>
            </a:prstGeom>
          </p:spPr>
          <p:txBody>
            <a:bodyPr lIns="0" tIns="0" rIns="0" bIns="0" rtlCol="0" anchor="t"/>
            <a:lstStyle/>
            <a:p>
              <a:pPr algn="l">
                <a:lnSpc>
                  <a:spcPts val="1662"/>
                </a:lnSpc>
              </a:pPr>
              <a:r>
                <a:rPr lang="en-US" sz="1187">
                  <a:solidFill>
                    <a:srgbClr val="FFFFFF"/>
                  </a:solidFill>
                  <a:latin typeface="Public Sans 2"/>
                  <a:ea typeface="Public Sans 2"/>
                  <a:cs typeface="Public Sans 2"/>
                  <a:sym typeface="Public Sans 2"/>
                </a:rPr>
                <a:t>South Western Sydney</a:t>
              </a:r>
            </a:p>
            <a:p>
              <a:pPr algn="l">
                <a:lnSpc>
                  <a:spcPts val="1662"/>
                </a:lnSpc>
              </a:pPr>
              <a:r>
                <a:rPr lang="en-US" sz="1187">
                  <a:solidFill>
                    <a:srgbClr val="FFFFFF"/>
                  </a:solidFill>
                  <a:latin typeface="Public Sans 2"/>
                  <a:ea typeface="Public Sans 2"/>
                  <a:cs typeface="Public Sans 2"/>
                  <a:sym typeface="Public Sans 2"/>
                </a:rPr>
                <a:t>Local Health District</a:t>
              </a:r>
            </a:p>
          </p:txBody>
        </p:sp>
      </p:grpSp>
      <p:sp>
        <p:nvSpPr>
          <p:cNvPr id="15" name="Freeform 15"/>
          <p:cNvSpPr/>
          <p:nvPr/>
        </p:nvSpPr>
        <p:spPr>
          <a:xfrm>
            <a:off x="2976760" y="9220647"/>
            <a:ext cx="636906" cy="692289"/>
          </a:xfrm>
          <a:custGeom>
            <a:avLst/>
            <a:gdLst/>
            <a:ahLst/>
            <a:cxnLst/>
            <a:rect l="l" t="t" r="r" b="b"/>
            <a:pathLst>
              <a:path w="636906" h="692289">
                <a:moveTo>
                  <a:pt x="0" y="0"/>
                </a:moveTo>
                <a:lnTo>
                  <a:pt x="636906" y="0"/>
                </a:lnTo>
                <a:lnTo>
                  <a:pt x="636906" y="692289"/>
                </a:lnTo>
                <a:lnTo>
                  <a:pt x="0" y="692289"/>
                </a:lnTo>
                <a:lnTo>
                  <a:pt x="0" y="0"/>
                </a:lnTo>
                <a:close/>
              </a:path>
            </a:pathLst>
          </a:custGeom>
          <a:blipFill>
            <a:blip r:embed="rId5"/>
            <a:stretch>
              <a:fillRect/>
            </a:stretch>
          </a:blipFill>
        </p:spPr>
        <p:txBody>
          <a:bodyPr/>
          <a:lstStyle/>
          <a:p>
            <a:endParaRPr lang="en-AU"/>
          </a:p>
        </p:txBody>
      </p:sp>
      <p:grpSp>
        <p:nvGrpSpPr>
          <p:cNvPr id="16" name="Group 16"/>
          <p:cNvGrpSpPr/>
          <p:nvPr/>
        </p:nvGrpSpPr>
        <p:grpSpPr>
          <a:xfrm>
            <a:off x="842428" y="6356825"/>
            <a:ext cx="16231266" cy="1397644"/>
            <a:chOff x="0" y="0"/>
            <a:chExt cx="4274901" cy="368104"/>
          </a:xfrm>
        </p:grpSpPr>
        <p:sp>
          <p:nvSpPr>
            <p:cNvPr id="17" name="Freeform 17"/>
            <p:cNvSpPr/>
            <p:nvPr/>
          </p:nvSpPr>
          <p:spPr>
            <a:xfrm>
              <a:off x="0" y="0"/>
              <a:ext cx="4274901" cy="368104"/>
            </a:xfrm>
            <a:custGeom>
              <a:avLst/>
              <a:gdLst/>
              <a:ahLst/>
              <a:cxnLst/>
              <a:rect l="l" t="t" r="r" b="b"/>
              <a:pathLst>
                <a:path w="4274901" h="368104">
                  <a:moveTo>
                    <a:pt x="9540" y="0"/>
                  </a:moveTo>
                  <a:lnTo>
                    <a:pt x="4265362" y="0"/>
                  </a:lnTo>
                  <a:cubicBezTo>
                    <a:pt x="4270630" y="0"/>
                    <a:pt x="4274901" y="4271"/>
                    <a:pt x="4274901" y="9540"/>
                  </a:cubicBezTo>
                  <a:lnTo>
                    <a:pt x="4274901" y="358564"/>
                  </a:lnTo>
                  <a:cubicBezTo>
                    <a:pt x="4274901" y="361094"/>
                    <a:pt x="4273896" y="363521"/>
                    <a:pt x="4272107" y="365310"/>
                  </a:cubicBezTo>
                  <a:cubicBezTo>
                    <a:pt x="4270318" y="367099"/>
                    <a:pt x="4267892" y="368104"/>
                    <a:pt x="4265362" y="368104"/>
                  </a:cubicBezTo>
                  <a:lnTo>
                    <a:pt x="9540" y="368104"/>
                  </a:lnTo>
                  <a:cubicBezTo>
                    <a:pt x="7009" y="368104"/>
                    <a:pt x="4583" y="367099"/>
                    <a:pt x="2794" y="365310"/>
                  </a:cubicBezTo>
                  <a:cubicBezTo>
                    <a:pt x="1005" y="363521"/>
                    <a:pt x="0" y="361094"/>
                    <a:pt x="0" y="358564"/>
                  </a:cubicBezTo>
                  <a:lnTo>
                    <a:pt x="0" y="9540"/>
                  </a:lnTo>
                  <a:cubicBezTo>
                    <a:pt x="0" y="7009"/>
                    <a:pt x="1005" y="4583"/>
                    <a:pt x="2794" y="2794"/>
                  </a:cubicBezTo>
                  <a:cubicBezTo>
                    <a:pt x="4583" y="1005"/>
                    <a:pt x="7009" y="0"/>
                    <a:pt x="9540" y="0"/>
                  </a:cubicBezTo>
                  <a:close/>
                </a:path>
              </a:pathLst>
            </a:custGeom>
            <a:solidFill>
              <a:srgbClr val="CBEDFD"/>
            </a:solidFill>
          </p:spPr>
          <p:txBody>
            <a:bodyPr/>
            <a:lstStyle/>
            <a:p>
              <a:endParaRPr lang="en-AU"/>
            </a:p>
          </p:txBody>
        </p:sp>
        <p:sp>
          <p:nvSpPr>
            <p:cNvPr id="18" name="TextBox 18"/>
            <p:cNvSpPr txBox="1"/>
            <p:nvPr/>
          </p:nvSpPr>
          <p:spPr>
            <a:xfrm>
              <a:off x="0" y="-9525"/>
              <a:ext cx="4274901" cy="377629"/>
            </a:xfrm>
            <a:prstGeom prst="rect">
              <a:avLst/>
            </a:prstGeom>
          </p:spPr>
          <p:txBody>
            <a:bodyPr lIns="50800" tIns="50800" rIns="50800" bIns="50800" rtlCol="0" anchor="ctr"/>
            <a:lstStyle/>
            <a:p>
              <a:pPr algn="l">
                <a:lnSpc>
                  <a:spcPts val="2160"/>
                </a:lnSpc>
              </a:pPr>
              <a:endParaRPr/>
            </a:p>
          </p:txBody>
        </p:sp>
      </p:grpSp>
      <p:sp>
        <p:nvSpPr>
          <p:cNvPr id="19" name="Freeform 19"/>
          <p:cNvSpPr/>
          <p:nvPr/>
        </p:nvSpPr>
        <p:spPr>
          <a:xfrm>
            <a:off x="15161605" y="6722436"/>
            <a:ext cx="1332844" cy="666422"/>
          </a:xfrm>
          <a:custGeom>
            <a:avLst/>
            <a:gdLst/>
            <a:ahLst/>
            <a:cxnLst/>
            <a:rect l="l" t="t" r="r" b="b"/>
            <a:pathLst>
              <a:path w="1332844" h="666422">
                <a:moveTo>
                  <a:pt x="0" y="0"/>
                </a:moveTo>
                <a:lnTo>
                  <a:pt x="1332844" y="0"/>
                </a:lnTo>
                <a:lnTo>
                  <a:pt x="1332844" y="666422"/>
                </a:lnTo>
                <a:lnTo>
                  <a:pt x="0" y="6664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0" name="TextBox 20"/>
          <p:cNvSpPr txBox="1"/>
          <p:nvPr/>
        </p:nvSpPr>
        <p:spPr>
          <a:xfrm>
            <a:off x="2662435" y="6592097"/>
            <a:ext cx="6827639" cy="869950"/>
          </a:xfrm>
          <a:prstGeom prst="rect">
            <a:avLst/>
          </a:prstGeom>
        </p:spPr>
        <p:txBody>
          <a:bodyPr lIns="0" tIns="0" rIns="0" bIns="0" rtlCol="0" anchor="t">
            <a:spAutoFit/>
          </a:bodyPr>
          <a:lstStyle/>
          <a:p>
            <a:pPr algn="l">
              <a:lnSpc>
                <a:spcPts val="3499"/>
              </a:lnSpc>
            </a:pPr>
            <a:r>
              <a:rPr lang="en-US" sz="2499" b="1">
                <a:solidFill>
                  <a:srgbClr val="002664"/>
                </a:solidFill>
                <a:latin typeface="Public Sans 1 Bold"/>
                <a:ea typeface="Public Sans 1 Bold"/>
                <a:cs typeface="Public Sans 1 Bold"/>
                <a:sym typeface="Public Sans 1 Bold"/>
              </a:rPr>
              <a:t>Or email our central inbox:</a:t>
            </a:r>
          </a:p>
          <a:p>
            <a:pPr marL="0" lvl="0" indent="0" algn="l">
              <a:lnSpc>
                <a:spcPts val="3499"/>
              </a:lnSpc>
            </a:pPr>
            <a:r>
              <a:rPr lang="en-US" sz="2499">
                <a:solidFill>
                  <a:srgbClr val="002664"/>
                </a:solidFill>
                <a:latin typeface="Public Sans 2 Thin"/>
                <a:ea typeface="Public Sans 2 Thin"/>
                <a:cs typeface="Public Sans 2 Thin"/>
                <a:sym typeface="Public Sans 2 Thin"/>
              </a:rPr>
              <a:t>SWSLHD-SocialPrescribing@health.nsw.gov.au</a:t>
            </a:r>
          </a:p>
        </p:txBody>
      </p:sp>
      <p:grpSp>
        <p:nvGrpSpPr>
          <p:cNvPr id="21" name="Group 21"/>
          <p:cNvGrpSpPr/>
          <p:nvPr/>
        </p:nvGrpSpPr>
        <p:grpSpPr>
          <a:xfrm>
            <a:off x="1420975" y="6612437"/>
            <a:ext cx="886421" cy="886421"/>
            <a:chOff x="0" y="0"/>
            <a:chExt cx="1181895" cy="1181895"/>
          </a:xfrm>
        </p:grpSpPr>
        <p:sp>
          <p:nvSpPr>
            <p:cNvPr id="22" name="Freeform 22"/>
            <p:cNvSpPr/>
            <p:nvPr/>
          </p:nvSpPr>
          <p:spPr>
            <a:xfrm>
              <a:off x="0" y="0"/>
              <a:ext cx="1181895" cy="1181895"/>
            </a:xfrm>
            <a:custGeom>
              <a:avLst/>
              <a:gdLst/>
              <a:ahLst/>
              <a:cxnLst/>
              <a:rect l="l" t="t" r="r" b="b"/>
              <a:pathLst>
                <a:path w="1181895" h="1181895">
                  <a:moveTo>
                    <a:pt x="0" y="0"/>
                  </a:moveTo>
                  <a:lnTo>
                    <a:pt x="1181895" y="0"/>
                  </a:lnTo>
                  <a:lnTo>
                    <a:pt x="1181895" y="1181895"/>
                  </a:lnTo>
                  <a:lnTo>
                    <a:pt x="0" y="11818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grpSp>
      <p:sp>
        <p:nvSpPr>
          <p:cNvPr id="23" name="TextBox 23"/>
          <p:cNvSpPr txBox="1"/>
          <p:nvPr/>
        </p:nvSpPr>
        <p:spPr>
          <a:xfrm>
            <a:off x="1028700" y="1791133"/>
            <a:ext cx="12852726" cy="679370"/>
          </a:xfrm>
          <a:prstGeom prst="rect">
            <a:avLst/>
          </a:prstGeom>
        </p:spPr>
        <p:txBody>
          <a:bodyPr lIns="0" tIns="0" rIns="0" bIns="0" rtlCol="0" anchor="t">
            <a:spAutoFit/>
          </a:bodyPr>
          <a:lstStyle/>
          <a:p>
            <a:pPr marL="0" lvl="0" indent="0" algn="l">
              <a:lnSpc>
                <a:spcPts val="5604"/>
              </a:lnSpc>
              <a:spcBef>
                <a:spcPct val="0"/>
              </a:spcBef>
            </a:pPr>
            <a:r>
              <a:rPr lang="en-US" sz="4003" b="1">
                <a:solidFill>
                  <a:srgbClr val="002664"/>
                </a:solidFill>
                <a:latin typeface="Public Sans 2 Bold"/>
                <a:ea typeface="Public Sans 2 Bold"/>
                <a:cs typeface="Public Sans 2 Bold"/>
                <a:sym typeface="Public Sans 2 Bold"/>
              </a:rPr>
              <a:t>For more information</a:t>
            </a:r>
          </a:p>
        </p:txBody>
      </p:sp>
      <p:grpSp>
        <p:nvGrpSpPr>
          <p:cNvPr id="24" name="Group 24"/>
          <p:cNvGrpSpPr/>
          <p:nvPr/>
        </p:nvGrpSpPr>
        <p:grpSpPr>
          <a:xfrm>
            <a:off x="17065747" y="9153238"/>
            <a:ext cx="827107" cy="82710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pic>
        <p:nvPicPr>
          <p:cNvPr id="27" name="Picture 27"/>
          <p:cNvPicPr>
            <a:picLocks noChangeAspect="1"/>
          </p:cNvPicPr>
          <p:nvPr/>
        </p:nvPicPr>
        <p:blipFill>
          <a:blip r:embed="rId10"/>
          <a:stretch>
            <a:fillRect/>
          </a:stretch>
        </p:blipFill>
        <p:spPr>
          <a:xfrm>
            <a:off x="16994470" y="9082325"/>
            <a:ext cx="969661" cy="969661"/>
          </a:xfrm>
          <a:prstGeom prst="rect">
            <a:avLst/>
          </a:prstGeom>
        </p:spPr>
      </p:pic>
      <p:sp>
        <p:nvSpPr>
          <p:cNvPr id="28" name="Freeform 28"/>
          <p:cNvSpPr/>
          <p:nvPr/>
        </p:nvSpPr>
        <p:spPr>
          <a:xfrm>
            <a:off x="17256285" y="9239569"/>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AU"/>
          </a:p>
        </p:txBody>
      </p:sp>
      <p:sp>
        <p:nvSpPr>
          <p:cNvPr id="29" name="Freeform 29"/>
          <p:cNvSpPr/>
          <p:nvPr/>
        </p:nvSpPr>
        <p:spPr>
          <a:xfrm>
            <a:off x="17109896" y="9501062"/>
            <a:ext cx="132187" cy="132187"/>
          </a:xfrm>
          <a:custGeom>
            <a:avLst/>
            <a:gdLst/>
            <a:ahLst/>
            <a:cxnLst/>
            <a:rect l="l" t="t" r="r" b="b"/>
            <a:pathLst>
              <a:path w="132187" h="132187">
                <a:moveTo>
                  <a:pt x="0" y="0"/>
                </a:moveTo>
                <a:lnTo>
                  <a:pt x="132187" y="0"/>
                </a:lnTo>
                <a:lnTo>
                  <a:pt x="132187" y="132187"/>
                </a:lnTo>
                <a:lnTo>
                  <a:pt x="0" y="13218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p>
        </p:txBody>
      </p:sp>
      <p:sp>
        <p:nvSpPr>
          <p:cNvPr id="30" name="Freeform 30"/>
          <p:cNvSpPr/>
          <p:nvPr/>
        </p:nvSpPr>
        <p:spPr>
          <a:xfrm rot="1687212">
            <a:off x="17230761" y="9788118"/>
            <a:ext cx="183235" cy="77694"/>
          </a:xfrm>
          <a:custGeom>
            <a:avLst/>
            <a:gdLst/>
            <a:ahLst/>
            <a:cxnLst/>
            <a:rect l="l" t="t" r="r" b="b"/>
            <a:pathLst>
              <a:path w="183235" h="77694">
                <a:moveTo>
                  <a:pt x="0" y="0"/>
                </a:moveTo>
                <a:lnTo>
                  <a:pt x="183235" y="0"/>
                </a:lnTo>
                <a:lnTo>
                  <a:pt x="183235" y="77694"/>
                </a:lnTo>
                <a:lnTo>
                  <a:pt x="0" y="7769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AU"/>
          </a:p>
        </p:txBody>
      </p:sp>
      <p:sp>
        <p:nvSpPr>
          <p:cNvPr id="31" name="Freeform 31"/>
          <p:cNvSpPr/>
          <p:nvPr/>
        </p:nvSpPr>
        <p:spPr>
          <a:xfrm>
            <a:off x="17707244" y="9501062"/>
            <a:ext cx="152207" cy="132187"/>
          </a:xfrm>
          <a:custGeom>
            <a:avLst/>
            <a:gdLst/>
            <a:ahLst/>
            <a:cxnLst/>
            <a:rect l="l" t="t" r="r" b="b"/>
            <a:pathLst>
              <a:path w="152207" h="132187">
                <a:moveTo>
                  <a:pt x="0" y="0"/>
                </a:moveTo>
                <a:lnTo>
                  <a:pt x="152207" y="0"/>
                </a:lnTo>
                <a:lnTo>
                  <a:pt x="152207" y="132187"/>
                </a:lnTo>
                <a:lnTo>
                  <a:pt x="0" y="1321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AU"/>
          </a:p>
        </p:txBody>
      </p:sp>
      <p:sp>
        <p:nvSpPr>
          <p:cNvPr id="32" name="Freeform 32"/>
          <p:cNvSpPr/>
          <p:nvPr/>
        </p:nvSpPr>
        <p:spPr>
          <a:xfrm rot="1820715">
            <a:off x="17532922" y="9235807"/>
            <a:ext cx="182522" cy="139712"/>
          </a:xfrm>
          <a:custGeom>
            <a:avLst/>
            <a:gdLst/>
            <a:ahLst/>
            <a:cxnLst/>
            <a:rect l="l" t="t" r="r" b="b"/>
            <a:pathLst>
              <a:path w="182522" h="139712">
                <a:moveTo>
                  <a:pt x="0" y="0"/>
                </a:moveTo>
                <a:lnTo>
                  <a:pt x="182522" y="0"/>
                </a:lnTo>
                <a:lnTo>
                  <a:pt x="182522" y="139712"/>
                </a:lnTo>
                <a:lnTo>
                  <a:pt x="0" y="13971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AU"/>
          </a:p>
        </p:txBody>
      </p:sp>
      <p:sp>
        <p:nvSpPr>
          <p:cNvPr id="33" name="Freeform 33"/>
          <p:cNvSpPr/>
          <p:nvPr/>
        </p:nvSpPr>
        <p:spPr>
          <a:xfrm rot="-1533444">
            <a:off x="17530457" y="9757196"/>
            <a:ext cx="192008" cy="137766"/>
          </a:xfrm>
          <a:custGeom>
            <a:avLst/>
            <a:gdLst/>
            <a:ahLst/>
            <a:cxnLst/>
            <a:rect l="l" t="t" r="r" b="b"/>
            <a:pathLst>
              <a:path w="192008" h="137766">
                <a:moveTo>
                  <a:pt x="0" y="0"/>
                </a:moveTo>
                <a:lnTo>
                  <a:pt x="192008" y="0"/>
                </a:lnTo>
                <a:lnTo>
                  <a:pt x="192008" y="137765"/>
                </a:lnTo>
                <a:lnTo>
                  <a:pt x="0" y="13776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AU"/>
          </a:p>
        </p:txBody>
      </p:sp>
      <p:sp>
        <p:nvSpPr>
          <p:cNvPr id="34" name="AutoShape 34"/>
          <p:cNvSpPr/>
          <p:nvPr/>
        </p:nvSpPr>
        <p:spPr>
          <a:xfrm>
            <a:off x="17129969" y="9363879"/>
            <a:ext cx="180968"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35" name="AutoShape 35"/>
          <p:cNvSpPr/>
          <p:nvPr/>
        </p:nvSpPr>
        <p:spPr>
          <a:xfrm flipV="1">
            <a:off x="17129969" y="9665172"/>
            <a:ext cx="180968" cy="105588"/>
          </a:xfrm>
          <a:prstGeom prst="line">
            <a:avLst/>
          </a:prstGeom>
          <a:ln w="9525" cap="flat">
            <a:solidFill>
              <a:srgbClr val="FFFFFF"/>
            </a:solidFill>
            <a:prstDash val="solid"/>
            <a:headEnd type="none" w="sm" len="sm"/>
            <a:tailEnd type="none" w="sm" len="sm"/>
          </a:ln>
        </p:spPr>
        <p:txBody>
          <a:bodyPr/>
          <a:lstStyle/>
          <a:p>
            <a:endParaRPr lang="en-AU"/>
          </a:p>
        </p:txBody>
      </p:sp>
      <p:sp>
        <p:nvSpPr>
          <p:cNvPr id="36" name="AutoShape 36"/>
          <p:cNvSpPr/>
          <p:nvPr/>
        </p:nvSpPr>
        <p:spPr>
          <a:xfrm flipV="1">
            <a:off x="17479301" y="9763735"/>
            <a:ext cx="0" cy="207447"/>
          </a:xfrm>
          <a:prstGeom prst="line">
            <a:avLst/>
          </a:prstGeom>
          <a:ln w="9525" cap="flat">
            <a:solidFill>
              <a:srgbClr val="FFFFFF"/>
            </a:solidFill>
            <a:prstDash val="solid"/>
            <a:headEnd type="none" w="sm" len="sm"/>
            <a:tailEnd type="none" w="sm" len="sm"/>
          </a:ln>
        </p:spPr>
        <p:txBody>
          <a:bodyPr/>
          <a:lstStyle/>
          <a:p>
            <a:endParaRPr lang="en-AU"/>
          </a:p>
        </p:txBody>
      </p:sp>
      <p:sp>
        <p:nvSpPr>
          <p:cNvPr id="37" name="AutoShape 37"/>
          <p:cNvSpPr/>
          <p:nvPr/>
        </p:nvSpPr>
        <p:spPr>
          <a:xfrm>
            <a:off x="17479301" y="9163130"/>
            <a:ext cx="0" cy="203692"/>
          </a:xfrm>
          <a:prstGeom prst="line">
            <a:avLst/>
          </a:prstGeom>
          <a:ln w="9525" cap="flat">
            <a:solidFill>
              <a:srgbClr val="FFFFFF"/>
            </a:solidFill>
            <a:prstDash val="solid"/>
            <a:headEnd type="none" w="sm" len="sm"/>
            <a:tailEnd type="none" w="sm" len="sm"/>
          </a:ln>
        </p:spPr>
        <p:txBody>
          <a:bodyPr/>
          <a:lstStyle/>
          <a:p>
            <a:endParaRPr lang="en-AU"/>
          </a:p>
        </p:txBody>
      </p:sp>
      <p:sp>
        <p:nvSpPr>
          <p:cNvPr id="38" name="AutoShape 38"/>
          <p:cNvSpPr/>
          <p:nvPr/>
        </p:nvSpPr>
        <p:spPr>
          <a:xfrm flipH="1">
            <a:off x="17648314" y="9363879"/>
            <a:ext cx="179949" cy="105430"/>
          </a:xfrm>
          <a:prstGeom prst="line">
            <a:avLst/>
          </a:prstGeom>
          <a:ln w="9525" cap="flat">
            <a:solidFill>
              <a:srgbClr val="FFFFFF"/>
            </a:solidFill>
            <a:prstDash val="solid"/>
            <a:headEnd type="none" w="sm" len="sm"/>
            <a:tailEnd type="none" w="sm" len="sm"/>
          </a:ln>
        </p:spPr>
        <p:txBody>
          <a:bodyPr/>
          <a:lstStyle/>
          <a:p>
            <a:endParaRPr lang="en-AU"/>
          </a:p>
        </p:txBody>
      </p:sp>
      <p:sp>
        <p:nvSpPr>
          <p:cNvPr id="39" name="AutoShape 39"/>
          <p:cNvSpPr/>
          <p:nvPr/>
        </p:nvSpPr>
        <p:spPr>
          <a:xfrm flipH="1" flipV="1">
            <a:off x="17655564" y="9665172"/>
            <a:ext cx="172700" cy="105588"/>
          </a:xfrm>
          <a:prstGeom prst="line">
            <a:avLst/>
          </a:prstGeom>
          <a:ln w="9525" cap="flat">
            <a:solidFill>
              <a:srgbClr val="FFFFFF"/>
            </a:solidFill>
            <a:prstDash val="solid"/>
            <a:headEnd type="none" w="sm" len="sm"/>
            <a:tailEnd type="none" w="sm" len="sm"/>
          </a:ln>
        </p:spPr>
        <p:txBody>
          <a:bodyPr/>
          <a:lstStyle/>
          <a:p>
            <a:endParaRPr lang="en-AU"/>
          </a:p>
        </p:txBody>
      </p:sp>
      <p:grpSp>
        <p:nvGrpSpPr>
          <p:cNvPr id="40" name="Group 40"/>
          <p:cNvGrpSpPr/>
          <p:nvPr/>
        </p:nvGrpSpPr>
        <p:grpSpPr>
          <a:xfrm>
            <a:off x="17276448" y="9363879"/>
            <a:ext cx="405824" cy="40582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AU"/>
            </a:p>
          </p:txBody>
        </p:sp>
        <p:sp>
          <p:nvSpPr>
            <p:cNvPr id="42" name="TextBox 42"/>
            <p:cNvSpPr txBox="1"/>
            <p:nvPr/>
          </p:nvSpPr>
          <p:spPr>
            <a:xfrm>
              <a:off x="76200" y="47625"/>
              <a:ext cx="660400" cy="688975"/>
            </a:xfrm>
            <a:prstGeom prst="rect">
              <a:avLst/>
            </a:prstGeom>
          </p:spPr>
          <p:txBody>
            <a:bodyPr lIns="50800" tIns="50800" rIns="50800" bIns="50800" rtlCol="0" anchor="ctr"/>
            <a:lstStyle/>
            <a:p>
              <a:pPr algn="ctr">
                <a:lnSpc>
                  <a:spcPts val="1872"/>
                </a:lnSpc>
              </a:pPr>
              <a:endParaRPr/>
            </a:p>
          </p:txBody>
        </p:sp>
      </p:grpSp>
      <p:sp>
        <p:nvSpPr>
          <p:cNvPr id="43" name="Freeform 43"/>
          <p:cNvSpPr/>
          <p:nvPr/>
        </p:nvSpPr>
        <p:spPr>
          <a:xfrm>
            <a:off x="17349809" y="9387436"/>
            <a:ext cx="259101" cy="362086"/>
          </a:xfrm>
          <a:custGeom>
            <a:avLst/>
            <a:gdLst/>
            <a:ahLst/>
            <a:cxnLst/>
            <a:rect l="l" t="t" r="r" b="b"/>
            <a:pathLst>
              <a:path w="259101" h="362086">
                <a:moveTo>
                  <a:pt x="0" y="0"/>
                </a:moveTo>
                <a:lnTo>
                  <a:pt x="259102" y="0"/>
                </a:lnTo>
                <a:lnTo>
                  <a:pt x="259102" y="362086"/>
                </a:lnTo>
                <a:lnTo>
                  <a:pt x="0" y="362086"/>
                </a:lnTo>
                <a:lnTo>
                  <a:pt x="0" y="0"/>
                </a:lnTo>
                <a:close/>
              </a:path>
            </a:pathLst>
          </a:custGeom>
          <a:blipFill>
            <a:blip r:embed="rId23">
              <a:extLst>
                <a:ext uri="{96DAC541-7B7A-43D3-8B79-37D633B846F1}">
                  <asvg:svgBlip xmlns:asvg="http://schemas.microsoft.com/office/drawing/2016/SVG/main" r:embed="rId24"/>
                </a:ext>
              </a:extLst>
            </a:blip>
            <a:stretch>
              <a:fillRect l="-26582" t="-19021" r="-24928"/>
            </a:stretch>
          </a:blipFill>
        </p:spPr>
        <p:txBody>
          <a:bodyPr/>
          <a:lstStyle/>
          <a:p>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833</Words>
  <Application>Microsoft Office PowerPoint</Application>
  <PresentationFormat>Custom</PresentationFormat>
  <Paragraphs>84</Paragraphs>
  <Slides>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Public Sans 2 Medium</vt:lpstr>
      <vt:lpstr>Public Sans 1</vt:lpstr>
      <vt:lpstr>Calibri</vt:lpstr>
      <vt:lpstr>Public Sans 2</vt:lpstr>
      <vt:lpstr>Public Sans 2 Thin</vt:lpstr>
      <vt:lpstr>Public Sans 1 Bold</vt:lpstr>
      <vt:lpstr>Public Sans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BM_Social Prescribing_Multicultural Communities Conference_v2</dc:title>
  <dc:creator>Beth Mouwad (South Western Sydney LHD)</dc:creator>
  <cp:lastModifiedBy>Beth Mouwad (South Western Sydney LHD)</cp:lastModifiedBy>
  <cp:revision>2</cp:revision>
  <dcterms:created xsi:type="dcterms:W3CDTF">2006-08-16T00:00:00Z</dcterms:created>
  <dcterms:modified xsi:type="dcterms:W3CDTF">2025-03-05T00:30:01Z</dcterms:modified>
  <dc:identifier>DAGgXdrEekE</dc:identifier>
</cp:coreProperties>
</file>