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sldIdLst>
    <p:sldId id="268" r:id="rId3"/>
    <p:sldId id="271" r:id="rId4"/>
    <p:sldId id="283" r:id="rId5"/>
    <p:sldId id="284" r:id="rId6"/>
    <p:sldId id="257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6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F2F4C-6921-40F7-A847-22D34E4C7859}" v="121" dt="2024-07-09T13:11:30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/>
  </p:normalViewPr>
  <p:slideViewPr>
    <p:cSldViewPr snapToGrid="0">
      <p:cViewPr varScale="1">
        <p:scale>
          <a:sx n="213" d="100"/>
          <a:sy n="213" d="100"/>
        </p:scale>
        <p:origin x="2838" y="168"/>
      </p:cViewPr>
      <p:guideLst>
        <p:guide orient="horz" pos="1620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2B06B-5F28-47AF-BAF5-FC51758CE7C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7556B-AA8B-45A8-AF96-CBA1894AEF4F}">
      <dgm:prSet/>
      <dgm:spPr/>
      <dgm:t>
        <a:bodyPr/>
        <a:lstStyle/>
        <a:p>
          <a:r>
            <a:rPr lang="en-GB" b="0" i="0"/>
            <a:t>Accumulated dentistry </a:t>
          </a:r>
          <a:endParaRPr lang="en-US"/>
        </a:p>
      </dgm:t>
    </dgm:pt>
    <dgm:pt modelId="{90978701-A2FB-414D-AC9D-B2C677F286DD}" type="parTrans" cxnId="{2DB6BAF2-1F27-4F89-9630-1BBA4E76668D}">
      <dgm:prSet/>
      <dgm:spPr/>
      <dgm:t>
        <a:bodyPr/>
        <a:lstStyle/>
        <a:p>
          <a:endParaRPr lang="en-US"/>
        </a:p>
      </dgm:t>
    </dgm:pt>
    <dgm:pt modelId="{AB875EE4-FEB4-4AF9-B20D-2E0C56651093}" type="sibTrans" cxnId="{2DB6BAF2-1F27-4F89-9630-1BBA4E76668D}">
      <dgm:prSet/>
      <dgm:spPr/>
      <dgm:t>
        <a:bodyPr/>
        <a:lstStyle/>
        <a:p>
          <a:endParaRPr lang="en-US"/>
        </a:p>
      </dgm:t>
    </dgm:pt>
    <dgm:pt modelId="{C229ADFE-532E-4AA9-8E55-CDBB35B79655}">
      <dgm:prSet/>
      <dgm:spPr/>
      <dgm:t>
        <a:bodyPr/>
        <a:lstStyle/>
        <a:p>
          <a:r>
            <a:rPr lang="en-GB" b="0" i="0"/>
            <a:t>Diet and oral hygiene</a:t>
          </a:r>
          <a:endParaRPr lang="en-US"/>
        </a:p>
      </dgm:t>
    </dgm:pt>
    <dgm:pt modelId="{A8FAB274-B697-4C54-96EC-83DE66D8CE79}" type="parTrans" cxnId="{3CBA95AC-DC8C-4C6C-ADF6-31A8F0FA9646}">
      <dgm:prSet/>
      <dgm:spPr/>
      <dgm:t>
        <a:bodyPr/>
        <a:lstStyle/>
        <a:p>
          <a:endParaRPr lang="en-US"/>
        </a:p>
      </dgm:t>
    </dgm:pt>
    <dgm:pt modelId="{AC0BFC94-381B-40F9-8CC6-5BBC95B8727A}" type="sibTrans" cxnId="{3CBA95AC-DC8C-4C6C-ADF6-31A8F0FA9646}">
      <dgm:prSet/>
      <dgm:spPr/>
      <dgm:t>
        <a:bodyPr/>
        <a:lstStyle/>
        <a:p>
          <a:endParaRPr lang="en-US"/>
        </a:p>
      </dgm:t>
    </dgm:pt>
    <dgm:pt modelId="{D5858A5C-8BF0-4162-AC26-164851693E9E}">
      <dgm:prSet/>
      <dgm:spPr/>
      <dgm:t>
        <a:bodyPr/>
        <a:lstStyle/>
        <a:p>
          <a:r>
            <a:rPr lang="en-GB" b="0" i="0"/>
            <a:t>Medical history </a:t>
          </a:r>
          <a:endParaRPr lang="en-US"/>
        </a:p>
      </dgm:t>
    </dgm:pt>
    <dgm:pt modelId="{DDE93004-B1F0-4C88-B066-67E0C4CA17F6}" type="parTrans" cxnId="{74774ED0-D389-405F-BDFB-B6149235EDEF}">
      <dgm:prSet/>
      <dgm:spPr/>
      <dgm:t>
        <a:bodyPr/>
        <a:lstStyle/>
        <a:p>
          <a:endParaRPr lang="en-US"/>
        </a:p>
      </dgm:t>
    </dgm:pt>
    <dgm:pt modelId="{42834A38-0144-4829-8088-8AFC3214F352}" type="sibTrans" cxnId="{74774ED0-D389-405F-BDFB-B6149235EDEF}">
      <dgm:prSet/>
      <dgm:spPr/>
      <dgm:t>
        <a:bodyPr/>
        <a:lstStyle/>
        <a:p>
          <a:endParaRPr lang="en-US"/>
        </a:p>
      </dgm:t>
    </dgm:pt>
    <dgm:pt modelId="{D11A6A28-7969-4E0A-BA54-C0930E55F0A1}">
      <dgm:prSet/>
      <dgm:spPr/>
      <dgm:t>
        <a:bodyPr/>
        <a:lstStyle/>
        <a:p>
          <a:r>
            <a:rPr lang="en-GB" b="0" i="0"/>
            <a:t>Reliance on others </a:t>
          </a:r>
          <a:endParaRPr lang="en-US"/>
        </a:p>
      </dgm:t>
    </dgm:pt>
    <dgm:pt modelId="{CEF3C822-9959-4C95-A29A-6509ABFB6EDB}" type="parTrans" cxnId="{9B50CB97-6876-4805-A402-CB898D7B94B8}">
      <dgm:prSet/>
      <dgm:spPr/>
      <dgm:t>
        <a:bodyPr/>
        <a:lstStyle/>
        <a:p>
          <a:endParaRPr lang="en-US"/>
        </a:p>
      </dgm:t>
    </dgm:pt>
    <dgm:pt modelId="{DA2475E2-BA27-4A34-BA27-ED3C51D21F1A}" type="sibTrans" cxnId="{9B50CB97-6876-4805-A402-CB898D7B94B8}">
      <dgm:prSet/>
      <dgm:spPr/>
      <dgm:t>
        <a:bodyPr/>
        <a:lstStyle/>
        <a:p>
          <a:endParaRPr lang="en-US"/>
        </a:p>
      </dgm:t>
    </dgm:pt>
    <dgm:pt modelId="{563021C8-88DD-4520-B177-D0D457DF6AB4}">
      <dgm:prSet/>
      <dgm:spPr/>
      <dgm:t>
        <a:bodyPr/>
        <a:lstStyle/>
        <a:p>
          <a:r>
            <a:rPr lang="en-GB"/>
            <a:t>Accessibility</a:t>
          </a:r>
          <a:endParaRPr lang="en-US"/>
        </a:p>
      </dgm:t>
    </dgm:pt>
    <dgm:pt modelId="{AD1EAF0D-D496-4293-ABB0-A8BC11DAE8F4}" type="parTrans" cxnId="{FC699A1E-DAED-4A95-9C2A-B5CB4ACF905A}">
      <dgm:prSet/>
      <dgm:spPr/>
      <dgm:t>
        <a:bodyPr/>
        <a:lstStyle/>
        <a:p>
          <a:endParaRPr lang="en-US"/>
        </a:p>
      </dgm:t>
    </dgm:pt>
    <dgm:pt modelId="{095C8864-0004-4B3F-A8C0-68F18E1F0069}" type="sibTrans" cxnId="{FC699A1E-DAED-4A95-9C2A-B5CB4ACF905A}">
      <dgm:prSet/>
      <dgm:spPr/>
      <dgm:t>
        <a:bodyPr/>
        <a:lstStyle/>
        <a:p>
          <a:endParaRPr lang="en-US"/>
        </a:p>
      </dgm:t>
    </dgm:pt>
    <dgm:pt modelId="{3FB6DA47-2745-4AF6-B045-0D81F3C7E890}">
      <dgm:prSet/>
      <dgm:spPr/>
      <dgm:t>
        <a:bodyPr/>
        <a:lstStyle/>
        <a:p>
          <a:r>
            <a:rPr lang="en-GB" b="0" i="0"/>
            <a:t>Cost </a:t>
          </a:r>
          <a:endParaRPr lang="en-US"/>
        </a:p>
      </dgm:t>
    </dgm:pt>
    <dgm:pt modelId="{126C1F36-ECD6-42BA-A721-EB6A820812CC}" type="parTrans" cxnId="{679FC1F3-E231-4B72-AF83-EDDC50975A60}">
      <dgm:prSet/>
      <dgm:spPr/>
      <dgm:t>
        <a:bodyPr/>
        <a:lstStyle/>
        <a:p>
          <a:endParaRPr lang="en-US"/>
        </a:p>
      </dgm:t>
    </dgm:pt>
    <dgm:pt modelId="{7F532B27-6419-4EBB-8DE2-80D46C5D76B1}" type="sibTrans" cxnId="{679FC1F3-E231-4B72-AF83-EDDC50975A60}">
      <dgm:prSet/>
      <dgm:spPr/>
      <dgm:t>
        <a:bodyPr/>
        <a:lstStyle/>
        <a:p>
          <a:endParaRPr lang="en-US"/>
        </a:p>
      </dgm:t>
    </dgm:pt>
    <dgm:pt modelId="{A27CF9B5-A0A6-41B6-A3E0-29EE55CB71DA}" type="pres">
      <dgm:prSet presAssocID="{C272B06B-5F28-47AF-BAF5-FC51758CE7C5}" presName="diagram" presStyleCnt="0">
        <dgm:presLayoutVars>
          <dgm:dir/>
          <dgm:resizeHandles val="exact"/>
        </dgm:presLayoutVars>
      </dgm:prSet>
      <dgm:spPr/>
    </dgm:pt>
    <dgm:pt modelId="{61C9456C-51FA-4513-A5E5-ADC00CCDB76C}" type="pres">
      <dgm:prSet presAssocID="{F197556B-AA8B-45A8-AF96-CBA1894AEF4F}" presName="node" presStyleLbl="node1" presStyleIdx="0" presStyleCnt="6">
        <dgm:presLayoutVars>
          <dgm:bulletEnabled val="1"/>
        </dgm:presLayoutVars>
      </dgm:prSet>
      <dgm:spPr/>
    </dgm:pt>
    <dgm:pt modelId="{EFC309B7-4C74-4728-88B9-70CE46ADBA6D}" type="pres">
      <dgm:prSet presAssocID="{AB875EE4-FEB4-4AF9-B20D-2E0C56651093}" presName="sibTrans" presStyleCnt="0"/>
      <dgm:spPr/>
    </dgm:pt>
    <dgm:pt modelId="{064E4A44-94A3-4226-829B-852D70D0E542}" type="pres">
      <dgm:prSet presAssocID="{C229ADFE-532E-4AA9-8E55-CDBB35B79655}" presName="node" presStyleLbl="node1" presStyleIdx="1" presStyleCnt="6">
        <dgm:presLayoutVars>
          <dgm:bulletEnabled val="1"/>
        </dgm:presLayoutVars>
      </dgm:prSet>
      <dgm:spPr/>
    </dgm:pt>
    <dgm:pt modelId="{7BD708C3-F06A-430B-9D84-468A12208DE7}" type="pres">
      <dgm:prSet presAssocID="{AC0BFC94-381B-40F9-8CC6-5BBC95B8727A}" presName="sibTrans" presStyleCnt="0"/>
      <dgm:spPr/>
    </dgm:pt>
    <dgm:pt modelId="{8DAB6174-DA06-4557-8926-F0F4BF0B0E86}" type="pres">
      <dgm:prSet presAssocID="{D5858A5C-8BF0-4162-AC26-164851693E9E}" presName="node" presStyleLbl="node1" presStyleIdx="2" presStyleCnt="6">
        <dgm:presLayoutVars>
          <dgm:bulletEnabled val="1"/>
        </dgm:presLayoutVars>
      </dgm:prSet>
      <dgm:spPr/>
    </dgm:pt>
    <dgm:pt modelId="{6A577FE8-1645-4FE7-B660-51B7601EBC6B}" type="pres">
      <dgm:prSet presAssocID="{42834A38-0144-4829-8088-8AFC3214F352}" presName="sibTrans" presStyleCnt="0"/>
      <dgm:spPr/>
    </dgm:pt>
    <dgm:pt modelId="{A52249D4-2362-4CC1-AF98-1413BB19D1D3}" type="pres">
      <dgm:prSet presAssocID="{D11A6A28-7969-4E0A-BA54-C0930E55F0A1}" presName="node" presStyleLbl="node1" presStyleIdx="3" presStyleCnt="6">
        <dgm:presLayoutVars>
          <dgm:bulletEnabled val="1"/>
        </dgm:presLayoutVars>
      </dgm:prSet>
      <dgm:spPr/>
    </dgm:pt>
    <dgm:pt modelId="{EC525287-CC77-49B2-94B3-00AA0946EC89}" type="pres">
      <dgm:prSet presAssocID="{DA2475E2-BA27-4A34-BA27-ED3C51D21F1A}" presName="sibTrans" presStyleCnt="0"/>
      <dgm:spPr/>
    </dgm:pt>
    <dgm:pt modelId="{314EC1FC-7CCC-4356-B6DA-2D8A28C55208}" type="pres">
      <dgm:prSet presAssocID="{563021C8-88DD-4520-B177-D0D457DF6AB4}" presName="node" presStyleLbl="node1" presStyleIdx="4" presStyleCnt="6">
        <dgm:presLayoutVars>
          <dgm:bulletEnabled val="1"/>
        </dgm:presLayoutVars>
      </dgm:prSet>
      <dgm:spPr/>
    </dgm:pt>
    <dgm:pt modelId="{CBC8F391-D84A-4CB2-964D-368958C66985}" type="pres">
      <dgm:prSet presAssocID="{095C8864-0004-4B3F-A8C0-68F18E1F0069}" presName="sibTrans" presStyleCnt="0"/>
      <dgm:spPr/>
    </dgm:pt>
    <dgm:pt modelId="{F5EB340B-4496-4D9E-AFF9-684BCA76F5DC}" type="pres">
      <dgm:prSet presAssocID="{3FB6DA47-2745-4AF6-B045-0D81F3C7E890}" presName="node" presStyleLbl="node1" presStyleIdx="5" presStyleCnt="6">
        <dgm:presLayoutVars>
          <dgm:bulletEnabled val="1"/>
        </dgm:presLayoutVars>
      </dgm:prSet>
      <dgm:spPr/>
    </dgm:pt>
  </dgm:ptLst>
  <dgm:cxnLst>
    <dgm:cxn modelId="{FC699A1E-DAED-4A95-9C2A-B5CB4ACF905A}" srcId="{C272B06B-5F28-47AF-BAF5-FC51758CE7C5}" destId="{563021C8-88DD-4520-B177-D0D457DF6AB4}" srcOrd="4" destOrd="0" parTransId="{AD1EAF0D-D496-4293-ABB0-A8BC11DAE8F4}" sibTransId="{095C8864-0004-4B3F-A8C0-68F18E1F0069}"/>
    <dgm:cxn modelId="{9B50CB97-6876-4805-A402-CB898D7B94B8}" srcId="{C272B06B-5F28-47AF-BAF5-FC51758CE7C5}" destId="{D11A6A28-7969-4E0A-BA54-C0930E55F0A1}" srcOrd="3" destOrd="0" parTransId="{CEF3C822-9959-4C95-A29A-6509ABFB6EDB}" sibTransId="{DA2475E2-BA27-4A34-BA27-ED3C51D21F1A}"/>
    <dgm:cxn modelId="{3CBA95AC-DC8C-4C6C-ADF6-31A8F0FA9646}" srcId="{C272B06B-5F28-47AF-BAF5-FC51758CE7C5}" destId="{C229ADFE-532E-4AA9-8E55-CDBB35B79655}" srcOrd="1" destOrd="0" parTransId="{A8FAB274-B697-4C54-96EC-83DE66D8CE79}" sibTransId="{AC0BFC94-381B-40F9-8CC6-5BBC95B8727A}"/>
    <dgm:cxn modelId="{9F2E59B0-EDF9-4787-A463-BAB73C07F5E6}" type="presOf" srcId="{D5858A5C-8BF0-4162-AC26-164851693E9E}" destId="{8DAB6174-DA06-4557-8926-F0F4BF0B0E86}" srcOrd="0" destOrd="0" presId="urn:microsoft.com/office/officeart/2005/8/layout/default"/>
    <dgm:cxn modelId="{D080BDBA-7746-4C98-AFEA-CDCF352C2204}" type="presOf" srcId="{F197556B-AA8B-45A8-AF96-CBA1894AEF4F}" destId="{61C9456C-51FA-4513-A5E5-ADC00CCDB76C}" srcOrd="0" destOrd="0" presId="urn:microsoft.com/office/officeart/2005/8/layout/default"/>
    <dgm:cxn modelId="{97696FC3-5775-4AA6-9B0A-7016DC1285E3}" type="presOf" srcId="{C272B06B-5F28-47AF-BAF5-FC51758CE7C5}" destId="{A27CF9B5-A0A6-41B6-A3E0-29EE55CB71DA}" srcOrd="0" destOrd="0" presId="urn:microsoft.com/office/officeart/2005/8/layout/default"/>
    <dgm:cxn modelId="{8CE47EC8-3F75-4970-89F5-AD1ADEC29B26}" type="presOf" srcId="{563021C8-88DD-4520-B177-D0D457DF6AB4}" destId="{314EC1FC-7CCC-4356-B6DA-2D8A28C55208}" srcOrd="0" destOrd="0" presId="urn:microsoft.com/office/officeart/2005/8/layout/default"/>
    <dgm:cxn modelId="{74774ED0-D389-405F-BDFB-B6149235EDEF}" srcId="{C272B06B-5F28-47AF-BAF5-FC51758CE7C5}" destId="{D5858A5C-8BF0-4162-AC26-164851693E9E}" srcOrd="2" destOrd="0" parTransId="{DDE93004-B1F0-4C88-B066-67E0C4CA17F6}" sibTransId="{42834A38-0144-4829-8088-8AFC3214F352}"/>
    <dgm:cxn modelId="{D0ECB6D0-AE66-48F9-A940-71E2F0BAEDF5}" type="presOf" srcId="{D11A6A28-7969-4E0A-BA54-C0930E55F0A1}" destId="{A52249D4-2362-4CC1-AF98-1413BB19D1D3}" srcOrd="0" destOrd="0" presId="urn:microsoft.com/office/officeart/2005/8/layout/default"/>
    <dgm:cxn modelId="{7A648CDB-6EF4-4F19-8CA9-28FF69B5E1C8}" type="presOf" srcId="{C229ADFE-532E-4AA9-8E55-CDBB35B79655}" destId="{064E4A44-94A3-4226-829B-852D70D0E542}" srcOrd="0" destOrd="0" presId="urn:microsoft.com/office/officeart/2005/8/layout/default"/>
    <dgm:cxn modelId="{171050DD-08AB-4088-AB04-5D6EF1714307}" type="presOf" srcId="{3FB6DA47-2745-4AF6-B045-0D81F3C7E890}" destId="{F5EB340B-4496-4D9E-AFF9-684BCA76F5DC}" srcOrd="0" destOrd="0" presId="urn:microsoft.com/office/officeart/2005/8/layout/default"/>
    <dgm:cxn modelId="{2DB6BAF2-1F27-4F89-9630-1BBA4E76668D}" srcId="{C272B06B-5F28-47AF-BAF5-FC51758CE7C5}" destId="{F197556B-AA8B-45A8-AF96-CBA1894AEF4F}" srcOrd="0" destOrd="0" parTransId="{90978701-A2FB-414D-AC9D-B2C677F286DD}" sibTransId="{AB875EE4-FEB4-4AF9-B20D-2E0C56651093}"/>
    <dgm:cxn modelId="{679FC1F3-E231-4B72-AF83-EDDC50975A60}" srcId="{C272B06B-5F28-47AF-BAF5-FC51758CE7C5}" destId="{3FB6DA47-2745-4AF6-B045-0D81F3C7E890}" srcOrd="5" destOrd="0" parTransId="{126C1F36-ECD6-42BA-A721-EB6A820812CC}" sibTransId="{7F532B27-6419-4EBB-8DE2-80D46C5D76B1}"/>
    <dgm:cxn modelId="{96DF195E-2E21-4E7B-B204-E33C7CEFA7FE}" type="presParOf" srcId="{A27CF9B5-A0A6-41B6-A3E0-29EE55CB71DA}" destId="{61C9456C-51FA-4513-A5E5-ADC00CCDB76C}" srcOrd="0" destOrd="0" presId="urn:microsoft.com/office/officeart/2005/8/layout/default"/>
    <dgm:cxn modelId="{10FD5384-BA01-4550-AF0B-AC81D1D83DB2}" type="presParOf" srcId="{A27CF9B5-A0A6-41B6-A3E0-29EE55CB71DA}" destId="{EFC309B7-4C74-4728-88B9-70CE46ADBA6D}" srcOrd="1" destOrd="0" presId="urn:microsoft.com/office/officeart/2005/8/layout/default"/>
    <dgm:cxn modelId="{735F601A-AE3B-4129-8879-EC9BCB2A1041}" type="presParOf" srcId="{A27CF9B5-A0A6-41B6-A3E0-29EE55CB71DA}" destId="{064E4A44-94A3-4226-829B-852D70D0E542}" srcOrd="2" destOrd="0" presId="urn:microsoft.com/office/officeart/2005/8/layout/default"/>
    <dgm:cxn modelId="{E23A9F8C-5F99-43FD-9735-8779E3FC4982}" type="presParOf" srcId="{A27CF9B5-A0A6-41B6-A3E0-29EE55CB71DA}" destId="{7BD708C3-F06A-430B-9D84-468A12208DE7}" srcOrd="3" destOrd="0" presId="urn:microsoft.com/office/officeart/2005/8/layout/default"/>
    <dgm:cxn modelId="{C6849F90-E685-4D1D-B3BE-8474B8FB079A}" type="presParOf" srcId="{A27CF9B5-A0A6-41B6-A3E0-29EE55CB71DA}" destId="{8DAB6174-DA06-4557-8926-F0F4BF0B0E86}" srcOrd="4" destOrd="0" presId="urn:microsoft.com/office/officeart/2005/8/layout/default"/>
    <dgm:cxn modelId="{7BA5CF0D-4690-4C26-A6FF-7C03BE8F718E}" type="presParOf" srcId="{A27CF9B5-A0A6-41B6-A3E0-29EE55CB71DA}" destId="{6A577FE8-1645-4FE7-B660-51B7601EBC6B}" srcOrd="5" destOrd="0" presId="urn:microsoft.com/office/officeart/2005/8/layout/default"/>
    <dgm:cxn modelId="{92F4FBB3-2A19-44BD-8681-9D50F05617AB}" type="presParOf" srcId="{A27CF9B5-A0A6-41B6-A3E0-29EE55CB71DA}" destId="{A52249D4-2362-4CC1-AF98-1413BB19D1D3}" srcOrd="6" destOrd="0" presId="urn:microsoft.com/office/officeart/2005/8/layout/default"/>
    <dgm:cxn modelId="{71DC0F87-75C5-4514-8F77-1F54E3AC75B4}" type="presParOf" srcId="{A27CF9B5-A0A6-41B6-A3E0-29EE55CB71DA}" destId="{EC525287-CC77-49B2-94B3-00AA0946EC89}" srcOrd="7" destOrd="0" presId="urn:microsoft.com/office/officeart/2005/8/layout/default"/>
    <dgm:cxn modelId="{3E81D08D-8AC1-4ACA-AFE8-43A7BA5A5BCB}" type="presParOf" srcId="{A27CF9B5-A0A6-41B6-A3E0-29EE55CB71DA}" destId="{314EC1FC-7CCC-4356-B6DA-2D8A28C55208}" srcOrd="8" destOrd="0" presId="urn:microsoft.com/office/officeart/2005/8/layout/default"/>
    <dgm:cxn modelId="{CE3306B1-E31F-495F-BC86-9C70A8175DF4}" type="presParOf" srcId="{A27CF9B5-A0A6-41B6-A3E0-29EE55CB71DA}" destId="{CBC8F391-D84A-4CB2-964D-368958C66985}" srcOrd="9" destOrd="0" presId="urn:microsoft.com/office/officeart/2005/8/layout/default"/>
    <dgm:cxn modelId="{41A8DB5B-B5E5-4C6D-9E09-0360248BC528}" type="presParOf" srcId="{A27CF9B5-A0A6-41B6-A3E0-29EE55CB71DA}" destId="{F5EB340B-4496-4D9E-AFF9-684BCA76F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9456C-51FA-4513-A5E5-ADC00CCDB76C}">
      <dsp:nvSpPr>
        <dsp:cNvPr id="0" name=""/>
        <dsp:cNvSpPr/>
      </dsp:nvSpPr>
      <dsp:spPr>
        <a:xfrm>
          <a:off x="164051" y="1309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Accumulated dentistry </a:t>
          </a:r>
          <a:endParaRPr lang="en-US" sz="2900" kern="1200"/>
        </a:p>
      </dsp:txBody>
      <dsp:txXfrm>
        <a:off x="164051" y="1309"/>
        <a:ext cx="2241067" cy="1344640"/>
      </dsp:txXfrm>
    </dsp:sp>
    <dsp:sp modelId="{064E4A44-94A3-4226-829B-852D70D0E542}">
      <dsp:nvSpPr>
        <dsp:cNvPr id="0" name=""/>
        <dsp:cNvSpPr/>
      </dsp:nvSpPr>
      <dsp:spPr>
        <a:xfrm>
          <a:off x="2629225" y="1309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Diet and oral hygiene</a:t>
          </a:r>
          <a:endParaRPr lang="en-US" sz="2900" kern="1200"/>
        </a:p>
      </dsp:txBody>
      <dsp:txXfrm>
        <a:off x="2629225" y="1309"/>
        <a:ext cx="2241067" cy="1344640"/>
      </dsp:txXfrm>
    </dsp:sp>
    <dsp:sp modelId="{8DAB6174-DA06-4557-8926-F0F4BF0B0E86}">
      <dsp:nvSpPr>
        <dsp:cNvPr id="0" name=""/>
        <dsp:cNvSpPr/>
      </dsp:nvSpPr>
      <dsp:spPr>
        <a:xfrm>
          <a:off x="5094399" y="1309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Medical history </a:t>
          </a:r>
          <a:endParaRPr lang="en-US" sz="2900" kern="1200"/>
        </a:p>
      </dsp:txBody>
      <dsp:txXfrm>
        <a:off x="5094399" y="1309"/>
        <a:ext cx="2241067" cy="1344640"/>
      </dsp:txXfrm>
    </dsp:sp>
    <dsp:sp modelId="{A52249D4-2362-4CC1-AF98-1413BB19D1D3}">
      <dsp:nvSpPr>
        <dsp:cNvPr id="0" name=""/>
        <dsp:cNvSpPr/>
      </dsp:nvSpPr>
      <dsp:spPr>
        <a:xfrm>
          <a:off x="164051" y="1570056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Reliance on others </a:t>
          </a:r>
          <a:endParaRPr lang="en-US" sz="2900" kern="1200"/>
        </a:p>
      </dsp:txBody>
      <dsp:txXfrm>
        <a:off x="164051" y="1570056"/>
        <a:ext cx="2241067" cy="1344640"/>
      </dsp:txXfrm>
    </dsp:sp>
    <dsp:sp modelId="{314EC1FC-7CCC-4356-B6DA-2D8A28C55208}">
      <dsp:nvSpPr>
        <dsp:cNvPr id="0" name=""/>
        <dsp:cNvSpPr/>
      </dsp:nvSpPr>
      <dsp:spPr>
        <a:xfrm>
          <a:off x="2629225" y="1570056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Accessibility</a:t>
          </a:r>
          <a:endParaRPr lang="en-US" sz="2900" kern="1200"/>
        </a:p>
      </dsp:txBody>
      <dsp:txXfrm>
        <a:off x="2629225" y="1570056"/>
        <a:ext cx="2241067" cy="1344640"/>
      </dsp:txXfrm>
    </dsp:sp>
    <dsp:sp modelId="{F5EB340B-4496-4D9E-AFF9-684BCA76F5DC}">
      <dsp:nvSpPr>
        <dsp:cNvPr id="0" name=""/>
        <dsp:cNvSpPr/>
      </dsp:nvSpPr>
      <dsp:spPr>
        <a:xfrm>
          <a:off x="5094399" y="1570056"/>
          <a:ext cx="2241067" cy="134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i="0" kern="1200"/>
            <a:t>Cost </a:t>
          </a:r>
          <a:endParaRPr lang="en-US" sz="2900" kern="1200"/>
        </a:p>
      </dsp:txBody>
      <dsp:txXfrm>
        <a:off x="5094399" y="1570056"/>
        <a:ext cx="2241067" cy="13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80" y="4797981"/>
            <a:ext cx="2057400" cy="273844"/>
          </a:xfrm>
        </p:spPr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8434" y="4797981"/>
            <a:ext cx="2922346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5014" y="4797981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18" y="1674340"/>
            <a:ext cx="5255844" cy="710514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719" y="2448633"/>
            <a:ext cx="4905031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509" y="1711412"/>
            <a:ext cx="5369012" cy="784654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08" y="2448633"/>
            <a:ext cx="4635141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76" y="1705232"/>
            <a:ext cx="5029200" cy="568855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477" y="2452817"/>
            <a:ext cx="4740173" cy="803716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4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331" y="1692877"/>
            <a:ext cx="5572897" cy="755757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331" y="2448633"/>
            <a:ext cx="4641319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6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437" y="1699055"/>
            <a:ext cx="5134233" cy="749579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439" y="2448633"/>
            <a:ext cx="4672211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6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95" y="1686697"/>
            <a:ext cx="5375190" cy="587390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796" y="2448633"/>
            <a:ext cx="4659854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2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35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616" y="1686697"/>
            <a:ext cx="5214552" cy="761936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617" y="2448633"/>
            <a:ext cx="4666033" cy="80789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32" y="76414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32" y="292393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830" y="1369219"/>
            <a:ext cx="3499020" cy="326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330" y="1369219"/>
            <a:ext cx="3499020" cy="326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31" y="273844"/>
            <a:ext cx="750070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32" y="1260872"/>
            <a:ext cx="348235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832" y="2113415"/>
            <a:ext cx="3482350" cy="252883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041" y="1260872"/>
            <a:ext cx="349950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041" y="2113415"/>
            <a:ext cx="3499500" cy="252883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33" y="342900"/>
            <a:ext cx="3410832" cy="704724"/>
          </a:xfrm>
        </p:spPr>
        <p:txBody>
          <a:bodyPr anchor="b"/>
          <a:lstStyle>
            <a:lvl1pPr>
              <a:defRPr sz="24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559" y="1537097"/>
            <a:ext cx="3654981" cy="2858691"/>
          </a:xfrm>
        </p:spPr>
        <p:txBody>
          <a:bodyPr/>
          <a:lstStyle>
            <a:lvl1pPr>
              <a:defRPr sz="20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832" y="1543050"/>
            <a:ext cx="3410832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4" y="342900"/>
            <a:ext cx="3360819" cy="698668"/>
          </a:xfrm>
        </p:spPr>
        <p:txBody>
          <a:bodyPr anchor="b"/>
          <a:lstStyle>
            <a:lvl1pPr>
              <a:defRPr sz="24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26032" y="426720"/>
            <a:ext cx="3590508" cy="39690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734" y="1471518"/>
            <a:ext cx="3288151" cy="2930223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830" y="273844"/>
            <a:ext cx="749952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830" y="1369219"/>
            <a:ext cx="7499519" cy="29160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832" y="4763704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1350-A78D-5F49-94FF-A5C3E5C3BA1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4842" y="4763704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3704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C4DA-6418-304A-B64B-88F7112039B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840A7EF-89A1-A093-7741-78DA09F63D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3501" y="4398016"/>
            <a:ext cx="1344349" cy="6213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CF8978-A10B-1887-5279-AD2E5FD144B9}"/>
              </a:ext>
            </a:extLst>
          </p:cNvPr>
          <p:cNvCxnSpPr>
            <a:cxnSpLocks/>
          </p:cNvCxnSpPr>
          <p:nvPr userDrawn="1"/>
        </p:nvCxnSpPr>
        <p:spPr>
          <a:xfrm>
            <a:off x="1015832" y="4709120"/>
            <a:ext cx="749951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rgbClr val="3366C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"/>
          <a:stretch/>
        </p:blipFill>
        <p:spPr>
          <a:xfrm>
            <a:off x="0" y="4663998"/>
            <a:ext cx="9150096" cy="396000"/>
          </a:xfrm>
          <a:prstGeom prst="rect">
            <a:avLst/>
          </a:prstGeom>
        </p:spPr>
      </p:pic>
      <p:pic>
        <p:nvPicPr>
          <p:cNvPr id="11" name="Picture 10" descr="Header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759" y="1"/>
            <a:ext cx="1645922" cy="9646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827" y="278446"/>
            <a:ext cx="6026102" cy="68624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827" y="1210465"/>
            <a:ext cx="8153975" cy="320707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2073" y="4767264"/>
            <a:ext cx="90065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3/9/17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397787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726" y="4767264"/>
            <a:ext cx="464075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3A5F-8DAA-A245-9683-39BD4B830A7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701089" y="4695489"/>
            <a:ext cx="41345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ADA005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/>
  <p:txStyles>
    <p:titleStyle>
      <a:lvl1pPr algn="l" defTabSz="457189" rtl="0" eaLnBrk="1" latinLnBrk="0" hangingPunct="1">
        <a:lnSpc>
          <a:spcPts val="3800"/>
        </a:lnSpc>
        <a:spcBef>
          <a:spcPct val="0"/>
        </a:spcBef>
        <a:buNone/>
        <a:defRPr sz="35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189" indent="0" algn="l" defTabSz="457189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14378" indent="0" algn="l" defTabSz="457189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28754" indent="0" algn="l" defTabSz="457189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E8A97-B22B-F3DB-1181-A6F378D0C0B1}"/>
              </a:ext>
            </a:extLst>
          </p:cNvPr>
          <p:cNvSpPr/>
          <p:nvPr/>
        </p:nvSpPr>
        <p:spPr>
          <a:xfrm>
            <a:off x="0" y="0"/>
            <a:ext cx="684222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A063B1-4FA2-D4F8-4317-17981F3A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286" t="3304" b="14592"/>
          <a:stretch/>
        </p:blipFill>
        <p:spPr>
          <a:xfrm>
            <a:off x="0" y="0"/>
            <a:ext cx="6842227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8221C2-D68B-7D81-BE4D-6AF7B7D4D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971" y="3776863"/>
            <a:ext cx="2828044" cy="553837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Dr Jodie Olivier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Vice President ADA NSW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02DB05-1847-AF42-04B3-BDF23F524B05}"/>
              </a:ext>
            </a:extLst>
          </p:cNvPr>
          <p:cNvGrpSpPr/>
          <p:nvPr/>
        </p:nvGrpSpPr>
        <p:grpSpPr>
          <a:xfrm>
            <a:off x="7052220" y="0"/>
            <a:ext cx="1897560" cy="2034691"/>
            <a:chOff x="7052220" y="0"/>
            <a:chExt cx="1897560" cy="203469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B2E61DF-5EB0-E214-5219-B377A56D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52220" y="0"/>
              <a:ext cx="1897560" cy="14696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A4FEFB-FD89-8590-C194-D2471418F281}"/>
                </a:ext>
              </a:extLst>
            </p:cNvPr>
            <p:cNvSpPr txBox="1"/>
            <p:nvPr/>
          </p:nvSpPr>
          <p:spPr>
            <a:xfrm>
              <a:off x="7262214" y="1308017"/>
              <a:ext cx="14775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00" b="1" spc="-20" dirty="0"/>
                <a:t>Australian Dental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b="1" spc="-20" dirty="0"/>
                <a:t>Association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spc="-20" dirty="0"/>
                <a:t>NSW Branch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9BFD36-56E7-0217-4EBC-FE3EA36853E0}"/>
                </a:ext>
              </a:extLst>
            </p:cNvPr>
            <p:cNvCxnSpPr>
              <a:cxnSpLocks/>
            </p:cNvCxnSpPr>
            <p:nvPr/>
          </p:nvCxnSpPr>
          <p:spPr>
            <a:xfrm>
              <a:off x="7342545" y="2034691"/>
              <a:ext cx="131691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2DACD3D5-C74E-1CDD-42C5-0E6C73784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247520"/>
            <a:ext cx="1897083" cy="218503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90DE11A-6111-46BF-9770-5A55C728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315" y="1847767"/>
            <a:ext cx="3695700" cy="1790700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AU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Oral health and ageing</a:t>
            </a:r>
            <a:endParaRPr lang="en-A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366BED-9A73-4B42-BF73-3D42F476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45567"/>
            <a:ext cx="8134350" cy="57296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 number of teeth affected by tooth decay increases with age                                                                                                                         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54585D-7578-D2F4-4CA0-DBB506B2EC81}"/>
              </a:ext>
            </a:extLst>
          </p:cNvPr>
          <p:cNvGrpSpPr/>
          <p:nvPr/>
        </p:nvGrpSpPr>
        <p:grpSpPr>
          <a:xfrm>
            <a:off x="1398295" y="1228987"/>
            <a:ext cx="6347410" cy="3190668"/>
            <a:chOff x="1043291" y="782567"/>
            <a:chExt cx="7081736" cy="3578365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0AD2C25-2497-4FA7-92C6-D9E1C19DCA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 t="13210" r="5431" b="12340"/>
            <a:stretch/>
          </p:blipFill>
          <p:spPr bwMode="auto">
            <a:xfrm>
              <a:off x="1043291" y="800989"/>
              <a:ext cx="2154676" cy="3541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5DB1E2CC-0B9F-A6B9-B252-CB7922B27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6" t="13210" r="4007" b="11679"/>
            <a:stretch/>
          </p:blipFill>
          <p:spPr bwMode="auto">
            <a:xfrm>
              <a:off x="3463046" y="782568"/>
              <a:ext cx="2198451" cy="3578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F6250921-527D-8D69-A5E0-6AB2549ED3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4" t="13210" r="4222" b="11679"/>
            <a:stretch/>
          </p:blipFill>
          <p:spPr bwMode="auto">
            <a:xfrm>
              <a:off x="5926576" y="782567"/>
              <a:ext cx="2198451" cy="3578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68B7463-B672-80C8-A7A7-4B77DDBDB278}"/>
              </a:ext>
            </a:extLst>
          </p:cNvPr>
          <p:cNvSpPr txBox="1"/>
          <p:nvPr/>
        </p:nvSpPr>
        <p:spPr>
          <a:xfrm>
            <a:off x="5482205" y="4783103"/>
            <a:ext cx="3220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National Study of Adult Oral Health 2017-2018</a:t>
            </a: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A7CBA-3208-AB9B-C16F-DA3C76711446}"/>
              </a:ext>
            </a:extLst>
          </p:cNvPr>
          <p:cNvSpPr/>
          <p:nvPr/>
        </p:nvSpPr>
        <p:spPr>
          <a:xfrm>
            <a:off x="3535960" y="1140903"/>
            <a:ext cx="4253218" cy="336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1A2AD-1844-FE26-90C0-42A933392787}"/>
              </a:ext>
            </a:extLst>
          </p:cNvPr>
          <p:cNvSpPr txBox="1">
            <a:spLocks/>
          </p:cNvSpPr>
          <p:nvPr/>
        </p:nvSpPr>
        <p:spPr>
          <a:xfrm>
            <a:off x="504824" y="274261"/>
            <a:ext cx="8134350" cy="57296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-150">
                <a:solidFill>
                  <a:srgbClr val="3366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dirty="0"/>
              <a:t>Older people have higher rates of gum disease                                                                                                                            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03E7283-B1B9-12EF-D752-E6D767D2F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43404" r="19689"/>
          <a:stretch/>
        </p:blipFill>
        <p:spPr bwMode="auto">
          <a:xfrm>
            <a:off x="1901637" y="1250841"/>
            <a:ext cx="5340725" cy="33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B0CFC-79F4-F7F4-1C81-61EC5C5F625B}"/>
              </a:ext>
            </a:extLst>
          </p:cNvPr>
          <p:cNvSpPr txBox="1"/>
          <p:nvPr/>
        </p:nvSpPr>
        <p:spPr>
          <a:xfrm>
            <a:off x="6684002" y="1250841"/>
            <a:ext cx="5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69%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233E1-FA55-1C62-23BD-0DCB6A24038B}"/>
              </a:ext>
            </a:extLst>
          </p:cNvPr>
          <p:cNvSpPr txBox="1"/>
          <p:nvPr/>
        </p:nvSpPr>
        <p:spPr>
          <a:xfrm>
            <a:off x="5436972" y="1930286"/>
            <a:ext cx="5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51%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A238F-2458-3916-523F-C8121965B05C}"/>
              </a:ext>
            </a:extLst>
          </p:cNvPr>
          <p:cNvSpPr/>
          <p:nvPr/>
        </p:nvSpPr>
        <p:spPr>
          <a:xfrm>
            <a:off x="4776235" y="1090569"/>
            <a:ext cx="2508248" cy="3368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84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1A2AD-1844-FE26-90C0-42A933392787}"/>
              </a:ext>
            </a:extLst>
          </p:cNvPr>
          <p:cNvSpPr txBox="1">
            <a:spLocks/>
          </p:cNvSpPr>
          <p:nvPr/>
        </p:nvSpPr>
        <p:spPr>
          <a:xfrm>
            <a:off x="504824" y="274261"/>
            <a:ext cx="8134350" cy="572969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-150">
                <a:solidFill>
                  <a:srgbClr val="3366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dirty="0"/>
              <a:t>Older people have higher rates of tooth loss but are keeping their teeth for longer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46623-7015-6B54-A01B-928B745F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704"/>
          <a:stretch/>
        </p:blipFill>
        <p:spPr>
          <a:xfrm>
            <a:off x="1747688" y="1090569"/>
            <a:ext cx="5648621" cy="3555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233E1-FA55-1C62-23BD-0DCB6A24038B}"/>
              </a:ext>
            </a:extLst>
          </p:cNvPr>
          <p:cNvSpPr txBox="1"/>
          <p:nvPr/>
        </p:nvSpPr>
        <p:spPr>
          <a:xfrm>
            <a:off x="5600700" y="3150847"/>
            <a:ext cx="5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B0CFC-79F4-F7F4-1C81-61EC5C5F625B}"/>
              </a:ext>
            </a:extLst>
          </p:cNvPr>
          <p:cNvSpPr txBox="1"/>
          <p:nvPr/>
        </p:nvSpPr>
        <p:spPr>
          <a:xfrm>
            <a:off x="6802922" y="2239158"/>
            <a:ext cx="5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73282-4E68-4471-FE61-75B91D5F3DE7}"/>
              </a:ext>
            </a:extLst>
          </p:cNvPr>
          <p:cNvSpPr txBox="1"/>
          <p:nvPr/>
        </p:nvSpPr>
        <p:spPr>
          <a:xfrm>
            <a:off x="1321414" y="1734911"/>
            <a:ext cx="430887" cy="1849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Complete tooth loss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F272A-32D2-3483-B62A-BE4B5A050103}"/>
              </a:ext>
            </a:extLst>
          </p:cNvPr>
          <p:cNvSpPr/>
          <p:nvPr/>
        </p:nvSpPr>
        <p:spPr>
          <a:xfrm>
            <a:off x="4829301" y="996043"/>
            <a:ext cx="2628774" cy="3434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80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880280-C4A6-3336-8BF8-AA4377A3BB79}"/>
              </a:ext>
            </a:extLst>
          </p:cNvPr>
          <p:cNvSpPr txBox="1">
            <a:spLocks/>
          </p:cNvSpPr>
          <p:nvPr/>
        </p:nvSpPr>
        <p:spPr>
          <a:xfrm>
            <a:off x="1015830" y="273844"/>
            <a:ext cx="749952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-150">
                <a:solidFill>
                  <a:srgbClr val="3366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i="0" kern="1200" spc="-15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Oral health facts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06074-87EB-FF5F-4D53-53A518197A5A}"/>
              </a:ext>
            </a:extLst>
          </p:cNvPr>
          <p:cNvSpPr txBox="1"/>
          <p:nvPr/>
        </p:nvSpPr>
        <p:spPr>
          <a:xfrm>
            <a:off x="1015830" y="1494064"/>
            <a:ext cx="7499520" cy="279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50" marR="177800" indent="-171450" defTabSz="68580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The population is ageing</a:t>
            </a:r>
          </a:p>
          <a:p>
            <a:pPr marL="171450" indent="-171450" defTabSz="68580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Oral health deteriorates with age</a:t>
            </a:r>
          </a:p>
          <a:p>
            <a:pPr marL="171450" marR="177800" indent="-171450" defTabSz="68580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The majority of dental disease is due to tooth decay and gum disease </a:t>
            </a:r>
          </a:p>
          <a:p>
            <a:pPr marL="171450" marR="177800" indent="-171450" defTabSz="68580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Oral health is linked with general health</a:t>
            </a:r>
          </a:p>
          <a:p>
            <a:pPr marL="171450" marR="177800" indent="-171450" defTabSz="68580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Those who attend for regular dental check-ups have better oral health than those who only attend when there is a problem </a:t>
            </a:r>
          </a:p>
          <a:p>
            <a:pPr marL="171450" marR="177800" indent="-171450" defTabSz="685800" fontAlgn="base"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</a:rPr>
              <a:t>The majority of dental costs are borne by the individual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94176E-8B89-B2F6-011A-61CB44F42C40}"/>
              </a:ext>
            </a:extLst>
          </p:cNvPr>
          <p:cNvSpPr txBox="1">
            <a:spLocks/>
          </p:cNvSpPr>
          <p:nvPr/>
        </p:nvSpPr>
        <p:spPr>
          <a:xfrm>
            <a:off x="1015830" y="273844"/>
            <a:ext cx="749952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-150">
                <a:solidFill>
                  <a:srgbClr val="3366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b="1" i="0" kern="1200" spc="-15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Factors affecting oral health in older people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2C1A8697-804F-5840-F8DC-E4CEF8561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034408"/>
              </p:ext>
            </p:extLst>
          </p:nvPr>
        </p:nvGraphicFramePr>
        <p:xfrm>
          <a:off x="822241" y="1369219"/>
          <a:ext cx="7499519" cy="291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43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1C3687"/>
      </a:dk1>
      <a:lt1>
        <a:srgbClr val="FFFFFF"/>
      </a:lt1>
      <a:dk2>
        <a:srgbClr val="000000"/>
      </a:dk2>
      <a:lt2>
        <a:srgbClr val="E6EAF5"/>
      </a:lt2>
      <a:accent1>
        <a:srgbClr val="3366CC"/>
      </a:accent1>
      <a:accent2>
        <a:srgbClr val="00CCCC"/>
      </a:accent2>
      <a:accent3>
        <a:srgbClr val="006666"/>
      </a:accent3>
      <a:accent4>
        <a:srgbClr val="FFC000"/>
      </a:accent4>
      <a:accent5>
        <a:srgbClr val="1D88F3"/>
      </a:accent5>
      <a:accent6>
        <a:srgbClr val="00CCFF"/>
      </a:accent6>
      <a:hlink>
        <a:srgbClr val="0066FF"/>
      </a:hlink>
      <a:folHlink>
        <a:srgbClr val="33CC6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 NSW Powerpoint v1.pptx" id="{5EFB5EB4-B9C3-4CA6-B7A2-D5A277E5A668}" vid="{665C1365-3441-4929-8AD4-BA5ED5C860FC}"/>
    </a:ext>
  </a:extLst>
</a:theme>
</file>

<file path=ppt/theme/theme2.xml><?xml version="1.0" encoding="utf-8"?>
<a:theme xmlns:a="http://schemas.openxmlformats.org/drawingml/2006/main" name="Custom Design">
  <a:themeElements>
    <a:clrScheme name="ADA NSW">
      <a:dk1>
        <a:sysClr val="windowText" lastClr="000000"/>
      </a:dk1>
      <a:lt1>
        <a:sysClr val="window" lastClr="FFFFFF"/>
      </a:lt1>
      <a:dk2>
        <a:srgbClr val="3A2B71"/>
      </a:dk2>
      <a:lt2>
        <a:srgbClr val="FBF7E5"/>
      </a:lt2>
      <a:accent1>
        <a:srgbClr val="3A2B71"/>
      </a:accent1>
      <a:accent2>
        <a:srgbClr val="DFB725"/>
      </a:accent2>
      <a:accent3>
        <a:srgbClr val="9A90B7"/>
      </a:accent3>
      <a:accent4>
        <a:srgbClr val="736CAC"/>
      </a:accent4>
      <a:accent5>
        <a:srgbClr val="00AEB1"/>
      </a:accent5>
      <a:accent6>
        <a:srgbClr val="7C8D9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ADA NSW Powerpoint v1</Template>
  <TotalTime>8559</TotalTime>
  <Words>153</Words>
  <Application>Microsoft Office PowerPoint</Application>
  <PresentationFormat>On-screen Show (16:9)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Oral health and ageing</vt:lpstr>
      <vt:lpstr>The number of teeth affected by tooth decay increases with age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Dental Association Presentation for MACA Health Forum - Final - 10 July 2024</dc:title>
  <dc:creator>Sal Fernando</dc:creator>
  <cp:lastModifiedBy>JOSHUA YOUKHANA</cp:lastModifiedBy>
  <cp:revision>20</cp:revision>
  <dcterms:created xsi:type="dcterms:W3CDTF">2024-06-28T04:35:50Z</dcterms:created>
  <dcterms:modified xsi:type="dcterms:W3CDTF">2024-09-20T04:08:36Z</dcterms:modified>
</cp:coreProperties>
</file>