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harts/style2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249" r:id="rId3"/>
    <p:sldId id="2317" r:id="rId4"/>
    <p:sldId id="2250" r:id="rId5"/>
    <p:sldId id="2251" r:id="rId6"/>
    <p:sldId id="2252" r:id="rId7"/>
    <p:sldId id="2318" r:id="rId8"/>
    <p:sldId id="2283" r:id="rId9"/>
    <p:sldId id="2282" r:id="rId10"/>
    <p:sldId id="2253" r:id="rId11"/>
    <p:sldId id="2319" r:id="rId12"/>
    <p:sldId id="2271" r:id="rId13"/>
    <p:sldId id="2254" r:id="rId14"/>
    <p:sldId id="2295" r:id="rId15"/>
    <p:sldId id="2275" r:id="rId16"/>
    <p:sldId id="2274" r:id="rId17"/>
    <p:sldId id="2256" r:id="rId18"/>
    <p:sldId id="2257" r:id="rId19"/>
    <p:sldId id="2255" r:id="rId20"/>
    <p:sldId id="2262" r:id="rId21"/>
    <p:sldId id="2316" r:id="rId22"/>
    <p:sldId id="2306" r:id="rId23"/>
    <p:sldId id="2266" r:id="rId24"/>
    <p:sldId id="2320" r:id="rId25"/>
    <p:sldId id="2292" r:id="rId26"/>
    <p:sldId id="2321" r:id="rId27"/>
    <p:sldId id="2293" r:id="rId28"/>
    <p:sldId id="2259" r:id="rId29"/>
    <p:sldId id="2260" r:id="rId30"/>
    <p:sldId id="230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 Butler" initials="TB" lastIdx="1" clrIdx="0">
    <p:extLst>
      <p:ext uri="{19B8F6BF-5375-455C-9EA6-DF929625EA0E}">
        <p15:presenceInfo xmlns:p15="http://schemas.microsoft.com/office/powerpoint/2012/main" userId="S::z2185283@ad.unsw.edu.au::54c690ff-36ce-4e16-8051-43b04c00e0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3302" autoAdjust="0"/>
  </p:normalViewPr>
  <p:slideViewPr>
    <p:cSldViewPr snapToGrid="0">
      <p:cViewPr varScale="1">
        <p:scale>
          <a:sx n="82" d="100"/>
          <a:sy n="82" d="100"/>
        </p:scale>
        <p:origin x="60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20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th\Downloads\surveillance\dv%20events%20per%20year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th\Downloads\surveillance\level%202%20mental%20illnes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th\Downloads\surveillance\abuse%20typ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th\Downloads\surveillance\injury%20types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th\Downloads\unsw%20work\project%20aboriginal%20surveillance\aboriginal_surveillan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th\Downloads\unsw%20work\project%20aboriginal%20surveillance\aboriginal_surveillan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AU" sz="1600" b="1" dirty="0">
                <a:solidFill>
                  <a:schemeClr val="tx1"/>
                </a:solidFill>
              </a:rPr>
              <a:t>Proportion of</a:t>
            </a:r>
            <a:r>
              <a:rPr lang="en-AU" sz="1600" b="1" baseline="0" dirty="0">
                <a:solidFill>
                  <a:schemeClr val="tx1"/>
                </a:solidFill>
              </a:rPr>
              <a:t> events with either a POI (person of interest) or a victim with a reported mental illness in police recorded domestic violence events in NSW </a:t>
            </a:r>
            <a:r>
              <a:rPr lang="en-AU" sz="1600" b="1" i="1" baseline="0" dirty="0">
                <a:solidFill>
                  <a:schemeClr val="tx1"/>
                </a:solidFill>
              </a:rPr>
              <a:t>(N=64,587)</a:t>
            </a:r>
            <a:r>
              <a:rPr lang="en-AU" sz="1600" b="1" baseline="0" dirty="0">
                <a:solidFill>
                  <a:schemeClr val="tx1"/>
                </a:solidFill>
              </a:rPr>
              <a:t>, 2005-2016 </a:t>
            </a:r>
            <a:endParaRPr lang="en-AU" sz="1600" b="1" dirty="0">
              <a:solidFill>
                <a:schemeClr val="tx1"/>
              </a:solidFill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333747420164394E-2"/>
          <c:y val="0.16149808303672331"/>
          <c:w val="0.83988587068996456"/>
          <c:h val="0.67060806416245766"/>
        </c:manualLayout>
      </c:layout>
      <c:lineChart>
        <c:grouping val="standard"/>
        <c:varyColors val="0"/>
        <c:ser>
          <c:idx val="0"/>
          <c:order val="0"/>
          <c:tx>
            <c:strRef>
              <c:f>'events with MH yearly'!$L$45</c:f>
              <c:strCache>
                <c:ptCount val="1"/>
                <c:pt idx="0">
                  <c:v>POIs with mental illness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'events with MH yearly'!$K$46:$K$57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'events with MH yearly'!$L$46:$L$57</c:f>
              <c:numCache>
                <c:formatCode>0.0</c:formatCode>
                <c:ptCount val="12"/>
                <c:pt idx="0">
                  <c:v>3.9686398444147319</c:v>
                </c:pt>
                <c:pt idx="1">
                  <c:v>4.1623750378673128</c:v>
                </c:pt>
                <c:pt idx="2">
                  <c:v>4.7738249499352108</c:v>
                </c:pt>
                <c:pt idx="3">
                  <c:v>10.057810654565799</c:v>
                </c:pt>
                <c:pt idx="4">
                  <c:v>13.118781094527362</c:v>
                </c:pt>
                <c:pt idx="5">
                  <c:v>13.464406366984205</c:v>
                </c:pt>
                <c:pt idx="6">
                  <c:v>14.446789441730029</c:v>
                </c:pt>
                <c:pt idx="7">
                  <c:v>14.986492250817573</c:v>
                </c:pt>
                <c:pt idx="8">
                  <c:v>15.467686125683668</c:v>
                </c:pt>
                <c:pt idx="9">
                  <c:v>16.965720042475564</c:v>
                </c:pt>
                <c:pt idx="10">
                  <c:v>18.768250597292273</c:v>
                </c:pt>
                <c:pt idx="11">
                  <c:v>20.637741501434412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FD-4CAF-BA65-7C4A96E53A7A}"/>
            </c:ext>
          </c:extLst>
        </c:ser>
        <c:ser>
          <c:idx val="1"/>
          <c:order val="1"/>
          <c:tx>
            <c:strRef>
              <c:f>'events with MH yearly'!$M$45</c:f>
              <c:strCache>
                <c:ptCount val="1"/>
                <c:pt idx="0">
                  <c:v>Victims with mental illness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'events with MH yearly'!$K$46:$K$57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'events with MH yearly'!$M$46:$M$57</c:f>
              <c:numCache>
                <c:formatCode>0.0</c:formatCode>
                <c:ptCount val="12"/>
                <c:pt idx="0">
                  <c:v>1.2641303026619666</c:v>
                </c:pt>
                <c:pt idx="1">
                  <c:v>1.4601635867918814</c:v>
                </c:pt>
                <c:pt idx="2">
                  <c:v>1.5520084815643775</c:v>
                </c:pt>
                <c:pt idx="3">
                  <c:v>2.8159383353017966</c:v>
                </c:pt>
                <c:pt idx="4">
                  <c:v>3.4514925373134329</c:v>
                </c:pt>
                <c:pt idx="5">
                  <c:v>4.492193444319323</c:v>
                </c:pt>
                <c:pt idx="6">
                  <c:v>4.1024603197548348</c:v>
                </c:pt>
                <c:pt idx="7">
                  <c:v>4.1603867481871175</c:v>
                </c:pt>
                <c:pt idx="8">
                  <c:v>4.8052237972988054</c:v>
                </c:pt>
                <c:pt idx="9">
                  <c:v>4.7703324529637596</c:v>
                </c:pt>
                <c:pt idx="10">
                  <c:v>5.2296256968409871</c:v>
                </c:pt>
                <c:pt idx="11">
                  <c:v>5.5599278986519076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FD-4CAF-BA65-7C4A96E53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1330063"/>
        <c:axId val="1"/>
      </c:lineChart>
      <c:catAx>
        <c:axId val="64133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200" b="1">
                    <a:solidFill>
                      <a:schemeClr val="tx1"/>
                    </a:solidFill>
                  </a:rPr>
                  <a:t>Proportion of police recorded domestic violence events</a:t>
                </a:r>
              </a:p>
            </c:rich>
          </c:tx>
          <c:layout>
            <c:manualLayout>
              <c:xMode val="edge"/>
              <c:yMode val="edge"/>
              <c:x val="8.4495396624644711E-3"/>
              <c:y val="0.15202633569108948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330063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5534643917173183"/>
          <c:y val="0.91634738536856908"/>
          <c:w val="0.48015353650741843"/>
          <c:h val="5.1776769429245029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AU" sz="1600" b="1" i="0" baseline="0" dirty="0">
                <a:solidFill>
                  <a:schemeClr val="tx1"/>
                </a:solidFill>
                <a:effectLst/>
              </a:rPr>
              <a:t>Proportion of police recorded domestic violence events with the most commonly reported mental illnesses for male POIs (persons of interest)  in NSW </a:t>
            </a:r>
            <a:r>
              <a:rPr lang="en-AU" sz="1600" b="1" i="1" baseline="0" dirty="0">
                <a:solidFill>
                  <a:schemeClr val="tx1"/>
                </a:solidFill>
                <a:effectLst/>
              </a:rPr>
              <a:t>(N=416,441)</a:t>
            </a:r>
            <a:r>
              <a:rPr lang="en-AU" sz="1600" b="1" i="0" baseline="0" dirty="0">
                <a:solidFill>
                  <a:schemeClr val="tx1"/>
                </a:solidFill>
                <a:effectLst/>
              </a:rPr>
              <a:t>, January 2005 - December 2016</a:t>
            </a:r>
            <a:endParaRPr lang="en-AU" sz="1600" b="1" dirty="0"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chemeClr val="tx1"/>
                </a:solidFill>
              </a:defRPr>
            </a:pPr>
            <a:endParaRPr lang="en-AU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27618956671209"/>
          <c:y val="0.13220968433080987"/>
          <c:w val="0.86146802212016771"/>
          <c:h val="0.71428185638644892"/>
        </c:manualLayout>
      </c:layout>
      <c:lineChart>
        <c:grouping val="standard"/>
        <c:varyColors val="0"/>
        <c:ser>
          <c:idx val="0"/>
          <c:order val="0"/>
          <c:tx>
            <c:strRef>
              <c:f>mental_health_poi2!$A$21</c:f>
              <c:strCache>
                <c:ptCount val="1"/>
                <c:pt idx="0">
                  <c:v>Alcohol abuse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mental_health_poi2!$B$20:$M$20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mental_health_poi2!$B$21:$M$21</c:f>
              <c:numCache>
                <c:formatCode>0.0%</c:formatCode>
                <c:ptCount val="12"/>
                <c:pt idx="0">
                  <c:v>0.19209039548022599</c:v>
                </c:pt>
                <c:pt idx="1">
                  <c:v>0.23394495412844038</c:v>
                </c:pt>
                <c:pt idx="2">
                  <c:v>0.22500000000000001</c:v>
                </c:pt>
                <c:pt idx="3">
                  <c:v>0.17808219178082191</c:v>
                </c:pt>
                <c:pt idx="4">
                  <c:v>0.15573770491803279</c:v>
                </c:pt>
                <c:pt idx="5">
                  <c:v>0.17184643510054845</c:v>
                </c:pt>
                <c:pt idx="6">
                  <c:v>0.12261146496815287</c:v>
                </c:pt>
                <c:pt idx="7">
                  <c:v>0.12351190476190477</c:v>
                </c:pt>
                <c:pt idx="8">
                  <c:v>0.13085399449035812</c:v>
                </c:pt>
                <c:pt idx="9">
                  <c:v>0.11004784688995216</c:v>
                </c:pt>
                <c:pt idx="10">
                  <c:v>0.12989921612541994</c:v>
                </c:pt>
                <c:pt idx="11">
                  <c:v>0.11634615384615385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DB-4F73-A4E4-E3CD4FB12384}"/>
            </c:ext>
          </c:extLst>
        </c:ser>
        <c:ser>
          <c:idx val="1"/>
          <c:order val="1"/>
          <c:tx>
            <c:strRef>
              <c:f>mental_health_poi2!$A$22</c:f>
              <c:strCache>
                <c:ptCount val="1"/>
                <c:pt idx="0">
                  <c:v>Bipolar disorder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mental_health_poi2!$B$20:$M$20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mental_health_poi2!$B$22:$M$22</c:f>
              <c:numCache>
                <c:formatCode>0.0%</c:formatCode>
                <c:ptCount val="12"/>
                <c:pt idx="0">
                  <c:v>0.11299435028248588</c:v>
                </c:pt>
                <c:pt idx="1">
                  <c:v>0.15596330275229359</c:v>
                </c:pt>
                <c:pt idx="2">
                  <c:v>0.13333333333333333</c:v>
                </c:pt>
                <c:pt idx="3">
                  <c:v>0.16986301369863013</c:v>
                </c:pt>
                <c:pt idx="4">
                  <c:v>0.16188524590163936</c:v>
                </c:pt>
                <c:pt idx="5">
                  <c:v>0.18464351005484461</c:v>
                </c:pt>
                <c:pt idx="6">
                  <c:v>0.20063694267515925</c:v>
                </c:pt>
                <c:pt idx="7">
                  <c:v>0.21130952380952381</c:v>
                </c:pt>
                <c:pt idx="8">
                  <c:v>0.18181818181818182</c:v>
                </c:pt>
                <c:pt idx="9">
                  <c:v>0.21052631578947367</c:v>
                </c:pt>
                <c:pt idx="10">
                  <c:v>0.19036954087346025</c:v>
                </c:pt>
                <c:pt idx="11">
                  <c:v>0.17692307692307693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DB-4F73-A4E4-E3CD4FB12384}"/>
            </c:ext>
          </c:extLst>
        </c:ser>
        <c:ser>
          <c:idx val="2"/>
          <c:order val="2"/>
          <c:tx>
            <c:strRef>
              <c:f>mental_health_poi2!$A$23</c:f>
              <c:strCache>
                <c:ptCount val="1"/>
                <c:pt idx="0">
                  <c:v>Major depressive disorder, single episode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mental_health_poi2!$B$20:$M$20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mental_health_poi2!$B$23:$M$23</c:f>
              <c:numCache>
                <c:formatCode>0.0%</c:formatCode>
                <c:ptCount val="12"/>
                <c:pt idx="0">
                  <c:v>0.22598870056497175</c:v>
                </c:pt>
                <c:pt idx="1">
                  <c:v>0.25229357798165136</c:v>
                </c:pt>
                <c:pt idx="2">
                  <c:v>0.24166666666666667</c:v>
                </c:pt>
                <c:pt idx="3">
                  <c:v>0.28493150684931506</c:v>
                </c:pt>
                <c:pt idx="4">
                  <c:v>0.30122950819672129</c:v>
                </c:pt>
                <c:pt idx="5">
                  <c:v>0.29981718464351004</c:v>
                </c:pt>
                <c:pt idx="6">
                  <c:v>0.29936305732484075</c:v>
                </c:pt>
                <c:pt idx="7">
                  <c:v>0.34077380952380953</c:v>
                </c:pt>
                <c:pt idx="8">
                  <c:v>0.32782369146005508</c:v>
                </c:pt>
                <c:pt idx="9">
                  <c:v>0.31698564593301437</c:v>
                </c:pt>
                <c:pt idx="10">
                  <c:v>0.3314669652855543</c:v>
                </c:pt>
                <c:pt idx="11">
                  <c:v>0.33942307692307694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DB-4F73-A4E4-E3CD4FB12384}"/>
            </c:ext>
          </c:extLst>
        </c:ser>
        <c:ser>
          <c:idx val="3"/>
          <c:order val="3"/>
          <c:tx>
            <c:strRef>
              <c:f>mental_health_poi2!$A$24</c:f>
              <c:strCache>
                <c:ptCount val="1"/>
                <c:pt idx="0">
                  <c:v>Other anxiety disorders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mental_health_poi2!$B$20:$M$20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mental_health_poi2!$B$24:$M$24</c:f>
              <c:numCache>
                <c:formatCode>0.0%</c:formatCode>
                <c:ptCount val="12"/>
                <c:pt idx="0">
                  <c:v>1.1299435028248588E-2</c:v>
                </c:pt>
                <c:pt idx="1">
                  <c:v>2.7522935779816515E-2</c:v>
                </c:pt>
                <c:pt idx="2">
                  <c:v>3.7499999999999999E-2</c:v>
                </c:pt>
                <c:pt idx="3">
                  <c:v>3.5616438356164383E-2</c:v>
                </c:pt>
                <c:pt idx="4">
                  <c:v>5.1229508196721313E-2</c:v>
                </c:pt>
                <c:pt idx="5">
                  <c:v>6.0329067641681902E-2</c:v>
                </c:pt>
                <c:pt idx="6">
                  <c:v>7.9617834394904455E-2</c:v>
                </c:pt>
                <c:pt idx="7">
                  <c:v>7.4404761904761904E-2</c:v>
                </c:pt>
                <c:pt idx="8">
                  <c:v>8.8154269972451793E-2</c:v>
                </c:pt>
                <c:pt idx="9">
                  <c:v>0.12679425837320574</c:v>
                </c:pt>
                <c:pt idx="10">
                  <c:v>0.13549832026875699</c:v>
                </c:pt>
                <c:pt idx="11">
                  <c:v>0.17499999999999999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DB-4F73-A4E4-E3CD4FB12384}"/>
            </c:ext>
          </c:extLst>
        </c:ser>
        <c:ser>
          <c:idx val="4"/>
          <c:order val="4"/>
          <c:tx>
            <c:strRef>
              <c:f>mental_health_poi2!$A$25</c:f>
              <c:strCache>
                <c:ptCount val="1"/>
                <c:pt idx="0">
                  <c:v>Schizophrenia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mental_health_poi2!$B$20:$M$20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mental_health_poi2!$B$25:$M$25</c:f>
              <c:numCache>
                <c:formatCode>0.0%</c:formatCode>
                <c:ptCount val="12"/>
                <c:pt idx="0">
                  <c:v>0.11864406779661017</c:v>
                </c:pt>
                <c:pt idx="1">
                  <c:v>0.11009174311926606</c:v>
                </c:pt>
                <c:pt idx="2">
                  <c:v>8.7499999999999994E-2</c:v>
                </c:pt>
                <c:pt idx="3">
                  <c:v>9.3150684931506855E-2</c:v>
                </c:pt>
                <c:pt idx="4">
                  <c:v>0.10450819672131148</c:v>
                </c:pt>
                <c:pt idx="5">
                  <c:v>9.1407678244972576E-2</c:v>
                </c:pt>
                <c:pt idx="6">
                  <c:v>0.12101910828025478</c:v>
                </c:pt>
                <c:pt idx="7">
                  <c:v>0.10119047619047619</c:v>
                </c:pt>
                <c:pt idx="8">
                  <c:v>0.10055096418732783</c:v>
                </c:pt>
                <c:pt idx="9">
                  <c:v>0.11244019138755981</c:v>
                </c:pt>
                <c:pt idx="10">
                  <c:v>8.3986562150055996E-2</c:v>
                </c:pt>
                <c:pt idx="11">
                  <c:v>0.10288461538461538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4DB-4F73-A4E4-E3CD4FB12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6441711"/>
        <c:axId val="1946448783"/>
      </c:lineChart>
      <c:catAx>
        <c:axId val="194644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448783"/>
        <c:crosses val="autoZero"/>
        <c:auto val="1"/>
        <c:lblAlgn val="ctr"/>
        <c:lblOffset val="100"/>
        <c:noMultiLvlLbl val="0"/>
      </c:catAx>
      <c:valAx>
        <c:axId val="1946448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200" b="1">
                    <a:solidFill>
                      <a:schemeClr val="tx1"/>
                    </a:solidFill>
                  </a:rPr>
                  <a:t>Proportion of police recorded domestic violence events</a:t>
                </a:r>
              </a:p>
            </c:rich>
          </c:tx>
          <c:layout>
            <c:manualLayout>
              <c:xMode val="edge"/>
              <c:yMode val="edge"/>
              <c:x val="2.0638154481785336E-2"/>
              <c:y val="0.138887021926242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441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410056515813141E-2"/>
          <c:y val="0.93285937523705487"/>
          <c:w val="0.9"/>
          <c:h val="3.78566841407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800" b="1" i="0" baseline="0" dirty="0">
                <a:solidFill>
                  <a:schemeClr val="tx1"/>
                </a:solidFill>
                <a:effectLst/>
              </a:rPr>
              <a:t>Abuse types for male and female victims in police recorded domestic violence events in NSW </a:t>
            </a:r>
            <a:r>
              <a:rPr lang="en-AU" sz="1800" b="1" i="1" baseline="0" dirty="0">
                <a:solidFill>
                  <a:schemeClr val="tx1"/>
                </a:solidFill>
                <a:effectLst/>
              </a:rPr>
              <a:t>(N=416,441)</a:t>
            </a:r>
            <a:r>
              <a:rPr lang="en-AU" sz="1800" b="1" i="0" baseline="0" dirty="0">
                <a:solidFill>
                  <a:schemeClr val="tx1"/>
                </a:solidFill>
                <a:effectLst/>
              </a:rPr>
              <a:t>, January 2005 - December 2016</a:t>
            </a:r>
            <a:endParaRPr lang="en-AU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2408743204787791"/>
          <c:y val="1.9733098193528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'abuse across poi and victim'!$O$1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8.59444699470685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1F-4DC7-BAB5-28AC30835E0A}"/>
                </c:ext>
              </c:extLst>
            </c:dLbl>
            <c:dLbl>
              <c:idx val="4"/>
              <c:layout>
                <c:manualLayout>
                  <c:x val="-8.594446994706911E-3"/>
                  <c:y val="-8.658010625492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1F-4DC7-BAB5-28AC30835E0A}"/>
                </c:ext>
              </c:extLst>
            </c:dLbl>
            <c:dLbl>
              <c:idx val="7"/>
              <c:layout>
                <c:manualLayout>
                  <c:x val="-1.4324078324511431E-3"/>
                  <c:y val="-1.1544014167323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1F-4DC7-BAB5-28AC30835E0A}"/>
                </c:ext>
              </c:extLst>
            </c:dLbl>
            <c:dLbl>
              <c:idx val="8"/>
              <c:layout>
                <c:manualLayout>
                  <c:x val="-1.0504202759195083E-16"/>
                  <c:y val="-1.7316021250984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1F-4DC7-BAB5-28AC30835E0A}"/>
                </c:ext>
              </c:extLst>
            </c:dLbl>
            <c:dLbl>
              <c:idx val="9"/>
              <c:layout>
                <c:manualLayout>
                  <c:x val="-4.2972234973535344E-3"/>
                  <c:y val="-8.658010625492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1F-4DC7-BAB5-28AC30835E0A}"/>
                </c:ext>
              </c:extLst>
            </c:dLbl>
            <c:dLbl>
              <c:idx val="10"/>
              <c:layout>
                <c:manualLayout>
                  <c:x val="0"/>
                  <c:y val="-1.7316021250984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1F-4DC7-BAB5-28AC30835E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'abuse across poi and victim'!$N$2:$N$13</c:f>
              <c:strCache>
                <c:ptCount val="12"/>
                <c:pt idx="0">
                  <c:v>Assault (unspecified)</c:v>
                </c:pt>
                <c:pt idx="1">
                  <c:v>Verbal abuse</c:v>
                </c:pt>
                <c:pt idx="2">
                  <c:v>Punching</c:v>
                </c:pt>
                <c:pt idx="3">
                  <c:v>Intimidation</c:v>
                </c:pt>
                <c:pt idx="4">
                  <c:v>Property damage</c:v>
                </c:pt>
                <c:pt idx="5">
                  <c:v>Grabbing</c:v>
                </c:pt>
                <c:pt idx="6">
                  <c:v>Pushing</c:v>
                </c:pt>
                <c:pt idx="7">
                  <c:v>Physical restraining</c:v>
                </c:pt>
                <c:pt idx="8">
                  <c:v>Kicking</c:v>
                </c:pt>
                <c:pt idx="9">
                  <c:v>Scratching</c:v>
                </c:pt>
                <c:pt idx="10">
                  <c:v>Slapping</c:v>
                </c:pt>
                <c:pt idx="11">
                  <c:v>Breach of ADVO</c:v>
                </c:pt>
              </c:strCache>
            </c:strRef>
          </c:cat>
          <c:val>
            <c:numRef>
              <c:f>'abuse across poi and victim'!$O$2:$O$13</c:f>
              <c:numCache>
                <c:formatCode>0.0%</c:formatCode>
                <c:ptCount val="12"/>
                <c:pt idx="0">
                  <c:v>0.3470614697471161</c:v>
                </c:pt>
                <c:pt idx="1">
                  <c:v>0.24662446579480093</c:v>
                </c:pt>
                <c:pt idx="2">
                  <c:v>0.16053790045307029</c:v>
                </c:pt>
                <c:pt idx="3">
                  <c:v>0.15646669451495773</c:v>
                </c:pt>
                <c:pt idx="4">
                  <c:v>0.15066353908936089</c:v>
                </c:pt>
                <c:pt idx="5">
                  <c:v>0.15222839883037179</c:v>
                </c:pt>
                <c:pt idx="6">
                  <c:v>0.13469040197937085</c:v>
                </c:pt>
                <c:pt idx="7">
                  <c:v>4.3514025898910701E-2</c:v>
                </c:pt>
                <c:pt idx="8">
                  <c:v>4.1155489862150958E-2</c:v>
                </c:pt>
                <c:pt idx="9">
                  <c:v>3.3732849201503809E-2</c:v>
                </c:pt>
                <c:pt idx="10">
                  <c:v>3.8202499919668391E-2</c:v>
                </c:pt>
                <c:pt idx="11">
                  <c:v>3.9291796536101022E-2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1F-4DC7-BAB5-28AC30835E0A}"/>
            </c:ext>
          </c:extLst>
        </c:ser>
        <c:ser>
          <c:idx val="1"/>
          <c:order val="1"/>
          <c:tx>
            <c:strRef>
              <c:f>'abuse across poi and victim'!$P$1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890672626990251E-2"/>
                  <c:y val="-1.0888020795160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1F-4DC7-BAB5-28AC30835E0A}"/>
                </c:ext>
              </c:extLst>
            </c:dLbl>
            <c:dLbl>
              <c:idx val="1"/>
              <c:layout>
                <c:manualLayout>
                  <c:x val="4.29722349735340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1F-4DC7-BAB5-28AC30835E0A}"/>
                </c:ext>
              </c:extLst>
            </c:dLbl>
            <c:dLbl>
              <c:idx val="3"/>
              <c:layout>
                <c:manualLayout>
                  <c:x val="5.72963132980451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1F-4DC7-BAB5-28AC30835E0A}"/>
                </c:ext>
              </c:extLst>
            </c:dLbl>
            <c:dLbl>
              <c:idx val="4"/>
              <c:layout>
                <c:manualLayout>
                  <c:x val="1.4324078324511482E-2"/>
                  <c:y val="-2.5974031876477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1F-4DC7-BAB5-28AC30835E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'abuse across poi and victim'!$N$2:$N$13</c:f>
              <c:strCache>
                <c:ptCount val="12"/>
                <c:pt idx="0">
                  <c:v>Assault (unspecified)</c:v>
                </c:pt>
                <c:pt idx="1">
                  <c:v>Verbal abuse</c:v>
                </c:pt>
                <c:pt idx="2">
                  <c:v>Punching</c:v>
                </c:pt>
                <c:pt idx="3">
                  <c:v>Intimidation</c:v>
                </c:pt>
                <c:pt idx="4">
                  <c:v>Property damage</c:v>
                </c:pt>
                <c:pt idx="5">
                  <c:v>Grabbing</c:v>
                </c:pt>
                <c:pt idx="6">
                  <c:v>Pushing</c:v>
                </c:pt>
                <c:pt idx="7">
                  <c:v>Physical restraining</c:v>
                </c:pt>
                <c:pt idx="8">
                  <c:v>Kicking</c:v>
                </c:pt>
                <c:pt idx="9">
                  <c:v>Scratching</c:v>
                </c:pt>
                <c:pt idx="10">
                  <c:v>Slapping</c:v>
                </c:pt>
                <c:pt idx="11">
                  <c:v>Breach of ADVO</c:v>
                </c:pt>
              </c:strCache>
            </c:strRef>
          </c:cat>
          <c:val>
            <c:numRef>
              <c:f>'abuse across poi and victim'!$P$2:$P$13</c:f>
              <c:numCache>
                <c:formatCode>0.0%</c:formatCode>
                <c:ptCount val="12"/>
                <c:pt idx="0">
                  <c:v>0.35026187803965581</c:v>
                </c:pt>
                <c:pt idx="1">
                  <c:v>0.21047927838051295</c:v>
                </c:pt>
                <c:pt idx="2">
                  <c:v>0.19826869518227544</c:v>
                </c:pt>
                <c:pt idx="3">
                  <c:v>0.13258095356860788</c:v>
                </c:pt>
                <c:pt idx="4">
                  <c:v>0.15024732925967493</c:v>
                </c:pt>
                <c:pt idx="5">
                  <c:v>9.9066799684083634E-2</c:v>
                </c:pt>
                <c:pt idx="6">
                  <c:v>0.10117637278131106</c:v>
                </c:pt>
                <c:pt idx="7">
                  <c:v>3.0531653988444114E-2</c:v>
                </c:pt>
                <c:pt idx="8">
                  <c:v>3.4335120754873841E-2</c:v>
                </c:pt>
                <c:pt idx="9">
                  <c:v>5.5233403998836098E-2</c:v>
                </c:pt>
                <c:pt idx="10">
                  <c:v>3.1602028515608761E-2</c:v>
                </c:pt>
                <c:pt idx="11">
                  <c:v>2.1968657771126908E-2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01F-4DC7-BAB5-28AC30835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8704896"/>
        <c:axId val="858712800"/>
      </c:barChart>
      <c:catAx>
        <c:axId val="85870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712800"/>
        <c:crosses val="autoZero"/>
        <c:auto val="1"/>
        <c:lblAlgn val="ctr"/>
        <c:lblOffset val="100"/>
        <c:noMultiLvlLbl val="0"/>
      </c:catAx>
      <c:valAx>
        <c:axId val="858712800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050" b="1">
                    <a:solidFill>
                      <a:schemeClr val="tx1"/>
                    </a:solidFill>
                  </a:rPr>
                  <a:t>Proportion of police</a:t>
                </a:r>
                <a:r>
                  <a:rPr lang="en-AU" sz="1050" b="1" baseline="0">
                    <a:solidFill>
                      <a:schemeClr val="tx1"/>
                    </a:solidFill>
                  </a:rPr>
                  <a:t> recorded domestic violence events</a:t>
                </a:r>
                <a:endParaRPr lang="en-AU" sz="105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7.1620391622557152E-3"/>
              <c:y val="0.15858589462360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70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AU" sz="1800" b="1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Domestic violence injuries for male </a:t>
            </a:r>
            <a:r>
              <a:rPr lang="en-AU" sz="1800" b="1" i="1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(N = 96,228)</a:t>
            </a:r>
            <a:r>
              <a:rPr lang="en-AU" sz="1800" b="1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 and female victims </a:t>
            </a:r>
            <a:r>
              <a:rPr lang="en-AU" sz="1800" b="1" i="1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(N = 311,210)</a:t>
            </a:r>
            <a:r>
              <a:rPr lang="en-AU" sz="1800" b="1" i="0" u="none" strike="noStrike" baseline="0" dirty="0">
                <a:solidFill>
                  <a:srgbClr val="333333"/>
                </a:solidFill>
                <a:latin typeface="Calibri"/>
                <a:cs typeface="Calibri"/>
              </a:rPr>
              <a:t> in NSW, January 2005 - December 2016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'injuries for male_female'!$H$1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'injuries for male_female'!$G$2:$G$11</c:f>
              <c:strCache>
                <c:ptCount val="10"/>
                <c:pt idx="0">
                  <c:v>Bleeding</c:v>
                </c:pt>
                <c:pt idx="1">
                  <c:v>Bruising</c:v>
                </c:pt>
                <c:pt idx="2">
                  <c:v>Cut</c:v>
                </c:pt>
                <c:pt idx="3">
                  <c:v>Fracture</c:v>
                </c:pt>
                <c:pt idx="4">
                  <c:v>Grazing</c:v>
                </c:pt>
                <c:pt idx="5">
                  <c:v>Injury (unspecified)</c:v>
                </c:pt>
                <c:pt idx="6">
                  <c:v>Lump</c:v>
                </c:pt>
                <c:pt idx="7">
                  <c:v>Red mark</c:v>
                </c:pt>
                <c:pt idx="8">
                  <c:v>Soreness</c:v>
                </c:pt>
                <c:pt idx="9">
                  <c:v>Swelling</c:v>
                </c:pt>
              </c:strCache>
            </c:strRef>
          </c:cat>
          <c:val>
            <c:numRef>
              <c:f>'injuries for male_female'!$H$2:$H$11</c:f>
              <c:numCache>
                <c:formatCode>0.0%</c:formatCode>
                <c:ptCount val="10"/>
                <c:pt idx="0">
                  <c:v>3.2264387391150673E-2</c:v>
                </c:pt>
                <c:pt idx="1">
                  <c:v>0.11228752289450854</c:v>
                </c:pt>
                <c:pt idx="2">
                  <c:v>8.2699784711288193E-2</c:v>
                </c:pt>
                <c:pt idx="3">
                  <c:v>3.3430802352109511E-2</c:v>
                </c:pt>
                <c:pt idx="4">
                  <c:v>1.3678866360335464E-2</c:v>
                </c:pt>
                <c:pt idx="5">
                  <c:v>3.8774460974904404E-2</c:v>
                </c:pt>
                <c:pt idx="6">
                  <c:v>1.9462742199800778E-2</c:v>
                </c:pt>
                <c:pt idx="7">
                  <c:v>8.1353426946434881E-2</c:v>
                </c:pt>
                <c:pt idx="8">
                  <c:v>5.7864464509495193E-2</c:v>
                </c:pt>
                <c:pt idx="9">
                  <c:v>6.6906590405192631E-2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0E-4568-872E-91B45BE86E39}"/>
            </c:ext>
          </c:extLst>
        </c:ser>
        <c:ser>
          <c:idx val="1"/>
          <c:order val="1"/>
          <c:tx>
            <c:strRef>
              <c:f>'injuries for male_female'!$I$1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'injuries for male_female'!$G$2:$G$11</c:f>
              <c:strCache>
                <c:ptCount val="10"/>
                <c:pt idx="0">
                  <c:v>Bleeding</c:v>
                </c:pt>
                <c:pt idx="1">
                  <c:v>Bruising</c:v>
                </c:pt>
                <c:pt idx="2">
                  <c:v>Cut</c:v>
                </c:pt>
                <c:pt idx="3">
                  <c:v>Fracture</c:v>
                </c:pt>
                <c:pt idx="4">
                  <c:v>Grazing</c:v>
                </c:pt>
                <c:pt idx="5">
                  <c:v>Injury (unspecified)</c:v>
                </c:pt>
                <c:pt idx="6">
                  <c:v>Lump</c:v>
                </c:pt>
                <c:pt idx="7">
                  <c:v>Red mark</c:v>
                </c:pt>
                <c:pt idx="8">
                  <c:v>Soreness</c:v>
                </c:pt>
                <c:pt idx="9">
                  <c:v>Swelling</c:v>
                </c:pt>
              </c:strCache>
            </c:strRef>
          </c:cat>
          <c:val>
            <c:numRef>
              <c:f>'injuries for male_female'!$I$2:$I$11</c:f>
              <c:numCache>
                <c:formatCode>0.0%</c:formatCode>
                <c:ptCount val="10"/>
                <c:pt idx="0">
                  <c:v>5.3186182815812444E-2</c:v>
                </c:pt>
                <c:pt idx="1">
                  <c:v>7.938437876709481E-2</c:v>
                </c:pt>
                <c:pt idx="2">
                  <c:v>0.14936401047512157</c:v>
                </c:pt>
                <c:pt idx="3">
                  <c:v>3.7941139792991643E-2</c:v>
                </c:pt>
                <c:pt idx="4">
                  <c:v>1.5016419337406993E-2</c:v>
                </c:pt>
                <c:pt idx="5">
                  <c:v>4.6213160410691276E-2</c:v>
                </c:pt>
                <c:pt idx="6">
                  <c:v>1.5660722450845908E-2</c:v>
                </c:pt>
                <c:pt idx="7">
                  <c:v>8.7116016128361812E-2</c:v>
                </c:pt>
                <c:pt idx="8">
                  <c:v>3.9489545662385168E-2</c:v>
                </c:pt>
                <c:pt idx="9">
                  <c:v>6.0886644219977554E-2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0E-4568-872E-91B45BE86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131584"/>
        <c:axId val="1"/>
      </c:barChart>
      <c:catAx>
        <c:axId val="9513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AU" sz="1050">
                    <a:solidFill>
                      <a:schemeClr val="tx1"/>
                    </a:solidFill>
                  </a:rPr>
                  <a:t>Proportion of police recorded domestic violence events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.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51315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9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  <a:effectLst/>
              </a:rPr>
              <a:t>Comparison of </a:t>
            </a:r>
            <a:r>
              <a:rPr lang="en-US" sz="1400" b="1" baseline="0" dirty="0">
                <a:solidFill>
                  <a:schemeClr val="tx1"/>
                </a:solidFill>
                <a:effectLst/>
              </a:rPr>
              <a:t>abuse types in police recorded domestic violence events involving Aboriginal and non Aboriginal people in NSW (N=416,441), January 2005 – December 2016</a:t>
            </a:r>
            <a:endParaRPr lang="en-AU" sz="11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528407260548841E-2"/>
          <c:y val="0.12212445645472156"/>
          <c:w val="0.92389728890988709"/>
          <c:h val="0.6974092721065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abuse!$K$54</c:f>
              <c:strCache>
                <c:ptCount val="1"/>
                <c:pt idx="0">
                  <c:v>Aboriginal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067279438675742E-3"/>
                  <c:y val="-1.486830713979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700930311997846E-2"/>
                      <c:h val="3.16711944771114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A-4C80-A5F3-B996FB97AB63}"/>
                </c:ext>
              </c:extLst>
            </c:dLbl>
            <c:dLbl>
              <c:idx val="4"/>
              <c:layout>
                <c:manualLayout>
                  <c:x val="5.53342186808322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71-4AEE-BA28-D9255493362B}"/>
                </c:ext>
              </c:extLst>
            </c:dLbl>
            <c:dLbl>
              <c:idx val="9"/>
              <c:layout>
                <c:manualLayout>
                  <c:x val="-3.3200531208500148E-3"/>
                  <c:y val="5.036096174438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573705179282867E-2"/>
                      <c:h val="0.109948024042509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8A-4C80-A5F3-B996FB97AB63}"/>
                </c:ext>
              </c:extLst>
            </c:dLbl>
            <c:dLbl>
              <c:idx val="14"/>
              <c:layout>
                <c:manualLayout>
                  <c:x val="-4.426737494466578E-3"/>
                  <c:y val="4.27874074859996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573705179282867E-2"/>
                      <c:h val="9.31858437448030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528A-4C80-A5F3-B996FB97A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abuse!$J$55:$J$69</c:f>
              <c:strCache>
                <c:ptCount val="15"/>
                <c:pt idx="0">
                  <c:v>Assault (unspecified)</c:v>
                </c:pt>
                <c:pt idx="1">
                  <c:v>Verbal abuse</c:v>
                </c:pt>
                <c:pt idx="2">
                  <c:v>Punching</c:v>
                </c:pt>
                <c:pt idx="3">
                  <c:v>Property damage</c:v>
                </c:pt>
                <c:pt idx="4">
                  <c:v>Intimidation</c:v>
                </c:pt>
                <c:pt idx="5">
                  <c:v>Grabbing</c:v>
                </c:pt>
                <c:pt idx="6">
                  <c:v>Pushing</c:v>
                </c:pt>
                <c:pt idx="7">
                  <c:v>Breach of restraining order</c:v>
                </c:pt>
                <c:pt idx="8">
                  <c:v>Kicking</c:v>
                </c:pt>
                <c:pt idx="9">
                  <c:v>Physical restrain</c:v>
                </c:pt>
                <c:pt idx="10">
                  <c:v>Scratching</c:v>
                </c:pt>
                <c:pt idx="11">
                  <c:v>Object throwing</c:v>
                </c:pt>
                <c:pt idx="12">
                  <c:v>Hair pulling</c:v>
                </c:pt>
                <c:pt idx="13">
                  <c:v>Slapping</c:v>
                </c:pt>
                <c:pt idx="14">
                  <c:v>Strangulation</c:v>
                </c:pt>
              </c:strCache>
            </c:strRef>
          </c:cat>
          <c:val>
            <c:numRef>
              <c:f>abuse!$K$55:$K$69</c:f>
              <c:numCache>
                <c:formatCode>0.0%</c:formatCode>
                <c:ptCount val="15"/>
                <c:pt idx="0">
                  <c:v>0.34544677212483965</c:v>
                </c:pt>
                <c:pt idx="1">
                  <c:v>0.24217079948696024</c:v>
                </c:pt>
                <c:pt idx="2">
                  <c:v>0.19005183839247541</c:v>
                </c:pt>
                <c:pt idx="3">
                  <c:v>0.164760581445062</c:v>
                </c:pt>
                <c:pt idx="4">
                  <c:v>0.14967667806755022</c:v>
                </c:pt>
                <c:pt idx="5">
                  <c:v>0.12081151132962804</c:v>
                </c:pt>
                <c:pt idx="6">
                  <c:v>0.10330269345874306</c:v>
                </c:pt>
                <c:pt idx="7">
                  <c:v>4.2319100042753313E-2</c:v>
                </c:pt>
                <c:pt idx="8">
                  <c:v>4.0722530996152202E-2</c:v>
                </c:pt>
                <c:pt idx="9">
                  <c:v>3.5665615647712701E-2</c:v>
                </c:pt>
                <c:pt idx="10">
                  <c:v>3.1390284309533986E-2</c:v>
                </c:pt>
                <c:pt idx="11">
                  <c:v>2.8450994014536126E-2</c:v>
                </c:pt>
                <c:pt idx="12">
                  <c:v>2.8337430525865754E-2</c:v>
                </c:pt>
                <c:pt idx="13">
                  <c:v>2.498396750748183E-2</c:v>
                </c:pt>
                <c:pt idx="14">
                  <c:v>2.0929082941427962E-2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A-4C80-A5F3-B996FB97AB63}"/>
            </c:ext>
          </c:extLst>
        </c:ser>
        <c:ser>
          <c:idx val="1"/>
          <c:order val="1"/>
          <c:tx>
            <c:strRef>
              <c:f>abuse!$L$54</c:f>
              <c:strCache>
                <c:ptCount val="1"/>
                <c:pt idx="0">
                  <c:v>Non Aboriginal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133687472332891E-2"/>
                  <c:y val="3.3969723258204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A4-4836-9609-7C5E8863AC3B}"/>
                </c:ext>
              </c:extLst>
            </c:dLbl>
            <c:dLbl>
              <c:idx val="1"/>
              <c:layout>
                <c:manualLayout>
                  <c:x val="2.2133687472332686E-3"/>
                  <c:y val="5.7732480850794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8A-4C80-A5F3-B996FB97AB6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8009031241612729E-2"/>
                      <c:h val="0.102764232486349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28A-4C80-A5F3-B996FB97AB63}"/>
                </c:ext>
              </c:extLst>
            </c:dLbl>
            <c:dLbl>
              <c:idx val="8"/>
              <c:layout>
                <c:manualLayout>
                  <c:x val="7.7467906153165121E-3"/>
                  <c:y val="6.4338745010418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573705179282867E-2"/>
                      <c:h val="0.133893995896376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28A-4C80-A5F3-B996FB97AB63}"/>
                </c:ext>
              </c:extLst>
            </c:dLbl>
            <c:dLbl>
              <c:idx val="11"/>
              <c:layout>
                <c:manualLayout>
                  <c:x val="4.426737494466578E-3"/>
                  <c:y val="9.35937203266442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573705179282867E-2"/>
                      <c:h val="0.198548119901817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528A-4C80-A5F3-B996FB97AB63}"/>
                </c:ext>
              </c:extLst>
            </c:dLbl>
            <c:dLbl>
              <c:idx val="12"/>
              <c:layout>
                <c:manualLayout>
                  <c:x val="6.6401062416997052E-3"/>
                  <c:y val="5.04910452778070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573705179282867E-2"/>
                      <c:h val="0.133893995896376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28A-4C80-A5F3-B996FB97A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abuse!$J$55:$J$69</c:f>
              <c:strCache>
                <c:ptCount val="15"/>
                <c:pt idx="0">
                  <c:v>Assault (unspecified)</c:v>
                </c:pt>
                <c:pt idx="1">
                  <c:v>Verbal abuse</c:v>
                </c:pt>
                <c:pt idx="2">
                  <c:v>Punching</c:v>
                </c:pt>
                <c:pt idx="3">
                  <c:v>Property damage</c:v>
                </c:pt>
                <c:pt idx="4">
                  <c:v>Intimidation</c:v>
                </c:pt>
                <c:pt idx="5">
                  <c:v>Grabbing</c:v>
                </c:pt>
                <c:pt idx="6">
                  <c:v>Pushing</c:v>
                </c:pt>
                <c:pt idx="7">
                  <c:v>Breach of restraining order</c:v>
                </c:pt>
                <c:pt idx="8">
                  <c:v>Kicking</c:v>
                </c:pt>
                <c:pt idx="9">
                  <c:v>Physical restrain</c:v>
                </c:pt>
                <c:pt idx="10">
                  <c:v>Scratching</c:v>
                </c:pt>
                <c:pt idx="11">
                  <c:v>Object throwing</c:v>
                </c:pt>
                <c:pt idx="12">
                  <c:v>Hair pulling</c:v>
                </c:pt>
                <c:pt idx="13">
                  <c:v>Slapping</c:v>
                </c:pt>
                <c:pt idx="14">
                  <c:v>Strangulation</c:v>
                </c:pt>
              </c:strCache>
            </c:strRef>
          </c:cat>
          <c:val>
            <c:numRef>
              <c:f>abuse!$L$55:$L$69</c:f>
              <c:numCache>
                <c:formatCode>0.0%</c:formatCode>
                <c:ptCount val="15"/>
                <c:pt idx="0">
                  <c:v>0.34158465950627004</c:v>
                </c:pt>
                <c:pt idx="1">
                  <c:v>0.23180565708823034</c:v>
                </c:pt>
                <c:pt idx="2">
                  <c:v>0.15382856285965998</c:v>
                </c:pt>
                <c:pt idx="3">
                  <c:v>0.14374777409136066</c:v>
                </c:pt>
                <c:pt idx="4">
                  <c:v>0.14965978743744024</c:v>
                </c:pt>
                <c:pt idx="5">
                  <c:v>0.14656694595962436</c:v>
                </c:pt>
                <c:pt idx="6">
                  <c:v>0.13653114397645691</c:v>
                </c:pt>
                <c:pt idx="7">
                  <c:v>3.2476709966447359E-2</c:v>
                </c:pt>
                <c:pt idx="8">
                  <c:v>3.786387748598849E-2</c:v>
                </c:pt>
                <c:pt idx="9">
                  <c:v>4.205514630077415E-2</c:v>
                </c:pt>
                <c:pt idx="10">
                  <c:v>4.2025155110686233E-2</c:v>
                </c:pt>
                <c:pt idx="11">
                  <c:v>2.5698701006579318E-2</c:v>
                </c:pt>
                <c:pt idx="12">
                  <c:v>2.4922678963054602E-2</c:v>
                </c:pt>
                <c:pt idx="13">
                  <c:v>4.2118877579710959E-2</c:v>
                </c:pt>
                <c:pt idx="14">
                  <c:v>2.4334101857579338E-2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8A-4C80-A5F3-B996FB97A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773295"/>
        <c:axId val="30772879"/>
      </c:barChart>
      <c:catAx>
        <c:axId val="30773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72879"/>
        <c:crosses val="autoZero"/>
        <c:auto val="1"/>
        <c:lblAlgn val="ctr"/>
        <c:lblOffset val="100"/>
        <c:noMultiLvlLbl val="0"/>
      </c:catAx>
      <c:valAx>
        <c:axId val="30772879"/>
        <c:scaling>
          <c:orientation val="minMax"/>
          <c:max val="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73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504303031181304"/>
          <c:y val="0.94011451831074933"/>
          <c:w val="0.20251559884244397"/>
          <c:h val="4.3123301391543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>
                <a:solidFill>
                  <a:schemeClr val="tx1"/>
                </a:solidFill>
                <a:effectLst/>
              </a:rPr>
              <a:t>Most common injury types in police recorded domestic violence events involving Aboriginal victims by gender in NSW (N=149,696), January 2005 – December 2016</a:t>
            </a:r>
            <a:endParaRPr lang="en-AU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injuries!$J$26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0395010395010396E-2"/>
                  <c:y val="-1.45023854711219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952182952182954E-2"/>
                      <c:h val="8.92260217710876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A11-4963-BD5F-536C2D822266}"/>
                </c:ext>
              </c:extLst>
            </c:dLbl>
            <c:dLbl>
              <c:idx val="10"/>
              <c:layout>
                <c:manualLayout>
                  <c:x val="-1.0395010395010311E-2"/>
                  <c:y val="2.90048661022536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952182952182954E-2"/>
                      <c:h val="9.16430860162746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A11-4963-BD5F-536C2D8222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952182952182954E-2"/>
                      <c:h val="5.78041865836566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A11-4963-BD5F-536C2D822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injuries!$I$27:$I$42</c:f>
              <c:strCache>
                <c:ptCount val="16"/>
                <c:pt idx="0">
                  <c:v>Bruising</c:v>
                </c:pt>
                <c:pt idx="1">
                  <c:v>Cut(s)</c:v>
                </c:pt>
                <c:pt idx="2">
                  <c:v>Swelling</c:v>
                </c:pt>
                <c:pt idx="3">
                  <c:v>Redness</c:v>
                </c:pt>
                <c:pt idx="4">
                  <c:v>Soreness</c:v>
                </c:pt>
                <c:pt idx="5">
                  <c:v>Unspecified</c:v>
                </c:pt>
                <c:pt idx="6">
                  <c:v>Bleeding</c:v>
                </c:pt>
                <c:pt idx="7">
                  <c:v>Fracture</c:v>
                </c:pt>
                <c:pt idx="8">
                  <c:v>Lump</c:v>
                </c:pt>
                <c:pt idx="9">
                  <c:v>Grazing</c:v>
                </c:pt>
                <c:pt idx="10">
                  <c:v>Black eye</c:v>
                </c:pt>
                <c:pt idx="11">
                  <c:v>Stab wound</c:v>
                </c:pt>
                <c:pt idx="12">
                  <c:v>Bite mark(s)</c:v>
                </c:pt>
                <c:pt idx="13">
                  <c:v>Scratching</c:v>
                </c:pt>
                <c:pt idx="14">
                  <c:v>Burn wound</c:v>
                </c:pt>
                <c:pt idx="15">
                  <c:v>Broken tooth</c:v>
                </c:pt>
              </c:strCache>
            </c:strRef>
          </c:cat>
          <c:val>
            <c:numRef>
              <c:f>injuries!$J$27:$J$42</c:f>
              <c:numCache>
                <c:formatCode>0.0%</c:formatCode>
                <c:ptCount val="16"/>
                <c:pt idx="0">
                  <c:v>0.10807756829817379</c:v>
                </c:pt>
                <c:pt idx="1">
                  <c:v>9.7525359201022191E-2</c:v>
                </c:pt>
                <c:pt idx="2">
                  <c:v>8.0115083400697104E-2</c:v>
                </c:pt>
                <c:pt idx="3">
                  <c:v>7.2326962024216193E-2</c:v>
                </c:pt>
                <c:pt idx="4">
                  <c:v>6.0418785365980859E-2</c:v>
                </c:pt>
                <c:pt idx="5">
                  <c:v>4.0905021426025888E-2</c:v>
                </c:pt>
                <c:pt idx="6">
                  <c:v>3.8384312498370231E-2</c:v>
                </c:pt>
                <c:pt idx="7">
                  <c:v>3.5037854094413588E-2</c:v>
                </c:pt>
                <c:pt idx="8">
                  <c:v>2.4268342503498571E-2</c:v>
                </c:pt>
                <c:pt idx="9">
                  <c:v>1.526332716194251E-2</c:v>
                </c:pt>
                <c:pt idx="10">
                  <c:v>8.4574130572722447E-3</c:v>
                </c:pt>
                <c:pt idx="11">
                  <c:v>3.5463766982189887E-3</c:v>
                </c:pt>
                <c:pt idx="12">
                  <c:v>3.2334611071996662E-3</c:v>
                </c:pt>
                <c:pt idx="13">
                  <c:v>2.972698114683564E-3</c:v>
                </c:pt>
                <c:pt idx="14">
                  <c:v>2.7988561196728295E-3</c:v>
                </c:pt>
                <c:pt idx="15">
                  <c:v>1.3559675610837309E-3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1-4963-BD5F-536C2D822266}"/>
            </c:ext>
          </c:extLst>
        </c:ser>
        <c:ser>
          <c:idx val="1"/>
          <c:order val="1"/>
          <c:tx>
            <c:strRef>
              <c:f>injuries!$K$26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952182952182954E-2"/>
                      <c:h val="6.98895078095916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A11-4963-BD5F-536C2D822266}"/>
                </c:ext>
              </c:extLst>
            </c:dLbl>
            <c:dLbl>
              <c:idx val="7"/>
              <c:layout>
                <c:manualLayout>
                  <c:x val="5.7750057750057754E-3"/>
                  <c:y val="2.65877066970569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952182952182954E-2"/>
                      <c:h val="0.10131134299702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A11-4963-BD5F-536C2D822266}"/>
                </c:ext>
              </c:extLst>
            </c:dLbl>
            <c:dLbl>
              <c:idx val="8"/>
              <c:layout>
                <c:manualLayout>
                  <c:x val="2.3100023100023101E-3"/>
                  <c:y val="7.2512878955706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952182952182954E-2"/>
                      <c:h val="5.05529938480956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A11-4963-BD5F-536C2D8222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952182952182954E-2"/>
                      <c:h val="7.23065720547786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8A11-4963-BD5F-536C2D8222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952182952182954E-2"/>
                      <c:h val="7.47236362999656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8A11-4963-BD5F-536C2D8222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952182952182954E-2"/>
                      <c:h val="6.98895078095916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A11-4963-BD5F-536C2D8222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952182952182954E-2"/>
                      <c:h val="7.95577647903396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8A11-4963-BD5F-536C2D822266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2952182952182954E-2"/>
                      <c:h val="6.50553793192176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A11-4963-BD5F-536C2D822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injuries!$I$27:$I$42</c:f>
              <c:strCache>
                <c:ptCount val="16"/>
                <c:pt idx="0">
                  <c:v>Bruising</c:v>
                </c:pt>
                <c:pt idx="1">
                  <c:v>Cut(s)</c:v>
                </c:pt>
                <c:pt idx="2">
                  <c:v>Swelling</c:v>
                </c:pt>
                <c:pt idx="3">
                  <c:v>Redness</c:v>
                </c:pt>
                <c:pt idx="4">
                  <c:v>Soreness</c:v>
                </c:pt>
                <c:pt idx="5">
                  <c:v>Unspecified</c:v>
                </c:pt>
                <c:pt idx="6">
                  <c:v>Bleeding</c:v>
                </c:pt>
                <c:pt idx="7">
                  <c:v>Fracture</c:v>
                </c:pt>
                <c:pt idx="8">
                  <c:v>Lump</c:v>
                </c:pt>
                <c:pt idx="9">
                  <c:v>Grazing</c:v>
                </c:pt>
                <c:pt idx="10">
                  <c:v>Black eye</c:v>
                </c:pt>
                <c:pt idx="11">
                  <c:v>Stab wound</c:v>
                </c:pt>
                <c:pt idx="12">
                  <c:v>Bite mark(s)</c:v>
                </c:pt>
                <c:pt idx="13">
                  <c:v>Scratching</c:v>
                </c:pt>
                <c:pt idx="14">
                  <c:v>Burn wound</c:v>
                </c:pt>
                <c:pt idx="15">
                  <c:v>Broken tooth</c:v>
                </c:pt>
              </c:strCache>
            </c:strRef>
          </c:cat>
          <c:val>
            <c:numRef>
              <c:f>injuries!$K$27:$K$42</c:f>
              <c:numCache>
                <c:formatCode>0.0%</c:formatCode>
                <c:ptCount val="16"/>
                <c:pt idx="0">
                  <c:v>6.9257135535125094E-2</c:v>
                </c:pt>
                <c:pt idx="1">
                  <c:v>0.16881827209533268</c:v>
                </c:pt>
                <c:pt idx="2">
                  <c:v>6.6566294006470836E-2</c:v>
                </c:pt>
                <c:pt idx="3">
                  <c:v>7.316526251721818E-2</c:v>
                </c:pt>
                <c:pt idx="4">
                  <c:v>4.0682961207034629E-2</c:v>
                </c:pt>
                <c:pt idx="5">
                  <c:v>4.7858538616779321E-2</c:v>
                </c:pt>
                <c:pt idx="6">
                  <c:v>5.8846141525450875E-2</c:v>
                </c:pt>
                <c:pt idx="7">
                  <c:v>3.9273472787263349E-2</c:v>
                </c:pt>
                <c:pt idx="8">
                  <c:v>1.7362334625364385E-2</c:v>
                </c:pt>
                <c:pt idx="9">
                  <c:v>1.4927763718486722E-2</c:v>
                </c:pt>
                <c:pt idx="10">
                  <c:v>5.4137168850305921E-3</c:v>
                </c:pt>
                <c:pt idx="11">
                  <c:v>1.7970977352083802E-2</c:v>
                </c:pt>
                <c:pt idx="12">
                  <c:v>7.2716788929109138E-3</c:v>
                </c:pt>
                <c:pt idx="13">
                  <c:v>5.221513918698145E-3</c:v>
                </c:pt>
                <c:pt idx="14">
                  <c:v>2.2423679405452158E-3</c:v>
                </c:pt>
                <c:pt idx="15">
                  <c:v>1.2172854534388314E-3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11-4963-BD5F-536C2D822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616575"/>
        <c:axId val="410616991"/>
      </c:barChart>
      <c:catAx>
        <c:axId val="410616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616991"/>
        <c:crosses val="autoZero"/>
        <c:auto val="1"/>
        <c:lblAlgn val="ctr"/>
        <c:lblOffset val="100"/>
        <c:noMultiLvlLbl val="0"/>
      </c:catAx>
      <c:valAx>
        <c:axId val="410616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616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1FBEA-5CAA-42AE-8075-44AE4F4084CA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B7C9D-4EBD-416F-A345-E26C5EE160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14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171450" defTabSz="685800"/>
            <a:r>
              <a:rPr lang="en-US" sz="2400" dirty="0"/>
              <a:t>Complex and worldwide phenomenon</a:t>
            </a:r>
          </a:p>
          <a:p>
            <a:pPr marL="342900" indent="-171450" defTabSz="685800"/>
            <a:r>
              <a:rPr lang="en-US" sz="2400" dirty="0"/>
              <a:t>Large range of risk factors</a:t>
            </a:r>
          </a:p>
          <a:p>
            <a:pPr marL="342900" indent="-171450" defTabSz="685800"/>
            <a:r>
              <a:rPr lang="en-US" sz="2400" dirty="0"/>
              <a:t>Variety of consequences:</a:t>
            </a:r>
          </a:p>
          <a:p>
            <a:pPr marL="857250" lvl="1"/>
            <a:r>
              <a:rPr lang="en-US" sz="1800" dirty="0"/>
              <a:t>Stigmatization</a:t>
            </a:r>
          </a:p>
          <a:p>
            <a:pPr marL="857250" lvl="1"/>
            <a:r>
              <a:rPr lang="en-US" sz="1800" dirty="0"/>
              <a:t>Suicidal thoughts and attempts</a:t>
            </a:r>
          </a:p>
          <a:p>
            <a:pPr marL="857250" lvl="1"/>
            <a:r>
              <a:rPr lang="en-US" sz="1800" dirty="0"/>
              <a:t>Severe physical injuries</a:t>
            </a:r>
          </a:p>
          <a:p>
            <a:pPr marL="857250" lvl="1"/>
            <a:r>
              <a:rPr lang="en-US" sz="1800" dirty="0"/>
              <a:t>Depression</a:t>
            </a:r>
          </a:p>
          <a:p>
            <a:pPr marL="857250" lvl="1"/>
            <a:r>
              <a:rPr lang="en-US" sz="1800" dirty="0"/>
              <a:t>Post-traumatic stress disorder</a:t>
            </a:r>
          </a:p>
          <a:p>
            <a:pPr marL="857250" lvl="1"/>
            <a:r>
              <a:rPr lang="en-US" sz="1800" dirty="0"/>
              <a:t>Substance abuse</a:t>
            </a:r>
          </a:p>
          <a:p>
            <a:pPr marL="857250" lvl="1"/>
            <a:r>
              <a:rPr lang="en-US" sz="1800" dirty="0"/>
              <a:t>Increased health care costs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B7C9D-4EBD-416F-A345-E26C5EE160A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18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Injuries (apart from those requiring a hospital attendance/admission)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B7C9D-4EBD-416F-A345-E26C5EE160A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27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B7C9D-4EBD-416F-A345-E26C5EE160A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048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0A576-A6E2-43F4-8BC1-0C73EBD25D6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649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Develop predictive models for domestic violence outcomes.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B7C9D-4EBD-416F-A345-E26C5EE160AF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060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0A576-A6E2-43F4-8BC1-0C73EBD25D62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6740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0A576-A6E2-43F4-8BC1-0C73EBD25D62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781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u="sng" dirty="0"/>
              <a:t>Improve</a:t>
            </a:r>
            <a:r>
              <a:rPr lang="en-AU" sz="1200" dirty="0"/>
              <a:t> early intervention and prevention strategies for vulnerable populations and hotspot areas.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Provide </a:t>
            </a:r>
            <a:r>
              <a:rPr lang="en-AU" sz="1200" b="1" u="sng" dirty="0"/>
              <a:t>visibility </a:t>
            </a:r>
            <a:r>
              <a:rPr lang="en-AU" sz="1200" dirty="0"/>
              <a:t>on key population groups (e.g., migrants, veterans, people with disability, etc)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0A576-A6E2-43F4-8BC1-0C73EBD25D62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30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6307-A95E-49F8-9AD3-54ABD68FC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B9E97-BDAF-42B2-8AD9-0C1395DC4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AD393-5D14-4266-949C-8D970E44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96B00-70F4-46AC-A4EC-62800F04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33870-20AF-4153-A4B0-F0B0EC4A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56DB-AB5F-448D-B65E-271BF78FBD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461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D680-8535-4103-8530-FCC88875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A24B0-0162-4682-8694-C0FA6A887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86DB-214B-42D2-9BB3-2C514190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1838B-CFD5-438B-A547-5410B9DE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3CDBD-61B4-41BD-9028-31221C87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56DB-AB5F-448D-B65E-271BF78FBD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87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7EF353-1E9E-4D9A-9E5A-8CEC23499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56C0A-1BB2-4888-AB21-09EA0DE57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18D74-B89C-48B2-8423-3039F9E9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7B21F-F60A-4812-97B5-1F3EE817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632A6-D87B-4698-B0E3-9090F3DF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56DB-AB5F-448D-B65E-271BF78FBD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506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2AF22A-A43D-E441-9FA3-787E63726401}"/>
              </a:ext>
            </a:extLst>
          </p:cNvPr>
          <p:cNvSpPr/>
          <p:nvPr userDrawn="1"/>
        </p:nvSpPr>
        <p:spPr>
          <a:xfrm rot="5400000">
            <a:off x="8353696" y="3019696"/>
            <a:ext cx="6858002" cy="81860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C381FF2B-6BE6-C648-95C9-7B56B662AA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07848" y="6139545"/>
            <a:ext cx="598270" cy="701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1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D86AC-17D1-4A93-905A-FAB525EE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D6B-E232-441F-B65D-E4BCD05C2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EACF-4E65-40F6-A7DF-4C2650A8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3F7FC-D413-47D9-BD6F-88F007061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B501A-7231-4054-9D8B-48D8BBF4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56DB-AB5F-448D-B65E-271BF78FBD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31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ABD1-B6AB-46AE-9232-B970236B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CBC86-9731-471E-B0F5-A605E4C46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E6C84-3EA6-44A5-8079-79CEE65D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873A3-55EB-430F-A415-C5C58033A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61A10-908D-41E1-B0B5-2CB48F2E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56DB-AB5F-448D-B65E-271BF78FBD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46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7063-E67A-4966-B681-0EEC795D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CBA97-5045-48E7-978C-E514A03AA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05590-D50F-4280-B8BC-089F12F0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0248D-5108-4E3E-A5C2-5B907A919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E6FEE-333D-4DE4-8CD6-6A7D2EE2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96129-D600-4E37-AF58-CBE77705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56DB-AB5F-448D-B65E-271BF78FBD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417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80FD-164A-4D48-B1C3-52581EC3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BFA28-4087-4CE3-AB5C-5CCD3FDD1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002CA-8CA9-4FB2-8D2D-39751B36E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632E0-45F9-4BF3-94BC-F4AA81939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08A1E-9D21-40E1-A58C-0BDCC4C1F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0CAE13-2DFA-4031-857D-2C81CD37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D338C-11AB-4AC5-9F57-5CBDA341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44479-79A4-49DA-9721-CC8BA224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56DB-AB5F-448D-B65E-271BF78FBD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609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AB97-3F50-4C70-B519-49632C76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AD8D9-EBFE-4D61-A254-C55AD3FB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3C0F2-A2B4-4334-988E-34796DE8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7F433-6FE5-46A5-B6D9-4B7A9C3E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56DB-AB5F-448D-B65E-271BF78FBD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969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D1189-065E-4B48-9098-4524873A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CBCB2-90D0-4817-AB34-21BF2A74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077EF-ADBA-4320-834E-B0951A6A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56DB-AB5F-448D-B65E-271BF78FBD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996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6017-C4BA-4F17-B0E4-8182009E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E22CA-AA50-456D-A6F4-B77B5448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BE408-4BAB-4764-9A69-4F70C0DDE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8A9B6-8FF3-4AAC-86B9-26FFBA6C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22F9F-3387-4B3F-BEB7-06068083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5E8D4-D71C-4EB5-B0C9-C9457C07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56DB-AB5F-448D-B65E-271BF78FBD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518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3505F-27C8-4B31-B32B-ABE0375B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74AE4-EB13-48B3-A297-19EFA286A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84A38-18C1-4A9C-BA16-5012EA296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78A94-4375-44E6-ABFF-12E9FACC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37E85-6D3A-427E-B389-CD410FFD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7D716-95DA-4D23-859C-6607C1E6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56DB-AB5F-448D-B65E-271BF78FBD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962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C5EA4-AF78-47F9-8032-B5BCA14D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8F3CF-3BEA-4B22-B285-0F4CE5CAC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27619-A701-407B-A79D-AF752BF50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4357E-83BF-40A4-B1A8-8F03C4E4F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3E5C8-A876-4840-8112-3F99B9E4C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056DB-AB5F-448D-B65E-271BF78FBD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34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dgth.2021.602683" TargetMode="External"/><Relationship Id="rId2" Type="http://schemas.openxmlformats.org/officeDocument/2006/relationships/hyperlink" Target="https://theconversation.com/we-analysed-almost-500-000-police-reports-of-domestic-violence-mental-health-was-an-issue-153649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www.aihw.gov.au/reports/domestic-violence/family-domestic-sexual-violence-in-australia-2018/contents/summary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E310D-2704-4FE8-B767-59D6FA565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19736" cy="2387600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 national domestic violence surveillance by text mining police narratives</a:t>
            </a:r>
            <a:endParaRPr lang="en-AU" sz="13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9C154-2D5D-411B-919E-C84F43CF9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26234"/>
          </a:xfrm>
        </p:spPr>
        <p:txBody>
          <a:bodyPr>
            <a:normAutofit/>
          </a:bodyPr>
          <a:lstStyle/>
          <a:p>
            <a:endParaRPr lang="en-AU" b="1" dirty="0"/>
          </a:p>
          <a:p>
            <a:r>
              <a:rPr lang="en-AU" b="1" dirty="0"/>
              <a:t>Dr Georgios </a:t>
            </a:r>
            <a:r>
              <a:rPr lang="en-AU" b="1" dirty="0" err="1"/>
              <a:t>Christophoros</a:t>
            </a:r>
            <a:r>
              <a:rPr lang="en-AU" b="1" dirty="0"/>
              <a:t> Karystianis</a:t>
            </a:r>
          </a:p>
          <a:p>
            <a:r>
              <a:rPr lang="en-AU" b="1" dirty="0"/>
              <a:t>School of Population Health, </a:t>
            </a:r>
          </a:p>
          <a:p>
            <a:r>
              <a:rPr lang="en-AU" b="1" dirty="0"/>
              <a:t>UNSW</a:t>
            </a:r>
          </a:p>
        </p:txBody>
      </p:sp>
      <p:pic>
        <p:nvPicPr>
          <p:cNvPr id="1026" name="Picture 2" descr="UNSW Sydney | One of the best universities in Australia">
            <a:extLst>
              <a:ext uri="{FF2B5EF4-FFF2-40B4-BE49-F238E27FC236}">
                <a16:creationId xmlns:a16="http://schemas.microsoft.com/office/drawing/2014/main" id="{71F116D6-E7AD-474A-B5B9-4EC6681EF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692" y="6083367"/>
            <a:ext cx="1089598" cy="57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6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51191" y="1190550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sz="4000" b="1" dirty="0"/>
              <a:t>How can we unlock this information? </a:t>
            </a:r>
            <a:endParaRPr lang="en-US" sz="700" b="1" dirty="0"/>
          </a:p>
        </p:txBody>
      </p:sp>
      <p:pic>
        <p:nvPicPr>
          <p:cNvPr id="4" name="Picture 3" descr="A person looking up at something&#10;&#10;Description automatically generated">
            <a:extLst>
              <a:ext uri="{FF2B5EF4-FFF2-40B4-BE49-F238E27FC236}">
                <a16:creationId xmlns:a16="http://schemas.microsoft.com/office/drawing/2014/main" id="{B93F09FD-308C-FF4B-9112-B96C28BAB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36" y="1462810"/>
            <a:ext cx="7989065" cy="4438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15CB6-85E8-92F8-A056-327E0467C6B9}"/>
              </a:ext>
            </a:extLst>
          </p:cNvPr>
          <p:cNvSpPr txBox="1"/>
          <p:nvPr/>
        </p:nvSpPr>
        <p:spPr>
          <a:xfrm>
            <a:off x="9414588" y="6642556"/>
            <a:ext cx="20201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/>
              <a:t>Disclaimer: Willem Dafoe is a fantastic actor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FAE99-8FFC-6B91-9BF4-D4F71D5F2196}"/>
              </a:ext>
            </a:extLst>
          </p:cNvPr>
          <p:cNvSpPr txBox="1"/>
          <p:nvPr/>
        </p:nvSpPr>
        <p:spPr>
          <a:xfrm>
            <a:off x="0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9538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51191" y="1190550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A69CD4-E868-4F55-86B8-90345B816365}"/>
              </a:ext>
            </a:extLst>
          </p:cNvPr>
          <p:cNvSpPr txBox="1"/>
          <p:nvPr/>
        </p:nvSpPr>
        <p:spPr>
          <a:xfrm>
            <a:off x="651191" y="1253523"/>
            <a:ext cx="10571775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000" dirty="0"/>
              <a:t>Text mining: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2400" dirty="0"/>
              <a:t>The application of automated technologies to identify information of interest from large amounts of unstructured (i.e., textual) data.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000" dirty="0"/>
              <a:t>Successfully applied for 30+ years in various fields to: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AU" sz="2400" dirty="0"/>
              <a:t>Identify previously unknown information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AU" sz="2400" dirty="0"/>
              <a:t>Fill information gaps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AU" sz="2400" dirty="0"/>
              <a:t>Recognise biases.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000" dirty="0"/>
              <a:t>Text mining employs a variety of approaches: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AU" sz="2800" dirty="0"/>
              <a:t>Rule-based, machine learning, deep learning, hybrid methods.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sz="4000" b="1" dirty="0"/>
              <a:t>How can we unlock this information? </a:t>
            </a:r>
            <a:endParaRPr lang="en-US" sz="7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78A21-DE35-B912-DE63-192521CB171D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218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5CDA07E2-7439-46FC-893C-A2CA38996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86314"/>
              </p:ext>
            </p:extLst>
          </p:nvPr>
        </p:nvGraphicFramePr>
        <p:xfrm>
          <a:off x="636219" y="607513"/>
          <a:ext cx="9629215" cy="53802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07645">
                  <a:extLst>
                    <a:ext uri="{9D8B030D-6E8A-4147-A177-3AD203B41FA5}">
                      <a16:colId xmlns:a16="http://schemas.microsoft.com/office/drawing/2014/main" val="176815805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90612103"/>
                    </a:ext>
                  </a:extLst>
                </a:gridCol>
                <a:gridCol w="1319842">
                  <a:extLst>
                    <a:ext uri="{9D8B030D-6E8A-4147-A177-3AD203B41FA5}">
                      <a16:colId xmlns:a16="http://schemas.microsoft.com/office/drawing/2014/main" val="1556451456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17069891"/>
                    </a:ext>
                  </a:extLst>
                </a:gridCol>
                <a:gridCol w="1138687">
                  <a:extLst>
                    <a:ext uri="{9D8B030D-6E8A-4147-A177-3AD203B41FA5}">
                      <a16:colId xmlns:a16="http://schemas.microsoft.com/office/drawing/2014/main" val="354341567"/>
                    </a:ext>
                  </a:extLst>
                </a:gridCol>
                <a:gridCol w="1604513">
                  <a:extLst>
                    <a:ext uri="{9D8B030D-6E8A-4147-A177-3AD203B41FA5}">
                      <a16:colId xmlns:a16="http://schemas.microsoft.com/office/drawing/2014/main" val="2649562057"/>
                    </a:ext>
                  </a:extLst>
                </a:gridCol>
              </a:tblGrid>
              <a:tr h="776017">
                <a:tc>
                  <a:txBody>
                    <a:bodyPr/>
                    <a:lstStyle/>
                    <a:p>
                      <a:pPr algn="r"/>
                      <a:r>
                        <a:rPr lang="en-AU" sz="1600" dirty="0"/>
                        <a:t>Information gap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Hospital/ED admissions*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/>
                        <a:t>ABS personal  safety survey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Court outcomes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AU" sz="1600" dirty="0"/>
                      </a:br>
                      <a:r>
                        <a:rPr lang="en-AU" sz="1600" dirty="0"/>
                        <a:t>Ambulance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rgbClr val="00B050"/>
                          </a:solidFill>
                        </a:rPr>
                        <a:t>Text mining police narratives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1439356"/>
                  </a:ext>
                </a:extLst>
              </a:tr>
              <a:tr h="351104">
                <a:tc>
                  <a:txBody>
                    <a:bodyPr/>
                    <a:lstStyle/>
                    <a:p>
                      <a:pPr marL="0" lvl="1" indent="0" algn="r">
                        <a:buFont typeface="Arial" panose="020B0604020202020204" pitchFamily="34" charset="0"/>
                        <a:buNone/>
                      </a:pPr>
                      <a:r>
                        <a:rPr lang="en-AU" sz="1600" dirty="0"/>
                        <a:t>Perceived role of licit or illicit drugs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A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537865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0" lvl="1" indent="0" algn="r">
                        <a:buFont typeface="Arial" panose="020B0604020202020204" pitchFamily="34" charset="0"/>
                        <a:buNone/>
                      </a:pPr>
                      <a:r>
                        <a:rPr lang="en-AU" sz="1600" dirty="0"/>
                        <a:t>Mental health of victims and perpetrators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-</a:t>
                      </a:r>
                      <a:endParaRPr lang="en-A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AU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059335"/>
                  </a:ext>
                </a:extLst>
              </a:tr>
              <a:tr h="450534">
                <a:tc>
                  <a:txBody>
                    <a:bodyPr/>
                    <a:lstStyle/>
                    <a:p>
                      <a:pPr marL="0" lvl="1" indent="0" algn="r">
                        <a:buFont typeface="Arial" panose="020B0604020202020204" pitchFamily="34" charset="0"/>
                        <a:buNone/>
                      </a:pPr>
                      <a:r>
                        <a:rPr lang="en-AU" sz="1600" dirty="0"/>
                        <a:t>Cause(s) of the event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AU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826379"/>
                  </a:ext>
                </a:extLst>
              </a:tr>
              <a:tr h="507235">
                <a:tc>
                  <a:txBody>
                    <a:bodyPr/>
                    <a:lstStyle/>
                    <a:p>
                      <a:pPr marL="0" lvl="1" indent="0" algn="r">
                        <a:buFont typeface="Arial" panose="020B0604020202020204" pitchFamily="34" charset="0"/>
                        <a:buNone/>
                      </a:pPr>
                      <a:r>
                        <a:rPr lang="en-AU" sz="1600" dirty="0"/>
                        <a:t>Mild to moderate injuries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AU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090977"/>
                  </a:ext>
                </a:extLst>
              </a:tr>
              <a:tr h="398094">
                <a:tc>
                  <a:txBody>
                    <a:bodyPr/>
                    <a:lstStyle/>
                    <a:p>
                      <a:pPr marL="0" lvl="1" indent="0" algn="r">
                        <a:buFont typeface="Arial" panose="020B0604020202020204" pitchFamily="34" charset="0"/>
                        <a:buNone/>
                      </a:pPr>
                      <a:r>
                        <a:rPr lang="en-AU" sz="1600" dirty="0"/>
                        <a:t>Severe injuries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A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A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AU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43454"/>
                  </a:ext>
                </a:extLst>
              </a:tr>
              <a:tr h="410312">
                <a:tc>
                  <a:txBody>
                    <a:bodyPr/>
                    <a:lstStyle/>
                    <a:p>
                      <a:pPr marL="0" lvl="1" indent="0" algn="r">
                        <a:buFont typeface="Arial" panose="020B0604020202020204" pitchFamily="34" charset="0"/>
                        <a:buNone/>
                      </a:pPr>
                      <a:r>
                        <a:rPr lang="en-AU" sz="1600" dirty="0"/>
                        <a:t>Reports of coercive controlling behaviours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AU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52524"/>
                  </a:ext>
                </a:extLst>
              </a:tr>
              <a:tr h="398094">
                <a:tc>
                  <a:txBody>
                    <a:bodyPr/>
                    <a:lstStyle/>
                    <a:p>
                      <a:pPr marL="0" lvl="1" indent="0" algn="r">
                        <a:buFont typeface="Arial" panose="020B0604020202020204" pitchFamily="34" charset="0"/>
                        <a:buNone/>
                      </a:pPr>
                      <a:r>
                        <a:rPr lang="en-AU" sz="1600" dirty="0"/>
                        <a:t>Abuse types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A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AU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795675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0" lvl="1" indent="0" algn="r">
                        <a:buFont typeface="Arial" panose="020B0604020202020204" pitchFamily="34" charset="0"/>
                        <a:buNone/>
                      </a:pPr>
                      <a:r>
                        <a:rPr lang="en-AU" sz="1600" dirty="0"/>
                        <a:t>Threats of further violence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A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AU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16346"/>
                  </a:ext>
                </a:extLst>
              </a:tr>
              <a:tr h="495158">
                <a:tc>
                  <a:txBody>
                    <a:bodyPr/>
                    <a:lstStyle/>
                    <a:p>
                      <a:pPr algn="r"/>
                      <a:r>
                        <a:rPr lang="en-AU" sz="1600" dirty="0"/>
                        <a:t>Weapons used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A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A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A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21461"/>
                  </a:ext>
                </a:extLst>
              </a:tr>
              <a:tr h="398094">
                <a:tc>
                  <a:txBody>
                    <a:bodyPr/>
                    <a:lstStyle/>
                    <a:p>
                      <a:pPr algn="r"/>
                      <a:r>
                        <a:rPr lang="en-AU" sz="1600" dirty="0"/>
                        <a:t>Justice 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FF000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A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ln w="41275">
                            <a:noFill/>
                          </a:ln>
                          <a:solidFill>
                            <a:srgbClr val="00B050"/>
                          </a:solidFill>
                          <a:sym typeface="Wingdings 2" panose="05020102010507070707" pitchFamily="18" charset="2"/>
                        </a:rPr>
                        <a:t></a:t>
                      </a:r>
                      <a:endParaRPr lang="en-AU" sz="2000" b="0" baseline="30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052256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00C4EC1D-8EA9-4BEE-B9E7-10392FBD1922}"/>
              </a:ext>
            </a:extLst>
          </p:cNvPr>
          <p:cNvSpPr/>
          <p:nvPr/>
        </p:nvSpPr>
        <p:spPr>
          <a:xfrm>
            <a:off x="520385" y="47446"/>
            <a:ext cx="11437836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sz="3600" b="1" dirty="0"/>
              <a:t>Filling knowledge gaps in domestic violence</a:t>
            </a:r>
            <a:endParaRPr lang="en-US" sz="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DB527-794A-47ED-8A4C-46985D1D0889}"/>
              </a:ext>
            </a:extLst>
          </p:cNvPr>
          <p:cNvSpPr txBox="1"/>
          <p:nvPr/>
        </p:nvSpPr>
        <p:spPr>
          <a:xfrm>
            <a:off x="636219" y="6250487"/>
            <a:ext cx="63081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b="1" dirty="0"/>
              <a:t>*Note:  only 0.2% of DV events resulted in a hospitalisation within 48 hours (most non-injury related causes)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EFC1B-9803-C5B0-EAEF-67D33809A252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415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51191" y="1190550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A69CD4-E868-4F55-86B8-90345B816365}"/>
              </a:ext>
            </a:extLst>
          </p:cNvPr>
          <p:cNvSpPr txBox="1"/>
          <p:nvPr/>
        </p:nvSpPr>
        <p:spPr>
          <a:xfrm>
            <a:off x="651191" y="1443304"/>
            <a:ext cx="10770461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Developed a text mining system to process domestic violence police records to extract: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000" dirty="0"/>
              <a:t>Mental health mentions for perpetrators and victims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000" dirty="0"/>
              <a:t>Victim injuries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000" dirty="0"/>
              <a:t>Abuse types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2000" dirty="0"/>
              <a:t>Perpetrator threats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000" dirty="0"/>
              <a:t>Coercive controlling behaviours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000" dirty="0"/>
              <a:t>Self-harm and suicidal behaviours.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91% system accuracy (how well information is identified compared to experts).</a:t>
            </a:r>
            <a:endParaRPr lang="en-AU" sz="2400" baseline="30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Evaluated and implemented the method on 500K DV police records across a ten year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System and findings published in peer reviewed journals.</a:t>
            </a:r>
          </a:p>
          <a:p>
            <a:endParaRPr lang="en-AU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sz="4000" b="1" dirty="0"/>
              <a:t>New South Wales work so far</a:t>
            </a:r>
            <a:endParaRPr lang="en-US" sz="7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8BA882-D9DE-C0D3-70B4-93310FB3FBB9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5168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596041" y="954640"/>
            <a:ext cx="1401896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4000" b="1" dirty="0">
                <a:latin typeface="Clancy"/>
              </a:rPr>
              <a:t>Outputs</a:t>
            </a:r>
            <a:endParaRPr lang="en-US" b="1" dirty="0"/>
          </a:p>
        </p:txBody>
      </p:sp>
      <p:pic>
        <p:nvPicPr>
          <p:cNvPr id="2" name="Picture 4" descr="New South Wales Police Force - Wikipedia">
            <a:extLst>
              <a:ext uri="{FF2B5EF4-FFF2-40B4-BE49-F238E27FC236}">
                <a16:creationId xmlns:a16="http://schemas.microsoft.com/office/drawing/2014/main" id="{B1D9FCDC-42A2-88B4-9013-EC12ACA0E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1" y="2625164"/>
            <a:ext cx="1618137" cy="205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Left Brace 29">
            <a:extLst>
              <a:ext uri="{FF2B5EF4-FFF2-40B4-BE49-F238E27FC236}">
                <a16:creationId xmlns:a16="http://schemas.microsoft.com/office/drawing/2014/main" id="{5771C4B4-1EC8-2536-42A2-CE60B1E23B90}"/>
              </a:ext>
            </a:extLst>
          </p:cNvPr>
          <p:cNvSpPr/>
          <p:nvPr/>
        </p:nvSpPr>
        <p:spPr>
          <a:xfrm>
            <a:off x="2472607" y="1314372"/>
            <a:ext cx="1015845" cy="4822371"/>
          </a:xfrm>
          <a:prstGeom prst="leftBrace">
            <a:avLst>
              <a:gd name="adj1" fmla="val 70897"/>
              <a:gd name="adj2" fmla="val 5112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DE0E764E-4877-7DB2-89BB-F0AC9D25A118}"/>
              </a:ext>
            </a:extLst>
          </p:cNvPr>
          <p:cNvSpPr/>
          <p:nvPr/>
        </p:nvSpPr>
        <p:spPr>
          <a:xfrm>
            <a:off x="3670236" y="923236"/>
            <a:ext cx="1974057" cy="104825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Mental health surveillance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5569EC9-3D87-EA0C-1FAC-A0FF3B1E0188}"/>
              </a:ext>
            </a:extLst>
          </p:cNvPr>
          <p:cNvSpPr/>
          <p:nvPr/>
        </p:nvSpPr>
        <p:spPr>
          <a:xfrm>
            <a:off x="3384893" y="2195823"/>
            <a:ext cx="2496986" cy="104825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Abuse types and victim injuries surveillance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EB9E754E-70BC-0ED6-9AF7-233430F2EBC8}"/>
              </a:ext>
            </a:extLst>
          </p:cNvPr>
          <p:cNvSpPr/>
          <p:nvPr/>
        </p:nvSpPr>
        <p:spPr>
          <a:xfrm>
            <a:off x="6011261" y="3482907"/>
            <a:ext cx="2342083" cy="91219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Coercive control surveillance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63BFE64-40B5-49E7-4B26-B05C606045D7}"/>
              </a:ext>
            </a:extLst>
          </p:cNvPr>
          <p:cNvSpPr/>
          <p:nvPr/>
        </p:nvSpPr>
        <p:spPr>
          <a:xfrm>
            <a:off x="8659125" y="818532"/>
            <a:ext cx="2443422" cy="104825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Co-development of an app with NSWPF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23DB72B-A096-EA1A-C2D6-43F932EB1414}"/>
              </a:ext>
            </a:extLst>
          </p:cNvPr>
          <p:cNvSpPr/>
          <p:nvPr/>
        </p:nvSpPr>
        <p:spPr>
          <a:xfrm>
            <a:off x="6239303" y="2167161"/>
            <a:ext cx="1935244" cy="104825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Nursing homes surveillance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790FC0A5-6438-CE26-99E3-8C7B892C2DD1}"/>
              </a:ext>
            </a:extLst>
          </p:cNvPr>
          <p:cNvSpPr/>
          <p:nvPr/>
        </p:nvSpPr>
        <p:spPr>
          <a:xfrm>
            <a:off x="6219896" y="686693"/>
            <a:ext cx="1974057" cy="121298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Non-fatal strangulation surveillance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28154D9A-19E8-2F62-BBFC-22E1849E9DDE}"/>
              </a:ext>
            </a:extLst>
          </p:cNvPr>
          <p:cNvSpPr/>
          <p:nvPr/>
        </p:nvSpPr>
        <p:spPr>
          <a:xfrm>
            <a:off x="6116305" y="4682394"/>
            <a:ext cx="2136710" cy="13363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Advocated for mental health focus in DV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F973862B-5E94-2706-9364-094BB2CB51CF}"/>
              </a:ext>
            </a:extLst>
          </p:cNvPr>
          <p:cNvSpPr/>
          <p:nvPr/>
        </p:nvSpPr>
        <p:spPr>
          <a:xfrm>
            <a:off x="3573253" y="4690151"/>
            <a:ext cx="2136710" cy="153022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Linked police records to health records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0B9A44F-9B5B-30FA-A1D5-A1EDBF4FDCFA}"/>
              </a:ext>
            </a:extLst>
          </p:cNvPr>
          <p:cNvSpPr/>
          <p:nvPr/>
        </p:nvSpPr>
        <p:spPr>
          <a:xfrm>
            <a:off x="8703550" y="3332346"/>
            <a:ext cx="2266272" cy="1048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MRFF grant for DV surveillance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343191EA-3609-AA88-9FBA-9530E4116870}"/>
              </a:ext>
            </a:extLst>
          </p:cNvPr>
          <p:cNvSpPr/>
          <p:nvPr/>
        </p:nvSpPr>
        <p:spPr>
          <a:xfrm>
            <a:off x="3291706" y="3511018"/>
            <a:ext cx="2496986" cy="91219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Autism/dementia surveillance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E3B8C00F-B842-8199-A189-892304ADBB3F}"/>
              </a:ext>
            </a:extLst>
          </p:cNvPr>
          <p:cNvSpPr/>
          <p:nvPr/>
        </p:nvSpPr>
        <p:spPr>
          <a:xfrm>
            <a:off x="8659127" y="2058075"/>
            <a:ext cx="2266272" cy="104825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CRE grant for DV surveillance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3DF4F0-4A5E-A516-A2AE-28C5C8EC4AC4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13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8170139-399C-07F3-D54C-124D77F133D6}"/>
              </a:ext>
            </a:extLst>
          </p:cNvPr>
          <p:cNvSpPr/>
          <p:nvPr/>
        </p:nvSpPr>
        <p:spPr>
          <a:xfrm>
            <a:off x="8744158" y="4606618"/>
            <a:ext cx="2136710" cy="13363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Predicted DV offences</a:t>
            </a:r>
          </a:p>
        </p:txBody>
      </p:sp>
    </p:spTree>
    <p:extLst>
      <p:ext uri="{BB962C8B-B14F-4D97-AF65-F5344CB8AC3E}">
        <p14:creationId xmlns:p14="http://schemas.microsoft.com/office/powerpoint/2010/main" val="28001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AE6F80-1211-41CA-BBA3-6C7138E6F4DF}"/>
              </a:ext>
            </a:extLst>
          </p:cNvPr>
          <p:cNvSpPr txBox="1"/>
          <p:nvPr/>
        </p:nvSpPr>
        <p:spPr>
          <a:xfrm>
            <a:off x="1929047" y="2946208"/>
            <a:ext cx="8031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Examples of text mining insights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4DD92-047B-012C-0851-57F3BFCDB742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461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539048" y="953654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377082" y="176652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sz="4000" b="1" dirty="0"/>
              <a:t>Mental illness in domestic violence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DC4AC-2984-432E-ACC3-E4952EC0A041}"/>
              </a:ext>
            </a:extLst>
          </p:cNvPr>
          <p:cNvSpPr txBox="1"/>
          <p:nvPr/>
        </p:nvSpPr>
        <p:spPr>
          <a:xfrm>
            <a:off x="377082" y="1338203"/>
            <a:ext cx="6169323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64,587 events (16%) had at least one mental illness mention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b="0" i="0" dirty="0">
              <a:effectLst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Over three-quarters (79%) of mental illnesses were associated with POIs vs. 21%  with victims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b="0" i="0" dirty="0">
              <a:effectLst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D</a:t>
            </a:r>
            <a:r>
              <a:rPr lang="en-US" sz="2800" b="0" i="0" dirty="0">
                <a:effectLst/>
              </a:rPr>
              <a:t>epression was the most common condition in both victims (22%) and POIs (19%)</a:t>
            </a:r>
          </a:p>
        </p:txBody>
      </p:sp>
      <p:pic>
        <p:nvPicPr>
          <p:cNvPr id="3" name="Picture 2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DE83F3A4-601B-48D5-928B-3C457065A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9" y="1496563"/>
            <a:ext cx="3825875" cy="25522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C70101-812D-F9DD-15B2-BFDBDBCB89F8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4954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51191" y="905878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sz="3200" b="1" dirty="0"/>
              <a:t>Mental illness in domestic violence</a:t>
            </a:r>
            <a:endParaRPr lang="en-US" sz="32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C6F6662-4B70-4BF6-AB63-373A7DC943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279848"/>
              </p:ext>
            </p:extLst>
          </p:nvPr>
        </p:nvGraphicFramePr>
        <p:xfrm>
          <a:off x="651191" y="997072"/>
          <a:ext cx="10588309" cy="563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A83A174-F511-CAE7-8607-7F6707DA3FE7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651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51191" y="840670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sz="3200" b="1" dirty="0"/>
              <a:t>Mental illness in domestic violence</a:t>
            </a:r>
            <a:endParaRPr lang="en-US" sz="32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2AEA765-A175-4559-8500-81579C4E4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592537"/>
              </p:ext>
            </p:extLst>
          </p:nvPr>
        </p:nvGraphicFramePr>
        <p:xfrm>
          <a:off x="651191" y="981778"/>
          <a:ext cx="10569259" cy="573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3094F40-8534-18A7-FF55-00B9F996595C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79521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25312" y="923131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sz="3200" b="1" dirty="0"/>
              <a:t>Abuse types</a:t>
            </a:r>
            <a:endParaRPr lang="en-US" sz="500" b="1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BE3D8B-1EA3-4914-84B8-9A855DB9F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938873"/>
              </p:ext>
            </p:extLst>
          </p:nvPr>
        </p:nvGraphicFramePr>
        <p:xfrm>
          <a:off x="520384" y="1031578"/>
          <a:ext cx="10716575" cy="551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7F1430E-0567-6427-8427-BAC3FF49B6EF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704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44003" y="1102402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4000" b="1" dirty="0">
                <a:latin typeface="Clancy"/>
              </a:rPr>
              <a:t>What is domestic violence?</a:t>
            </a:r>
            <a:endParaRPr lang="en-US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2520CA-AAF9-44F1-78BC-A4E2DB3B45D8}"/>
              </a:ext>
            </a:extLst>
          </p:cNvPr>
          <p:cNvSpPr/>
          <p:nvPr/>
        </p:nvSpPr>
        <p:spPr>
          <a:xfrm>
            <a:off x="5227269" y="2197675"/>
            <a:ext cx="711001" cy="2787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Social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B3B029-380A-CD17-6126-78586BF93B6E}"/>
              </a:ext>
            </a:extLst>
          </p:cNvPr>
          <p:cNvSpPr/>
          <p:nvPr/>
        </p:nvSpPr>
        <p:spPr>
          <a:xfrm>
            <a:off x="5220164" y="2954727"/>
            <a:ext cx="1391700" cy="2787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Psychological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FA608C-C2F5-1A69-2A76-93136E81DF6E}"/>
              </a:ext>
            </a:extLst>
          </p:cNvPr>
          <p:cNvSpPr/>
          <p:nvPr/>
        </p:nvSpPr>
        <p:spPr>
          <a:xfrm>
            <a:off x="5220164" y="1829700"/>
            <a:ext cx="1042960" cy="2787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Physical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517F0E-1A0B-13F2-7DB2-B6F0F343E920}"/>
              </a:ext>
            </a:extLst>
          </p:cNvPr>
          <p:cNvSpPr/>
          <p:nvPr/>
        </p:nvSpPr>
        <p:spPr>
          <a:xfrm>
            <a:off x="5207732" y="3336924"/>
            <a:ext cx="1058737" cy="28277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Financial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9045448-6D98-5EEC-CBDA-20626B554ADC}"/>
              </a:ext>
            </a:extLst>
          </p:cNvPr>
          <p:cNvSpPr/>
          <p:nvPr/>
        </p:nvSpPr>
        <p:spPr>
          <a:xfrm>
            <a:off x="5227269" y="2572529"/>
            <a:ext cx="813877" cy="27872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Sexual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B1E9BBB-6247-A791-5526-C7D6C646AB3E}"/>
              </a:ext>
            </a:extLst>
          </p:cNvPr>
          <p:cNvSpPr/>
          <p:nvPr/>
        </p:nvSpPr>
        <p:spPr>
          <a:xfrm>
            <a:off x="5207087" y="3695172"/>
            <a:ext cx="929662" cy="28277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Verbal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49D8E01-7F97-3356-5081-8D72B1D5B81F}"/>
              </a:ext>
            </a:extLst>
          </p:cNvPr>
          <p:cNvCxnSpPr>
            <a:cxnSpLocks/>
            <a:stCxn id="82" idx="3"/>
            <a:endCxn id="7" idx="1"/>
          </p:cNvCxnSpPr>
          <p:nvPr/>
        </p:nvCxnSpPr>
        <p:spPr>
          <a:xfrm flipV="1">
            <a:off x="3946955" y="1969062"/>
            <a:ext cx="1273209" cy="8821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182FDE0-E45B-834A-070E-9DB3155ACBAA}"/>
              </a:ext>
            </a:extLst>
          </p:cNvPr>
          <p:cNvCxnSpPr>
            <a:cxnSpLocks/>
            <a:stCxn id="82" idx="3"/>
            <a:endCxn id="4" idx="1"/>
          </p:cNvCxnSpPr>
          <p:nvPr/>
        </p:nvCxnSpPr>
        <p:spPr>
          <a:xfrm flipV="1">
            <a:off x="3946955" y="2337037"/>
            <a:ext cx="1280314" cy="5142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F0B47AB-1F73-2CB1-67B5-3DDC02ED9B02}"/>
              </a:ext>
            </a:extLst>
          </p:cNvPr>
          <p:cNvCxnSpPr>
            <a:cxnSpLocks/>
            <a:stCxn id="82" idx="3"/>
            <a:endCxn id="41" idx="1"/>
          </p:cNvCxnSpPr>
          <p:nvPr/>
        </p:nvCxnSpPr>
        <p:spPr>
          <a:xfrm flipV="1">
            <a:off x="3946955" y="2711892"/>
            <a:ext cx="1280314" cy="1393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41C1D7C-6F2C-E78D-6BF6-93B1DD42E519}"/>
              </a:ext>
            </a:extLst>
          </p:cNvPr>
          <p:cNvCxnSpPr>
            <a:cxnSpLocks/>
            <a:stCxn id="82" idx="3"/>
            <a:endCxn id="6" idx="1"/>
          </p:cNvCxnSpPr>
          <p:nvPr/>
        </p:nvCxnSpPr>
        <p:spPr>
          <a:xfrm>
            <a:off x="3946955" y="2851253"/>
            <a:ext cx="1273209" cy="2428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5D9A065-3BA2-458D-F231-BB2E02DE0668}"/>
              </a:ext>
            </a:extLst>
          </p:cNvPr>
          <p:cNvCxnSpPr>
            <a:cxnSpLocks/>
            <a:stCxn id="82" idx="3"/>
            <a:endCxn id="9" idx="1"/>
          </p:cNvCxnSpPr>
          <p:nvPr/>
        </p:nvCxnSpPr>
        <p:spPr>
          <a:xfrm>
            <a:off x="3946955" y="2851253"/>
            <a:ext cx="1260777" cy="6270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F18CE8-4528-ED27-676B-5222461605BE}"/>
              </a:ext>
            </a:extLst>
          </p:cNvPr>
          <p:cNvCxnSpPr>
            <a:cxnSpLocks/>
            <a:stCxn id="82" idx="3"/>
            <a:endCxn id="42" idx="1"/>
          </p:cNvCxnSpPr>
          <p:nvPr/>
        </p:nvCxnSpPr>
        <p:spPr>
          <a:xfrm>
            <a:off x="3946955" y="2851253"/>
            <a:ext cx="1260132" cy="9853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0998CD32-8FC7-8A5E-8296-3A1B658C5F2A}"/>
              </a:ext>
            </a:extLst>
          </p:cNvPr>
          <p:cNvSpPr txBox="1"/>
          <p:nvPr/>
        </p:nvSpPr>
        <p:spPr>
          <a:xfrm>
            <a:off x="410671" y="2435754"/>
            <a:ext cx="3536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dirty="0">
                <a:solidFill>
                  <a:srgbClr val="000000"/>
                </a:solidFill>
              </a:rPr>
              <a:t>Major societal and </a:t>
            </a:r>
          </a:p>
          <a:p>
            <a:pPr algn="ctr"/>
            <a:r>
              <a:rPr lang="en-AU" sz="2400" dirty="0">
                <a:solidFill>
                  <a:srgbClr val="000000"/>
                </a:solidFill>
              </a:rPr>
              <a:t>public health problem</a:t>
            </a:r>
          </a:p>
        </p:txBody>
      </p:sp>
      <p:sp>
        <p:nvSpPr>
          <p:cNvPr id="107" name="Right Bracket 106">
            <a:extLst>
              <a:ext uri="{FF2B5EF4-FFF2-40B4-BE49-F238E27FC236}">
                <a16:creationId xmlns:a16="http://schemas.microsoft.com/office/drawing/2014/main" id="{F9D74DE0-FB18-0ECC-A194-06C87534F396}"/>
              </a:ext>
            </a:extLst>
          </p:cNvPr>
          <p:cNvSpPr/>
          <p:nvPr/>
        </p:nvSpPr>
        <p:spPr>
          <a:xfrm flipH="1">
            <a:off x="625578" y="2337037"/>
            <a:ext cx="522530" cy="1162478"/>
          </a:xfrm>
          <a:prstGeom prst="rightBracket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8" name="Right Bracket 107">
            <a:extLst>
              <a:ext uri="{FF2B5EF4-FFF2-40B4-BE49-F238E27FC236}">
                <a16:creationId xmlns:a16="http://schemas.microsoft.com/office/drawing/2014/main" id="{4D9E6B76-71E6-8F41-375E-1580DAD9CD8E}"/>
              </a:ext>
            </a:extLst>
          </p:cNvPr>
          <p:cNvSpPr/>
          <p:nvPr/>
        </p:nvSpPr>
        <p:spPr>
          <a:xfrm>
            <a:off x="3181738" y="2305975"/>
            <a:ext cx="522529" cy="1162478"/>
          </a:xfrm>
          <a:prstGeom prst="rightBracket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35B5EF09-5EE3-F309-6D79-9BF9722E2E1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263124" y="1829700"/>
            <a:ext cx="1510197" cy="1393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7F9BC97-FA81-E736-4D8D-F4B5C6502C56}"/>
              </a:ext>
            </a:extLst>
          </p:cNvPr>
          <p:cNvCxnSpPr>
            <a:cxnSpLocks/>
          </p:cNvCxnSpPr>
          <p:nvPr/>
        </p:nvCxnSpPr>
        <p:spPr>
          <a:xfrm>
            <a:off x="6307379" y="1969062"/>
            <a:ext cx="1401159" cy="8821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D564DC6-053B-47CF-5323-A203BF6AD393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263124" y="1969062"/>
            <a:ext cx="1517302" cy="1393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093D3F4-6908-071D-EE1D-E4846B8B195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263124" y="1601087"/>
            <a:ext cx="1510197" cy="3679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C5C6EEAB-7A86-AFE6-4427-3B085979B05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263124" y="1969062"/>
            <a:ext cx="1480149" cy="5073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3" name="Right Bracket 142">
            <a:extLst>
              <a:ext uri="{FF2B5EF4-FFF2-40B4-BE49-F238E27FC236}">
                <a16:creationId xmlns:a16="http://schemas.microsoft.com/office/drawing/2014/main" id="{F924AC96-6E6F-F2A8-870E-9F2945E42036}"/>
              </a:ext>
            </a:extLst>
          </p:cNvPr>
          <p:cNvSpPr/>
          <p:nvPr/>
        </p:nvSpPr>
        <p:spPr>
          <a:xfrm>
            <a:off x="9643042" y="1526602"/>
            <a:ext cx="522529" cy="2649301"/>
          </a:xfrm>
          <a:prstGeom prst="rightBracket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4" name="Right Bracket 143">
            <a:extLst>
              <a:ext uri="{FF2B5EF4-FFF2-40B4-BE49-F238E27FC236}">
                <a16:creationId xmlns:a16="http://schemas.microsoft.com/office/drawing/2014/main" id="{CDD9E0AB-2DFF-7F47-9BDC-F669D4B18951}"/>
              </a:ext>
            </a:extLst>
          </p:cNvPr>
          <p:cNvSpPr/>
          <p:nvPr/>
        </p:nvSpPr>
        <p:spPr>
          <a:xfrm flipH="1">
            <a:off x="7885073" y="1520600"/>
            <a:ext cx="522530" cy="2588782"/>
          </a:xfrm>
          <a:prstGeom prst="rightBracket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644BB7C-94E5-01F7-AFDB-B81E696ED40C}"/>
              </a:ext>
            </a:extLst>
          </p:cNvPr>
          <p:cNvSpPr txBox="1"/>
          <p:nvPr/>
        </p:nvSpPr>
        <p:spPr>
          <a:xfrm>
            <a:off x="8340109" y="1568867"/>
            <a:ext cx="12586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/>
              <a:t>Punching</a:t>
            </a:r>
          </a:p>
          <a:p>
            <a:pPr algn="ctr"/>
            <a:r>
              <a:rPr lang="en-AU" dirty="0"/>
              <a:t>Kicking</a:t>
            </a:r>
          </a:p>
          <a:p>
            <a:pPr algn="ctr"/>
            <a:r>
              <a:rPr lang="en-AU" dirty="0"/>
              <a:t>Hair pulling</a:t>
            </a:r>
          </a:p>
          <a:p>
            <a:pPr algn="ctr"/>
            <a:r>
              <a:rPr lang="en-AU" dirty="0"/>
              <a:t>Pushing</a:t>
            </a:r>
          </a:p>
          <a:p>
            <a:pPr algn="ctr"/>
            <a:r>
              <a:rPr lang="en-AU" dirty="0"/>
              <a:t>Stabbing</a:t>
            </a:r>
          </a:p>
          <a:p>
            <a:pPr algn="ctr"/>
            <a:r>
              <a:rPr lang="en-AU" dirty="0"/>
              <a:t>Kneeing</a:t>
            </a:r>
          </a:p>
          <a:p>
            <a:pPr algn="ctr"/>
            <a:r>
              <a:rPr lang="en-AU" dirty="0"/>
              <a:t>Elbowing</a:t>
            </a:r>
          </a:p>
          <a:p>
            <a:pPr algn="ctr"/>
            <a:r>
              <a:rPr lang="en-AU" dirty="0"/>
              <a:t>Slapping</a:t>
            </a:r>
          </a:p>
          <a:p>
            <a:pPr algn="ctr"/>
            <a:r>
              <a:rPr lang="en-AU" dirty="0"/>
              <a:t>…</a:t>
            </a:r>
          </a:p>
        </p:txBody>
      </p:sp>
      <p:sp>
        <p:nvSpPr>
          <p:cNvPr id="177" name="Arrow: Up 176">
            <a:extLst>
              <a:ext uri="{FF2B5EF4-FFF2-40B4-BE49-F238E27FC236}">
                <a16:creationId xmlns:a16="http://schemas.microsoft.com/office/drawing/2014/main" id="{0A427F23-FE03-28A9-D6F4-08BDBFA2A9B1}"/>
              </a:ext>
            </a:extLst>
          </p:cNvPr>
          <p:cNvSpPr/>
          <p:nvPr/>
        </p:nvSpPr>
        <p:spPr>
          <a:xfrm rot="10800000">
            <a:off x="8598503" y="4322518"/>
            <a:ext cx="741890" cy="850819"/>
          </a:xfrm>
          <a:prstGeom prst="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8" name="Arrow: Up 177">
            <a:extLst>
              <a:ext uri="{FF2B5EF4-FFF2-40B4-BE49-F238E27FC236}">
                <a16:creationId xmlns:a16="http://schemas.microsoft.com/office/drawing/2014/main" id="{14548BB0-6679-0B49-91A0-6FCF1C4F83B3}"/>
              </a:ext>
            </a:extLst>
          </p:cNvPr>
          <p:cNvSpPr/>
          <p:nvPr/>
        </p:nvSpPr>
        <p:spPr>
          <a:xfrm rot="16200000">
            <a:off x="5339412" y="4030005"/>
            <a:ext cx="741890" cy="3536283"/>
          </a:xfrm>
          <a:prstGeom prst="up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6CC84126-0B6D-0C28-7ADB-4A3290BBF105}"/>
              </a:ext>
            </a:extLst>
          </p:cNvPr>
          <p:cNvSpPr/>
          <p:nvPr/>
        </p:nvSpPr>
        <p:spPr>
          <a:xfrm>
            <a:off x="7943162" y="5276244"/>
            <a:ext cx="885711" cy="28277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Women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6B485845-6F65-D012-DD23-85B1A71F09FE}"/>
              </a:ext>
            </a:extLst>
          </p:cNvPr>
          <p:cNvSpPr/>
          <p:nvPr/>
        </p:nvSpPr>
        <p:spPr>
          <a:xfrm>
            <a:off x="7943162" y="5671725"/>
            <a:ext cx="996390" cy="28277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Children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B29E01CF-8561-1FB2-E000-6296BC551A10}"/>
              </a:ext>
            </a:extLst>
          </p:cNvPr>
          <p:cNvSpPr/>
          <p:nvPr/>
        </p:nvSpPr>
        <p:spPr>
          <a:xfrm>
            <a:off x="7943161" y="6086914"/>
            <a:ext cx="996391" cy="28277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Veterans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BA48833D-08AE-4F26-F42D-337ECD3B893E}"/>
              </a:ext>
            </a:extLst>
          </p:cNvPr>
          <p:cNvSpPr/>
          <p:nvPr/>
        </p:nvSpPr>
        <p:spPr>
          <a:xfrm>
            <a:off x="9064140" y="5885172"/>
            <a:ext cx="805340" cy="28277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Elderly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61D45FBC-DB25-ECC6-0CDA-091E9723D3E7}"/>
              </a:ext>
            </a:extLst>
          </p:cNvPr>
          <p:cNvSpPr/>
          <p:nvPr/>
        </p:nvSpPr>
        <p:spPr>
          <a:xfrm>
            <a:off x="9044302" y="5284666"/>
            <a:ext cx="1580156" cy="48917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Individuals with mental illness</a:t>
            </a:r>
          </a:p>
        </p:txBody>
      </p:sp>
      <p:sp>
        <p:nvSpPr>
          <p:cNvPr id="184" name="Right Bracket 183">
            <a:extLst>
              <a:ext uri="{FF2B5EF4-FFF2-40B4-BE49-F238E27FC236}">
                <a16:creationId xmlns:a16="http://schemas.microsoft.com/office/drawing/2014/main" id="{9BA27B9F-7777-1E80-0A41-5078E7926153}"/>
              </a:ext>
            </a:extLst>
          </p:cNvPr>
          <p:cNvSpPr/>
          <p:nvPr/>
        </p:nvSpPr>
        <p:spPr>
          <a:xfrm flipH="1">
            <a:off x="625578" y="4593255"/>
            <a:ext cx="522530" cy="1685877"/>
          </a:xfrm>
          <a:prstGeom prst="rightBracket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5" name="Right Bracket 184">
            <a:extLst>
              <a:ext uri="{FF2B5EF4-FFF2-40B4-BE49-F238E27FC236}">
                <a16:creationId xmlns:a16="http://schemas.microsoft.com/office/drawing/2014/main" id="{A728B69F-202B-178C-EEBB-92D58CE7B7ED}"/>
              </a:ext>
            </a:extLst>
          </p:cNvPr>
          <p:cNvSpPr/>
          <p:nvPr/>
        </p:nvSpPr>
        <p:spPr>
          <a:xfrm>
            <a:off x="3172479" y="4574690"/>
            <a:ext cx="522529" cy="1685877"/>
          </a:xfrm>
          <a:prstGeom prst="rightBracket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62BDF314-F4AC-B127-072A-B1AB61DDE3BC}"/>
              </a:ext>
            </a:extLst>
          </p:cNvPr>
          <p:cNvSpPr txBox="1"/>
          <p:nvPr/>
        </p:nvSpPr>
        <p:spPr>
          <a:xfrm>
            <a:off x="4043219" y="5594358"/>
            <a:ext cx="3536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rgbClr val="000000"/>
                </a:solidFill>
              </a:rPr>
              <a:t>Consequences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B8315F9-8BD9-3271-C56D-1ECBF7302C2B}"/>
              </a:ext>
            </a:extLst>
          </p:cNvPr>
          <p:cNvSpPr txBox="1"/>
          <p:nvPr/>
        </p:nvSpPr>
        <p:spPr>
          <a:xfrm>
            <a:off x="740292" y="4801804"/>
            <a:ext cx="29392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>
                <a:solidFill>
                  <a:srgbClr val="000000"/>
                </a:solidFill>
              </a:rPr>
              <a:t>Drug and alcohol use, self-harm, mental and physical trauma, disability, death, PTSD, suicidal </a:t>
            </a:r>
            <a:r>
              <a:rPr lang="en-AU" dirty="0" err="1">
                <a:solidFill>
                  <a:srgbClr val="000000"/>
                </a:solidFill>
              </a:rPr>
              <a:t>behavior</a:t>
            </a:r>
            <a:r>
              <a:rPr lang="en-AU" dirty="0">
                <a:solidFill>
                  <a:srgbClr val="000000"/>
                </a:solidFill>
              </a:rPr>
              <a:t>, social stigma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FC352F-5A76-AC3B-D569-A14D11F57442}"/>
              </a:ext>
            </a:extLst>
          </p:cNvPr>
          <p:cNvSpPr txBox="1"/>
          <p:nvPr/>
        </p:nvSpPr>
        <p:spPr>
          <a:xfrm>
            <a:off x="0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416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41" grpId="0" animBg="1"/>
      <p:bldP spid="42" grpId="0" animBg="1"/>
      <p:bldP spid="82" grpId="0"/>
      <p:bldP spid="107" grpId="0" animBg="1"/>
      <p:bldP spid="108" grpId="0" animBg="1"/>
      <p:bldP spid="143" grpId="0" animBg="1"/>
      <p:bldP spid="144" grpId="0" animBg="1"/>
      <p:bldP spid="145" grpId="0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/>
      <p:bldP spid="1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51191" y="836868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sz="3200" b="1" dirty="0"/>
              <a:t>Victim injuries</a:t>
            </a:r>
            <a:endParaRPr lang="en-US" sz="500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12A6482-D13B-4C15-8FC1-A7B419EF2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472453"/>
              </p:ext>
            </p:extLst>
          </p:nvPr>
        </p:nvGraphicFramePr>
        <p:xfrm>
          <a:off x="651192" y="1116532"/>
          <a:ext cx="10635934" cy="5445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AA43D6F-50AA-2AE3-EE5B-FE377F61638D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1700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737455" y="1018022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C9802AB-9764-49F2-8BF9-FBD2FD216DC2}"/>
              </a:ext>
            </a:extLst>
          </p:cNvPr>
          <p:cNvSpPr txBox="1"/>
          <p:nvPr/>
        </p:nvSpPr>
        <p:spPr>
          <a:xfrm>
            <a:off x="651191" y="329315"/>
            <a:ext cx="10668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200" b="1" dirty="0"/>
              <a:t>Indigenous domestic violence insights</a:t>
            </a:r>
            <a:endParaRPr lang="en-US" sz="5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015CEF-EABB-DDBE-B2C4-9517B08A8264}"/>
              </a:ext>
            </a:extLst>
          </p:cNvPr>
          <p:cNvSpPr txBox="1"/>
          <p:nvPr/>
        </p:nvSpPr>
        <p:spPr>
          <a:xfrm>
            <a:off x="651191" y="1254012"/>
            <a:ext cx="10365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35.0% (149,696) of FDV events involved an Aboriginal victim or POI.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22.0% (93,282) of FDV events involved an Aboriginal victim.</a:t>
            </a:r>
          </a:p>
          <a:p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24.0% of women Aboriginal victims were abused by non-Aboriginal men.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5F8AD7-115C-8000-4532-574A242FB3CE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9153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073"/>
    </mc:Choice>
    <mc:Fallback xmlns="">
      <p:transition advTm="1907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495916" y="923132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9BF6AD5-C5DD-47CC-B9C3-F7D96B7DF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337454"/>
              </p:ext>
            </p:extLst>
          </p:nvPr>
        </p:nvGraphicFramePr>
        <p:xfrm>
          <a:off x="125730" y="1021460"/>
          <a:ext cx="11475720" cy="560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9F8FF17-4B35-4A65-BB5F-2009232B603C}"/>
              </a:ext>
            </a:extLst>
          </p:cNvPr>
          <p:cNvSpPr/>
          <p:nvPr/>
        </p:nvSpPr>
        <p:spPr>
          <a:xfrm>
            <a:off x="377082" y="240030"/>
            <a:ext cx="1143783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sz="3200" b="1" dirty="0"/>
              <a:t>Indigenous domestic violence insights</a:t>
            </a:r>
            <a:endParaRPr lang="en-US" sz="5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0B5DE-87A9-54E9-E05D-4B55894B3859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1637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688"/>
    </mc:Choice>
    <mc:Fallback xmlns="">
      <p:transition advTm="2968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478663" y="876016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377082" y="176652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sz="4000" b="1" dirty="0"/>
              <a:t>Domestic violence in nursing home settings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917BA-4D2F-4473-938E-20C98B86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53" y="1751390"/>
            <a:ext cx="4696968" cy="2816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7DC4AC-2984-432E-ACC3-E4952EC0A041}"/>
              </a:ext>
            </a:extLst>
          </p:cNvPr>
          <p:cNvSpPr txBox="1"/>
          <p:nvPr/>
        </p:nvSpPr>
        <p:spPr>
          <a:xfrm>
            <a:off x="0" y="1382286"/>
            <a:ext cx="6371712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2600" dirty="0"/>
              <a:t>Victims were mostly older (80+ years) females.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2600" dirty="0"/>
              <a:t>POIs were mostly younger (55+ years) males inflicting visible injuries (e.g., bruises).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2600" dirty="0"/>
              <a:t>Dementia was the most common condition in both POIs (56%) and victims (73%).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AU" sz="2600" dirty="0"/>
              <a:t>Physical abuse was the most common abuse type (80%).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ACE44-7184-E99B-5D49-754628C68A72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0836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51191" y="1040425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A69CD4-E868-4F55-86B8-90345B816365}"/>
              </a:ext>
            </a:extLst>
          </p:cNvPr>
          <p:cNvSpPr txBox="1"/>
          <p:nvPr/>
        </p:nvSpPr>
        <p:spPr>
          <a:xfrm>
            <a:off x="323387" y="1408903"/>
            <a:ext cx="10826834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AU" sz="2600" dirty="0"/>
              <a:t>Demonstrate the feasibility of a national domestic violence data collection (resource) by text mining police narratives (world’s first).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AU" sz="2600" dirty="0"/>
              <a:t>Report on domestic violence based on text mined information customized to local/national requirements.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651191" y="379560"/>
            <a:ext cx="1143783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sz="3200" b="1" dirty="0"/>
              <a:t>National domestic violence surveillance system (</a:t>
            </a:r>
            <a:r>
              <a:rPr lang="en-AU" sz="3200" b="1" dirty="0" err="1"/>
              <a:t>DVWatch</a:t>
            </a:r>
            <a:r>
              <a:rPr lang="en-AU" sz="3200" b="1" dirty="0"/>
              <a:t>)</a:t>
            </a: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8BA1A6-AFF4-9D39-C256-8133195F63A1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04B9CC-5AED-F6C0-97AC-BBF9B98B1161}"/>
              </a:ext>
            </a:extLst>
          </p:cNvPr>
          <p:cNvSpPr/>
          <p:nvPr/>
        </p:nvSpPr>
        <p:spPr>
          <a:xfrm>
            <a:off x="1119280" y="4772282"/>
            <a:ext cx="2142923" cy="57141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Link outputs to external data sources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B761BA-2ED5-8EE5-E7B2-0FB6A48FBE66}"/>
              </a:ext>
            </a:extLst>
          </p:cNvPr>
          <p:cNvSpPr/>
          <p:nvPr/>
        </p:nvSpPr>
        <p:spPr>
          <a:xfrm>
            <a:off x="4911673" y="4743896"/>
            <a:ext cx="1544053" cy="57141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Respond to ad hoc requests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F78B90-1744-5C67-D75A-359C2FAD5EDB}"/>
              </a:ext>
            </a:extLst>
          </p:cNvPr>
          <p:cNvSpPr/>
          <p:nvPr/>
        </p:nvSpPr>
        <p:spPr>
          <a:xfrm>
            <a:off x="8147027" y="4743895"/>
            <a:ext cx="1544053" cy="57141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Predictive models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308784-3928-39F3-D576-100C5FFE9DAB}"/>
              </a:ext>
            </a:extLst>
          </p:cNvPr>
          <p:cNvSpPr/>
          <p:nvPr/>
        </p:nvSpPr>
        <p:spPr>
          <a:xfrm>
            <a:off x="5926892" y="5824621"/>
            <a:ext cx="1388309" cy="57141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Coercive control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04893D-9105-AC4C-DB77-092FA7720C0A}"/>
              </a:ext>
            </a:extLst>
          </p:cNvPr>
          <p:cNvSpPr/>
          <p:nvPr/>
        </p:nvSpPr>
        <p:spPr>
          <a:xfrm>
            <a:off x="4105470" y="5843365"/>
            <a:ext cx="1388309" cy="57141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Sexual assault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9F662C-1D9A-F1CE-0E41-19BD1642A664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 flipH="1">
            <a:off x="4799625" y="5315313"/>
            <a:ext cx="884075" cy="5280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690228-90FC-2568-E73B-23B3A6DAE8ED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>
            <a:off x="5683700" y="5315313"/>
            <a:ext cx="937347" cy="5093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E9DF6B0-2927-DE06-0E9D-069710F3D3FB}"/>
              </a:ext>
            </a:extLst>
          </p:cNvPr>
          <p:cNvSpPr txBox="1"/>
          <p:nvPr/>
        </p:nvSpPr>
        <p:spPr>
          <a:xfrm>
            <a:off x="2632590" y="3525494"/>
            <a:ext cx="6102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AU" sz="2400" b="1" dirty="0"/>
              <a:t>Future possibilities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0475E0C-A714-6D93-FBCD-C92799850003}"/>
              </a:ext>
            </a:extLst>
          </p:cNvPr>
          <p:cNvCxnSpPr>
            <a:cxnSpLocks/>
            <a:stCxn id="22" idx="2"/>
            <a:endCxn id="4" idx="0"/>
          </p:cNvCxnSpPr>
          <p:nvPr/>
        </p:nvCxnSpPr>
        <p:spPr>
          <a:xfrm flipH="1">
            <a:off x="2190742" y="3987159"/>
            <a:ext cx="3492958" cy="7851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07FEA39-3269-D560-5893-466143FF9962}"/>
              </a:ext>
            </a:extLst>
          </p:cNvPr>
          <p:cNvCxnSpPr>
            <a:cxnSpLocks/>
            <a:stCxn id="22" idx="2"/>
            <a:endCxn id="6" idx="0"/>
          </p:cNvCxnSpPr>
          <p:nvPr/>
        </p:nvCxnSpPr>
        <p:spPr>
          <a:xfrm>
            <a:off x="5683700" y="3987159"/>
            <a:ext cx="0" cy="7567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912B6B-5DEF-D965-2173-865E2D4698EA}"/>
              </a:ext>
            </a:extLst>
          </p:cNvPr>
          <p:cNvCxnSpPr>
            <a:cxnSpLocks/>
            <a:stCxn id="22" idx="2"/>
            <a:endCxn id="7" idx="0"/>
          </p:cNvCxnSpPr>
          <p:nvPr/>
        </p:nvCxnSpPr>
        <p:spPr>
          <a:xfrm>
            <a:off x="5683700" y="3987159"/>
            <a:ext cx="3235354" cy="7567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61E87F5F-610B-B9D3-5347-77E4F31E4C7C}"/>
              </a:ext>
            </a:extLst>
          </p:cNvPr>
          <p:cNvSpPr/>
          <p:nvPr/>
        </p:nvSpPr>
        <p:spPr>
          <a:xfrm>
            <a:off x="717671" y="5817574"/>
            <a:ext cx="1136004" cy="57141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NSW health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F89B972-9E95-95D5-442B-3B71BE5C8404}"/>
              </a:ext>
            </a:extLst>
          </p:cNvPr>
          <p:cNvSpPr/>
          <p:nvPr/>
        </p:nvSpPr>
        <p:spPr>
          <a:xfrm>
            <a:off x="2453165" y="5817575"/>
            <a:ext cx="1136004" cy="57141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…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2B4C2B1-F7E5-8FBC-8655-E42BE69D734A}"/>
              </a:ext>
            </a:extLst>
          </p:cNvPr>
          <p:cNvCxnSpPr>
            <a:cxnSpLocks/>
            <a:stCxn id="4" idx="2"/>
            <a:endCxn id="42" idx="0"/>
          </p:cNvCxnSpPr>
          <p:nvPr/>
        </p:nvCxnSpPr>
        <p:spPr>
          <a:xfrm flipH="1">
            <a:off x="1285673" y="5343699"/>
            <a:ext cx="905069" cy="4738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B9F836E-9935-D15A-B3E5-3E4FCBDBC03F}"/>
              </a:ext>
            </a:extLst>
          </p:cNvPr>
          <p:cNvCxnSpPr>
            <a:cxnSpLocks/>
            <a:stCxn id="4" idx="2"/>
            <a:endCxn id="43" idx="0"/>
          </p:cNvCxnSpPr>
          <p:nvPr/>
        </p:nvCxnSpPr>
        <p:spPr>
          <a:xfrm>
            <a:off x="2190742" y="5343699"/>
            <a:ext cx="830425" cy="4738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54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12" grpId="0" animBg="1"/>
      <p:bldP spid="13" grpId="0" animBg="1"/>
      <p:bldP spid="22" grpId="0"/>
      <p:bldP spid="42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51191" y="1190550"/>
            <a:ext cx="1401896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4000" b="1" dirty="0">
                <a:latin typeface="Clancy"/>
              </a:rPr>
              <a:t>Progress so far (1)</a:t>
            </a:r>
            <a:endParaRPr lang="en-US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30ACE9-C0DD-2AC7-4DDD-BBC2823DF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21" y="1569674"/>
            <a:ext cx="4361769" cy="394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59DBE6B7-2C94-FB8A-CABE-1CF9C8C39C43}"/>
              </a:ext>
            </a:extLst>
          </p:cNvPr>
          <p:cNvSpPr/>
          <p:nvPr/>
        </p:nvSpPr>
        <p:spPr>
          <a:xfrm>
            <a:off x="7141650" y="1958799"/>
            <a:ext cx="4177251" cy="4134946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  <a:p>
            <a:pPr algn="ctr"/>
            <a:r>
              <a:rPr lang="en-AU" dirty="0"/>
              <a:t>A national FDV data resource available for research that will report on:</a:t>
            </a:r>
          </a:p>
          <a:p>
            <a:pPr algn="ctr"/>
            <a:endParaRPr lang="en-A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Mental illnesses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Victim injuries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Abuse types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Threats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Weapons used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Cause of the event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Self-harm and suicidal </a:t>
            </a:r>
            <a:r>
              <a:rPr lang="en-AU" dirty="0" err="1"/>
              <a:t>behavior</a:t>
            </a:r>
            <a:endParaRPr lang="en-A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7CBEF-B628-1340-4695-29D10B817135}"/>
              </a:ext>
            </a:extLst>
          </p:cNvPr>
          <p:cNvSpPr txBox="1"/>
          <p:nvPr/>
        </p:nvSpPr>
        <p:spPr>
          <a:xfrm>
            <a:off x="7339835" y="1938987"/>
            <a:ext cx="4361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b="1" dirty="0" err="1"/>
              <a:t>DVWatch</a:t>
            </a:r>
            <a:endParaRPr lang="en-AU" sz="2800" b="1" dirty="0"/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12B43E8B-E2C4-4A83-891F-CE8561ECDEC0}"/>
              </a:ext>
            </a:extLst>
          </p:cNvPr>
          <p:cNvSpPr/>
          <p:nvPr/>
        </p:nvSpPr>
        <p:spPr>
          <a:xfrm rot="9132317" flipH="1" flipV="1">
            <a:off x="3564008" y="4413746"/>
            <a:ext cx="1598742" cy="508790"/>
          </a:xfrm>
          <a:prstGeom prst="curvedDownArrow">
            <a:avLst>
              <a:gd name="adj1" fmla="val 25000"/>
              <a:gd name="adj2" fmla="val 67140"/>
              <a:gd name="adj3" fmla="val 65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17EC50E3-45A1-CC91-326C-15ECDB8C6E43}"/>
              </a:ext>
            </a:extLst>
          </p:cNvPr>
          <p:cNvSpPr/>
          <p:nvPr/>
        </p:nvSpPr>
        <p:spPr>
          <a:xfrm rot="13069573" flipH="1" flipV="1">
            <a:off x="3807477" y="3396537"/>
            <a:ext cx="1501558" cy="4412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B3251191-F234-6AB5-C86A-0FFA97A1D79B}"/>
              </a:ext>
            </a:extLst>
          </p:cNvPr>
          <p:cNvSpPr/>
          <p:nvPr/>
        </p:nvSpPr>
        <p:spPr>
          <a:xfrm rot="11243909" flipH="1" flipV="1">
            <a:off x="3543045" y="3805638"/>
            <a:ext cx="1571417" cy="441268"/>
          </a:xfrm>
          <a:prstGeom prst="curvedDownArrow">
            <a:avLst>
              <a:gd name="adj1" fmla="val 25000"/>
              <a:gd name="adj2" fmla="val 64487"/>
              <a:gd name="adj3" fmla="val 26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D27CC723-AB05-B746-C253-F7F81B8031F2}"/>
              </a:ext>
            </a:extLst>
          </p:cNvPr>
          <p:cNvSpPr/>
          <p:nvPr/>
        </p:nvSpPr>
        <p:spPr bwMode="auto">
          <a:xfrm>
            <a:off x="5208888" y="3745499"/>
            <a:ext cx="887112" cy="1621689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rPr>
              <a:t>Text mining</a:t>
            </a: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3325573E-3B6E-66EC-E921-AFFDE67ABFB3}"/>
              </a:ext>
            </a:extLst>
          </p:cNvPr>
          <p:cNvSpPr/>
          <p:nvPr/>
        </p:nvSpPr>
        <p:spPr>
          <a:xfrm>
            <a:off x="6380355" y="4047669"/>
            <a:ext cx="1036558" cy="1017347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0F850EC0-417C-4207-EDC5-DCF7E481223A}"/>
              </a:ext>
            </a:extLst>
          </p:cNvPr>
          <p:cNvSpPr/>
          <p:nvPr/>
        </p:nvSpPr>
        <p:spPr>
          <a:xfrm rot="11359180" flipH="1" flipV="1">
            <a:off x="961289" y="2584145"/>
            <a:ext cx="4474773" cy="14812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954A74-B399-AF35-ADFE-A8517DBA7145}"/>
              </a:ext>
            </a:extLst>
          </p:cNvPr>
          <p:cNvSpPr txBox="1"/>
          <p:nvPr/>
        </p:nvSpPr>
        <p:spPr>
          <a:xfrm>
            <a:off x="1638892" y="6015909"/>
            <a:ext cx="531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Covers almost 70% of the entire Australian Population!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76FF6-03B5-FE1A-D276-75ACDA7F4861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4428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51191" y="1190550"/>
            <a:ext cx="1401896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4000" b="1" dirty="0">
                <a:latin typeface="Clancy"/>
              </a:rPr>
              <a:t>Progress so far (2)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76FF6-03B5-FE1A-D276-75ACDA7F4861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6688D-3C40-1520-A169-7842B5439525}"/>
              </a:ext>
            </a:extLst>
          </p:cNvPr>
          <p:cNvSpPr txBox="1"/>
          <p:nvPr/>
        </p:nvSpPr>
        <p:spPr>
          <a:xfrm>
            <a:off x="323386" y="1408903"/>
            <a:ext cx="10716791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AU" sz="2800" dirty="0"/>
              <a:t>Applied and received ethics approval to apply our system to three additional jurisdictions (NSW </a:t>
            </a:r>
            <a:r>
              <a:rPr lang="en-AU" sz="2800" dirty="0" err="1"/>
              <a:t>exc</a:t>
            </a:r>
            <a:r>
              <a:rPr lang="en-AU" sz="2800" dirty="0"/>
              <a:t>).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AU" sz="2800" dirty="0"/>
              <a:t>Involved in discussion with representatives from each jurisdiction to determine: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AU" sz="2400" dirty="0"/>
              <a:t>Research approvals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AU" sz="2400" dirty="0"/>
              <a:t>Technical and resource implications.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AU" sz="2800" dirty="0"/>
              <a:t>Put in an NHMRC and MRFF grant to support this type of work for the next four years.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AU" sz="2800" dirty="0"/>
              <a:t>Seed funding from a Centre of Research Excellence (CRE) in perpetrator violence.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AU" sz="2800" dirty="0"/>
              <a:t>Endorsed by ANROWS and AIHW as project partners.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AU" sz="2800" dirty="0"/>
              <a:t>Include remaining jurisdictions (ACT, SA, NT, VIC)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009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51191" y="1190550"/>
            <a:ext cx="1401896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4000" b="1" dirty="0">
                <a:latin typeface="Clancy"/>
              </a:rPr>
              <a:t>Benefits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4BDA9-6333-E09A-AFD9-EEFEF01D4D0F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27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56CB0B5-6A49-476E-F151-9187EF898E5B}"/>
              </a:ext>
            </a:extLst>
          </p:cNvPr>
          <p:cNvSpPr/>
          <p:nvPr/>
        </p:nvSpPr>
        <p:spPr>
          <a:xfrm>
            <a:off x="4498480" y="3226726"/>
            <a:ext cx="2755835" cy="179975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Fill in knowledge gaps in DV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7DA8512-062C-E67B-819A-5E2BCB1890BD}"/>
              </a:ext>
            </a:extLst>
          </p:cNvPr>
          <p:cNvSpPr/>
          <p:nvPr/>
        </p:nvSpPr>
        <p:spPr>
          <a:xfrm>
            <a:off x="4957289" y="5383168"/>
            <a:ext cx="1838215" cy="13363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Annual DV report in Australia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45E2AA36-A9C2-95B4-0D03-3B56FB602F78}"/>
              </a:ext>
            </a:extLst>
          </p:cNvPr>
          <p:cNvSpPr/>
          <p:nvPr/>
        </p:nvSpPr>
        <p:spPr>
          <a:xfrm>
            <a:off x="656176" y="5290199"/>
            <a:ext cx="2644974" cy="152226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Highlight importance and quality of law enforcement data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B56E64F6-D9CE-505B-1BDD-43CF98B1DC2D}"/>
              </a:ext>
            </a:extLst>
          </p:cNvPr>
          <p:cNvSpPr/>
          <p:nvPr/>
        </p:nvSpPr>
        <p:spPr>
          <a:xfrm>
            <a:off x="598221" y="1289295"/>
            <a:ext cx="2755835" cy="129391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Improve police recording practices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670B270A-20A1-F3A4-3D11-4AB4AA08DCA0}"/>
              </a:ext>
            </a:extLst>
          </p:cNvPr>
          <p:cNvSpPr/>
          <p:nvPr/>
        </p:nvSpPr>
        <p:spPr>
          <a:xfrm>
            <a:off x="893637" y="3479878"/>
            <a:ext cx="2160082" cy="129344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Efficient use of existing data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A3F5A2AA-0952-3685-02A1-0C8B7086BD10}"/>
              </a:ext>
            </a:extLst>
          </p:cNvPr>
          <p:cNvSpPr/>
          <p:nvPr/>
        </p:nvSpPr>
        <p:spPr>
          <a:xfrm>
            <a:off x="8456628" y="5508963"/>
            <a:ext cx="2345113" cy="108474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Low cost, fast implementation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58BC7EF-9D39-430C-7C6C-92E31367EF7F}"/>
              </a:ext>
            </a:extLst>
          </p:cNvPr>
          <p:cNvSpPr/>
          <p:nvPr/>
        </p:nvSpPr>
        <p:spPr>
          <a:xfrm>
            <a:off x="8275860" y="1173906"/>
            <a:ext cx="2525881" cy="152226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Improve intervention and prevention strategies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D23165F-997C-C0C9-DC5A-B32DEC2FF1F5}"/>
              </a:ext>
            </a:extLst>
          </p:cNvPr>
          <p:cNvSpPr/>
          <p:nvPr/>
        </p:nvSpPr>
        <p:spPr>
          <a:xfrm>
            <a:off x="4617731" y="1175527"/>
            <a:ext cx="2525881" cy="152226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Visibility of priority groups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5025E1-908A-1F88-9327-8FB26D707B82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 flipV="1">
            <a:off x="3051919" y="4126601"/>
            <a:ext cx="145510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41DFCE-AAA7-69BB-D0BF-E1D84010CBDC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 flipV="1">
            <a:off x="1973678" y="2581831"/>
            <a:ext cx="2461" cy="9720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20EB6A-35EB-50A7-E518-FFAEE725D108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flipH="1" flipV="1">
            <a:off x="3351759" y="1936252"/>
            <a:ext cx="1155269" cy="21903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2B49308-73E7-77FA-C25D-9AD5A41B48D4}"/>
              </a:ext>
            </a:extLst>
          </p:cNvPr>
          <p:cNvCxnSpPr>
            <a:cxnSpLocks/>
            <a:stCxn id="4" idx="3"/>
            <a:endCxn id="14" idx="1"/>
          </p:cNvCxnSpPr>
          <p:nvPr/>
        </p:nvCxnSpPr>
        <p:spPr>
          <a:xfrm flipV="1">
            <a:off x="5876398" y="2696174"/>
            <a:ext cx="4274" cy="6334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4734E2B-8075-C3F0-1265-F1A4CC685A8A}"/>
              </a:ext>
            </a:extLst>
          </p:cNvPr>
          <p:cNvCxnSpPr>
            <a:cxnSpLocks/>
            <a:stCxn id="14" idx="0"/>
            <a:endCxn id="11" idx="2"/>
          </p:cNvCxnSpPr>
          <p:nvPr/>
        </p:nvCxnSpPr>
        <p:spPr>
          <a:xfrm flipV="1">
            <a:off x="7141507" y="1935040"/>
            <a:ext cx="1142188" cy="16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9F2BBCA-C48C-AB18-7739-CB98703C298C}"/>
              </a:ext>
            </a:extLst>
          </p:cNvPr>
          <p:cNvCxnSpPr>
            <a:cxnSpLocks/>
            <a:stCxn id="4" idx="0"/>
            <a:endCxn id="11" idx="1"/>
          </p:cNvCxnSpPr>
          <p:nvPr/>
        </p:nvCxnSpPr>
        <p:spPr>
          <a:xfrm flipV="1">
            <a:off x="7252018" y="2694553"/>
            <a:ext cx="2286783" cy="14320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5A72ABC-103A-BA4C-20F1-602CA42F84FB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5876397" y="5024561"/>
            <a:ext cx="1" cy="4350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A34B3B4-44B1-0882-8BCE-A59F8450B736}"/>
              </a:ext>
            </a:extLst>
          </p:cNvPr>
          <p:cNvCxnSpPr>
            <a:cxnSpLocks/>
            <a:stCxn id="9" idx="1"/>
            <a:endCxn id="7" idx="3"/>
          </p:cNvCxnSpPr>
          <p:nvPr/>
        </p:nvCxnSpPr>
        <p:spPr>
          <a:xfrm>
            <a:off x="1973678" y="4771946"/>
            <a:ext cx="4985" cy="6052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AFEEEF4-489A-AC90-6AB8-ACB0878FEC6D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3298946" y="4126602"/>
            <a:ext cx="1208082" cy="19247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D1F63559-53C4-A01C-2EF1-E59A94782AA1}"/>
              </a:ext>
            </a:extLst>
          </p:cNvPr>
          <p:cNvCxnSpPr>
            <a:cxnSpLocks/>
          </p:cNvCxnSpPr>
          <p:nvPr/>
        </p:nvCxnSpPr>
        <p:spPr>
          <a:xfrm flipV="1">
            <a:off x="6801904" y="1935040"/>
            <a:ext cx="4005664" cy="4116294"/>
          </a:xfrm>
          <a:prstGeom prst="bentConnector3">
            <a:avLst>
              <a:gd name="adj1" fmla="val 105759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538989" y="701706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A69CD4-E868-4F55-86B8-90345B816365}"/>
              </a:ext>
            </a:extLst>
          </p:cNvPr>
          <p:cNvSpPr txBox="1"/>
          <p:nvPr/>
        </p:nvSpPr>
        <p:spPr>
          <a:xfrm>
            <a:off x="0" y="707886"/>
            <a:ext cx="11379200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400" b="1" dirty="0"/>
              <a:t>Karystianis </a:t>
            </a:r>
            <a:r>
              <a:rPr lang="en-GB" sz="1400" dirty="0"/>
              <a:t>et al. </a:t>
            </a:r>
            <a:r>
              <a:rPr lang="en-GB" sz="1400" b="0" dirty="0"/>
              <a:t>Automatic extraction of mental health disorders from domestic violence police narratives: text mining study. JMIR. 2018 Sep;20(9).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400" b="1" dirty="0"/>
              <a:t>Karystianis </a:t>
            </a:r>
            <a:r>
              <a:rPr lang="en-AU" sz="1400" dirty="0"/>
              <a:t>et al. </a:t>
            </a:r>
            <a:r>
              <a:rPr lang="en-AU" sz="1400" b="0" dirty="0"/>
              <a:t>Automated analysis of domestic violence police reports to explore abuse types and victim injuries: text mining study. </a:t>
            </a:r>
            <a:r>
              <a:rPr lang="en-AU" sz="1400" dirty="0"/>
              <a:t>JMIR</a:t>
            </a:r>
            <a:r>
              <a:rPr lang="en-AU" sz="1400" b="0" dirty="0"/>
              <a:t>. 2019;21(3):e13067.</a:t>
            </a:r>
            <a:endParaRPr lang="en-AU" sz="1400" b="1" dirty="0"/>
          </a:p>
          <a:p>
            <a:pPr marL="228600" indent="-228600">
              <a:buFont typeface="+mj-lt"/>
              <a:buAutoNum type="arabicPeriod"/>
            </a:pPr>
            <a:r>
              <a:rPr lang="en-AU" sz="1400" b="1" dirty="0"/>
              <a:t>Karystianis </a:t>
            </a:r>
            <a:r>
              <a:rPr lang="en-AU" sz="1400" dirty="0"/>
              <a:t>et al. </a:t>
            </a:r>
            <a:r>
              <a:rPr lang="en-AU" sz="1400" b="0" dirty="0"/>
              <a:t>Prevalence of mental illnesses in domestic violence police records: text mining study. JMIR. 2020;22(12):e23725.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Hwang </a:t>
            </a:r>
            <a:r>
              <a:rPr lang="en-US" sz="1400" b="0" dirty="0"/>
              <a:t>et al</a:t>
            </a:r>
            <a:r>
              <a:rPr lang="en-US" sz="1400" dirty="0"/>
              <a:t>. </a:t>
            </a:r>
            <a:r>
              <a:rPr lang="en-US" sz="1400" b="0" dirty="0"/>
              <a:t>Domestic violence events involving autism: a text mining study of police records in New South Wales, 2005-2016. </a:t>
            </a:r>
            <a:r>
              <a:rPr lang="en-US" sz="1400" dirty="0"/>
              <a:t>Research in Autism Spectrum Disorders</a:t>
            </a:r>
            <a:r>
              <a:rPr lang="en-US" sz="1400" b="0" dirty="0"/>
              <a:t>. 2020 Oct 1;78:101634.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400" b="1" dirty="0"/>
              <a:t>Karystianis </a:t>
            </a:r>
            <a:r>
              <a:rPr lang="en-AU" sz="1400" dirty="0"/>
              <a:t>et al. Domestic violence in NSW residential care facilities: a text mining study. The Gerontologist. 62 (2), 223-231.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400" b="1" dirty="0"/>
              <a:t> Karystianis</a:t>
            </a:r>
            <a:r>
              <a:rPr lang="en-AU" sz="1400" b="0" dirty="0"/>
              <a:t>, </a:t>
            </a:r>
            <a:r>
              <a:rPr lang="en-AU" sz="1400" dirty="0"/>
              <a:t>Butler.</a:t>
            </a:r>
            <a:r>
              <a:rPr lang="en-AU" sz="1400" b="0" dirty="0"/>
              <a:t> </a:t>
            </a:r>
            <a:r>
              <a:rPr lang="en-US" sz="1400" dirty="0"/>
              <a:t>We analyzed almost 500,000 police reports of domestic violence. Mental health was an issue. The conversation. (Jan 2021)</a:t>
            </a:r>
            <a:r>
              <a:rPr lang="en-AU" sz="1400" dirty="0"/>
              <a:t> </a:t>
            </a:r>
            <a:r>
              <a:rPr lang="en-AU" sz="1400" u="sng" dirty="0">
                <a:hlinkClick r:id="rId2"/>
              </a:rPr>
              <a:t>https://theconversation.com/</a:t>
            </a:r>
            <a:r>
              <a:rPr lang="en-AU" sz="1400" dirty="0">
                <a:hlinkClick r:id="rId2"/>
              </a:rPr>
              <a:t>we-analysed-almost-500-000-police-reports-of-domestic-violence-mental-health-was-an-issue-153649</a:t>
            </a:r>
            <a:endParaRPr lang="en-AU" sz="1400" dirty="0"/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Adily et al</a:t>
            </a:r>
            <a:r>
              <a:rPr lang="en-US" sz="1400" b="1" dirty="0"/>
              <a:t>.</a:t>
            </a:r>
            <a:r>
              <a:rPr lang="en-US" sz="1400" dirty="0"/>
              <a:t> Text mining police narratives to identify types of abuse and victim injuries in family and domestic violence events. Trends and Issues in Crime and Criminal Justice [electronic resource]. 2021 Jul(630):1-2.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 Adily et al. Text mining police narratives for mentions of mental disorders in family and domestic violence events. Trends and Issues in Crime and Criminal Justice [electronic resource]. 2021 Jul(629):1-6.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b="1" dirty="0"/>
              <a:t> Karystianis </a:t>
            </a:r>
            <a:r>
              <a:rPr lang="en-GB" sz="1400" dirty="0"/>
              <a:t>et al. Automatic text mining of family and domestic violence records: An approach for future research</a:t>
            </a:r>
            <a:r>
              <a:rPr lang="en-AU" sz="1400" dirty="0"/>
              <a:t>. Report to the criminology research advisory council </a:t>
            </a:r>
            <a:r>
              <a:rPr lang="en-GB" sz="1400" dirty="0"/>
              <a:t>(June 2021)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400" dirty="0"/>
              <a:t>Wilson et al. Prevalence and characteristics associated with non-fatal strangulation during domestic violence events in New South Wales: a text mining study using police narratives. Violence against women. 2022 Aug;28(10):2259-85.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400" b="1" dirty="0"/>
              <a:t>Karystianis </a:t>
            </a:r>
            <a:r>
              <a:rPr lang="en-AU" sz="1400" dirty="0"/>
              <a:t>et al. </a:t>
            </a:r>
            <a:r>
              <a:rPr lang="en-AU" sz="1400" b="0" dirty="0"/>
              <a:t>Utilizing text mining, data linkage and deep learning in police and health records to predict future offences in family and domestic violence offences. Frontiers in Digital Health. 2021. </a:t>
            </a:r>
            <a:r>
              <a:rPr lang="en-AU" sz="1400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https://doi.org/10.3389/fdgth.2021.602683</a:t>
            </a:r>
            <a:r>
              <a:rPr lang="en-AU" sz="1400" b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b="1" dirty="0"/>
              <a:t>Karystianis </a:t>
            </a:r>
            <a:r>
              <a:rPr lang="en-GB" sz="1400" dirty="0"/>
              <a:t>et al.</a:t>
            </a:r>
            <a:r>
              <a:rPr lang="en-GB" sz="1400" b="1" dirty="0"/>
              <a:t> </a:t>
            </a:r>
            <a:r>
              <a:rPr lang="en-AU" sz="1400" dirty="0"/>
              <a:t>Mental illness concordance between hospital clinical records and mentions in domestic violence police narratives: data linkage study. JMIR formative research. 2022 Oct 20;6(10):e39373.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b="1" dirty="0"/>
              <a:t>Karystianis </a:t>
            </a:r>
            <a:r>
              <a:rPr lang="en-GB" sz="1400" dirty="0"/>
              <a:t>et al. Surveillance of domestic violence using text mining outputs from Australian police records. Frontiers in Psychiatry. </a:t>
            </a:r>
            <a:r>
              <a:rPr lang="en-US" sz="1400" dirty="0"/>
              <a:t>Frontiers in Psychiatry. 2022 Feb 9:2412.</a:t>
            </a:r>
            <a:endParaRPr lang="en-GB" sz="1400" dirty="0"/>
          </a:p>
          <a:p>
            <a:pPr marL="228600" indent="-228600">
              <a:buFont typeface="+mj-lt"/>
              <a:buAutoNum type="arabicPeriod"/>
            </a:pPr>
            <a:r>
              <a:rPr lang="en-US" sz="1400" dirty="0"/>
              <a:t>Reutens et al. Characteristics of domestic violence perpetrators over 55 years based on text mining of police records (Submitted July 2023). </a:t>
            </a:r>
            <a:endParaRPr lang="en-AU" sz="1400" dirty="0"/>
          </a:p>
          <a:p>
            <a:pPr marL="228600" indent="-228600">
              <a:buFont typeface="+mj-lt"/>
              <a:buAutoNum type="arabicPeriod"/>
            </a:pPr>
            <a:r>
              <a:rPr lang="en-GB" sz="1400" b="1" dirty="0"/>
              <a:t>Karystianis</a:t>
            </a:r>
            <a:r>
              <a:rPr lang="en-GB" sz="1400" dirty="0"/>
              <a:t> et al. </a:t>
            </a:r>
            <a:r>
              <a:rPr lang="en-US" sz="1400" dirty="0"/>
              <a:t>Text mining domestic violence police narratives to identify </a:t>
            </a:r>
            <a:r>
              <a:rPr lang="en-US" sz="1400" dirty="0" err="1"/>
              <a:t>behaviours</a:t>
            </a:r>
            <a:r>
              <a:rPr lang="en-US" sz="1400" dirty="0"/>
              <a:t> linked to coercive control (Submitted August 2023).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400" dirty="0"/>
              <a:t> Kim, </a:t>
            </a:r>
            <a:r>
              <a:rPr lang="en-GB" sz="1400" b="1" dirty="0"/>
              <a:t>Karystianis</a:t>
            </a:r>
            <a:r>
              <a:rPr lang="en-GB" sz="1400" dirty="0"/>
              <a:t>. Text mining police narratives to identify coercive control behaviours. Bureau of Crime Statistics and Research (Upcoming September 2023).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476250" y="0"/>
            <a:ext cx="10285147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sz="4000" b="1" dirty="0"/>
              <a:t>Publications and reports from this work</a:t>
            </a:r>
            <a:endParaRPr lang="en-US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3EEB5-8347-D4E3-3DFE-D10567E398C2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42318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51191" y="1190550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sz="4000" b="1" dirty="0"/>
              <a:t>Thank you for your time</a:t>
            </a:r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02B1FB-C451-F4E7-4A88-A4994324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189" y="2640321"/>
            <a:ext cx="6297376" cy="2775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E24085-DE44-BDD2-1241-AF095F6E1FB9}"/>
              </a:ext>
            </a:extLst>
          </p:cNvPr>
          <p:cNvSpPr txBox="1"/>
          <p:nvPr/>
        </p:nvSpPr>
        <p:spPr>
          <a:xfrm>
            <a:off x="4286032" y="2213811"/>
            <a:ext cx="263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But after that set, forget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22738-A325-7D81-9D45-9C82E94101D9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0027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44003" y="1102402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A69CD4-E868-4F55-86B8-90345B816365}"/>
              </a:ext>
            </a:extLst>
          </p:cNvPr>
          <p:cNvSpPr txBox="1"/>
          <p:nvPr/>
        </p:nvSpPr>
        <p:spPr>
          <a:xfrm>
            <a:off x="644003" y="3866006"/>
            <a:ext cx="10293034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</a:rPr>
              <a:t>Annual burden against women: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</a:rPr>
              <a:t>$AUD22.2 billion.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</a:rPr>
              <a:t>For each preventable incidence of violence to women: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</a:rPr>
              <a:t>over $20,000 in costs can be saved</a:t>
            </a:r>
            <a:r>
              <a:rPr lang="en-AU" sz="2000" baseline="30000" dirty="0">
                <a:solidFill>
                  <a:srgbClr val="000000"/>
                </a:solidFill>
              </a:rPr>
              <a:t>2</a:t>
            </a:r>
            <a:r>
              <a:rPr lang="en-AU" sz="20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</a:rPr>
              <a:t>If current rates of violence to women could be reduced by 10%: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</a:rPr>
              <a:t>over the next decade, an estimate of $1.6 billion in costs can be avoided</a:t>
            </a:r>
            <a:r>
              <a:rPr lang="en-AU" sz="2000" baseline="30000" dirty="0">
                <a:solidFill>
                  <a:srgbClr val="000000"/>
                </a:solidFill>
              </a:rPr>
              <a:t>2</a:t>
            </a:r>
            <a:endParaRPr lang="en-AU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4000" b="1" dirty="0">
                <a:latin typeface="Clancy"/>
              </a:rPr>
              <a:t>Domestic violence in Australia 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16535-3FFB-4844-8FFE-1DAD2DCCEC44}"/>
              </a:ext>
            </a:extLst>
          </p:cNvPr>
          <p:cNvSpPr txBox="1"/>
          <p:nvPr/>
        </p:nvSpPr>
        <p:spPr>
          <a:xfrm>
            <a:off x="520385" y="6293920"/>
            <a:ext cx="105352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 AIHW. Family, domestic and sexual violence in Australia. 2018. </a:t>
            </a:r>
            <a:r>
              <a:rPr lang="en-AU" sz="105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https://www.aihw.gov.au/reports/domestic-violence/family-domestic-sexual-violence-in-australia-2018/contents/summary </a:t>
            </a:r>
            <a:endParaRPr lang="en-AU" sz="1050" dirty="0">
              <a:solidFill>
                <a:schemeClr val="tx2"/>
              </a:solidFill>
            </a:endParaRPr>
          </a:p>
          <a:p>
            <a:r>
              <a:rPr lang="en-AU" sz="1050" dirty="0">
                <a:solidFill>
                  <a:schemeClr val="tx2"/>
                </a:solidFill>
              </a:rPr>
              <a:t>2 </a:t>
            </a:r>
            <a:r>
              <a:rPr lang="en-AU" sz="1050" dirty="0"/>
              <a:t>The National Council to Reduce Violence against Women and their Children. The cost of violence against women and their children. Canberra: Commonwealth of Australia; 2009.</a:t>
            </a:r>
            <a:r>
              <a:rPr lang="en-US" sz="1000" dirty="0"/>
              <a:t>	</a:t>
            </a:r>
            <a:endParaRPr lang="en-GB" sz="1000" dirty="0"/>
          </a:p>
        </p:txBody>
      </p:sp>
      <p:pic>
        <p:nvPicPr>
          <p:cNvPr id="10" name="Graphic 9" descr="Woman">
            <a:extLst>
              <a:ext uri="{FF2B5EF4-FFF2-40B4-BE49-F238E27FC236}">
                <a16:creationId xmlns:a16="http://schemas.microsoft.com/office/drawing/2014/main" id="{CE554740-77AE-49F4-BB39-949E58FB9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569" y="1221792"/>
            <a:ext cx="852568" cy="852568"/>
          </a:xfrm>
          <a:prstGeom prst="rect">
            <a:avLst/>
          </a:prstGeom>
        </p:spPr>
      </p:pic>
      <p:pic>
        <p:nvPicPr>
          <p:cNvPr id="11" name="Graphic 10" descr="Man">
            <a:extLst>
              <a:ext uri="{FF2B5EF4-FFF2-40B4-BE49-F238E27FC236}">
                <a16:creationId xmlns:a16="http://schemas.microsoft.com/office/drawing/2014/main" id="{F4CC1C28-2FA7-4A8C-AECA-51B4C618D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45419" y="2466234"/>
            <a:ext cx="627131" cy="627131"/>
          </a:xfrm>
          <a:prstGeom prst="rect">
            <a:avLst/>
          </a:prstGeom>
        </p:spPr>
      </p:pic>
      <p:pic>
        <p:nvPicPr>
          <p:cNvPr id="12" name="Graphic 11" descr="Man">
            <a:extLst>
              <a:ext uri="{FF2B5EF4-FFF2-40B4-BE49-F238E27FC236}">
                <a16:creationId xmlns:a16="http://schemas.microsoft.com/office/drawing/2014/main" id="{75BAF91D-689A-45C1-A87F-8357BEC32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43404" y="3089899"/>
            <a:ext cx="627131" cy="627131"/>
          </a:xfrm>
          <a:prstGeom prst="rect">
            <a:avLst/>
          </a:prstGeom>
        </p:spPr>
      </p:pic>
      <p:pic>
        <p:nvPicPr>
          <p:cNvPr id="13" name="Graphic 12" descr="Man">
            <a:extLst>
              <a:ext uri="{FF2B5EF4-FFF2-40B4-BE49-F238E27FC236}">
                <a16:creationId xmlns:a16="http://schemas.microsoft.com/office/drawing/2014/main" id="{46EA070B-4BBF-4603-993C-62EE16B7A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456" y="2652611"/>
            <a:ext cx="941703" cy="941703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B5D4FE35-55E5-4211-9715-CB710038C67E}"/>
              </a:ext>
            </a:extLst>
          </p:cNvPr>
          <p:cNvSpPr/>
          <p:nvPr/>
        </p:nvSpPr>
        <p:spPr bwMode="auto">
          <a:xfrm rot="10800000">
            <a:off x="1306626" y="1489540"/>
            <a:ext cx="582966" cy="37101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pic>
        <p:nvPicPr>
          <p:cNvPr id="16" name="Graphic 15" descr="Woman">
            <a:extLst>
              <a:ext uri="{FF2B5EF4-FFF2-40B4-BE49-F238E27FC236}">
                <a16:creationId xmlns:a16="http://schemas.microsoft.com/office/drawing/2014/main" id="{19CA7A0B-DFB3-4654-BDE7-D01BBDD32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0033" y="1216992"/>
            <a:ext cx="852568" cy="852568"/>
          </a:xfrm>
          <a:prstGeom prst="rect">
            <a:avLst/>
          </a:prstGeom>
        </p:spPr>
      </p:pic>
      <p:pic>
        <p:nvPicPr>
          <p:cNvPr id="17" name="Graphic 16" descr="Woman">
            <a:extLst>
              <a:ext uri="{FF2B5EF4-FFF2-40B4-BE49-F238E27FC236}">
                <a16:creationId xmlns:a16="http://schemas.microsoft.com/office/drawing/2014/main" id="{DA9028C2-2898-4962-AD45-3AFDF59D5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5673" y="1209304"/>
            <a:ext cx="852568" cy="852568"/>
          </a:xfrm>
          <a:prstGeom prst="rect">
            <a:avLst/>
          </a:prstGeom>
        </p:spPr>
      </p:pic>
      <p:pic>
        <p:nvPicPr>
          <p:cNvPr id="19" name="Graphic 18" descr="Woman">
            <a:extLst>
              <a:ext uri="{FF2B5EF4-FFF2-40B4-BE49-F238E27FC236}">
                <a16:creationId xmlns:a16="http://schemas.microsoft.com/office/drawing/2014/main" id="{8AE73E7A-E11C-48ED-BDCF-6C4889E97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9160" y="1215884"/>
            <a:ext cx="852568" cy="852568"/>
          </a:xfrm>
          <a:prstGeom prst="rect">
            <a:avLst/>
          </a:prstGeom>
        </p:spPr>
      </p:pic>
      <p:pic>
        <p:nvPicPr>
          <p:cNvPr id="20" name="Graphic 19" descr="Woman">
            <a:extLst>
              <a:ext uri="{FF2B5EF4-FFF2-40B4-BE49-F238E27FC236}">
                <a16:creationId xmlns:a16="http://schemas.microsoft.com/office/drawing/2014/main" id="{DEF0E539-0168-4FE3-98CD-11C977585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3836" y="1209303"/>
            <a:ext cx="852568" cy="852568"/>
          </a:xfrm>
          <a:prstGeom prst="rect">
            <a:avLst/>
          </a:prstGeom>
        </p:spPr>
      </p:pic>
      <p:pic>
        <p:nvPicPr>
          <p:cNvPr id="21" name="Graphic 20" descr="Woman">
            <a:extLst>
              <a:ext uri="{FF2B5EF4-FFF2-40B4-BE49-F238E27FC236}">
                <a16:creationId xmlns:a16="http://schemas.microsoft.com/office/drawing/2014/main" id="{D793BF00-172B-491A-B5D6-D92683BFE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965" y="1219943"/>
            <a:ext cx="852568" cy="852568"/>
          </a:xfrm>
          <a:prstGeom prst="rect">
            <a:avLst/>
          </a:prstGeom>
        </p:spPr>
      </p:pic>
      <p:pic>
        <p:nvPicPr>
          <p:cNvPr id="22" name="Graphic 21" descr="Woman">
            <a:extLst>
              <a:ext uri="{FF2B5EF4-FFF2-40B4-BE49-F238E27FC236}">
                <a16:creationId xmlns:a16="http://schemas.microsoft.com/office/drawing/2014/main" id="{C099B017-9438-4957-9BB8-3B5A33369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2844" y="1210427"/>
            <a:ext cx="852568" cy="852568"/>
          </a:xfrm>
          <a:prstGeom prst="rect">
            <a:avLst/>
          </a:prstGeom>
        </p:spPr>
      </p:pic>
      <p:pic>
        <p:nvPicPr>
          <p:cNvPr id="23" name="Graphic 22" descr="Man">
            <a:extLst>
              <a:ext uri="{FF2B5EF4-FFF2-40B4-BE49-F238E27FC236}">
                <a16:creationId xmlns:a16="http://schemas.microsoft.com/office/drawing/2014/main" id="{F59B065C-2CCE-4B22-8C36-C24972ECA0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4954" y="2473970"/>
            <a:ext cx="627131" cy="627131"/>
          </a:xfrm>
          <a:prstGeom prst="rect">
            <a:avLst/>
          </a:prstGeom>
        </p:spPr>
      </p:pic>
      <p:pic>
        <p:nvPicPr>
          <p:cNvPr id="24" name="Graphic 23" descr="Man">
            <a:extLst>
              <a:ext uri="{FF2B5EF4-FFF2-40B4-BE49-F238E27FC236}">
                <a16:creationId xmlns:a16="http://schemas.microsoft.com/office/drawing/2014/main" id="{D8FB36E6-44AE-4814-AF94-A372B423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2939" y="3097635"/>
            <a:ext cx="627131" cy="627131"/>
          </a:xfrm>
          <a:prstGeom prst="rect">
            <a:avLst/>
          </a:prstGeom>
        </p:spPr>
      </p:pic>
      <p:pic>
        <p:nvPicPr>
          <p:cNvPr id="25" name="Graphic 24" descr="Man">
            <a:extLst>
              <a:ext uri="{FF2B5EF4-FFF2-40B4-BE49-F238E27FC236}">
                <a16:creationId xmlns:a16="http://schemas.microsoft.com/office/drawing/2014/main" id="{D8050B3E-1BF7-4A1A-93D2-FB4BD63D64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9050" y="2477617"/>
            <a:ext cx="627131" cy="627131"/>
          </a:xfrm>
          <a:prstGeom prst="rect">
            <a:avLst/>
          </a:prstGeom>
        </p:spPr>
      </p:pic>
      <p:pic>
        <p:nvPicPr>
          <p:cNvPr id="26" name="Graphic 25" descr="Man">
            <a:extLst>
              <a:ext uri="{FF2B5EF4-FFF2-40B4-BE49-F238E27FC236}">
                <a16:creationId xmlns:a16="http://schemas.microsoft.com/office/drawing/2014/main" id="{27927779-FCC2-43F2-A0A0-2BF3A1236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7035" y="3101282"/>
            <a:ext cx="627131" cy="627131"/>
          </a:xfrm>
          <a:prstGeom prst="rect">
            <a:avLst/>
          </a:prstGeom>
        </p:spPr>
      </p:pic>
      <p:pic>
        <p:nvPicPr>
          <p:cNvPr id="27" name="Graphic 26" descr="Man">
            <a:extLst>
              <a:ext uri="{FF2B5EF4-FFF2-40B4-BE49-F238E27FC236}">
                <a16:creationId xmlns:a16="http://schemas.microsoft.com/office/drawing/2014/main" id="{73B96497-6C27-4858-86C0-063899650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0600" y="2477617"/>
            <a:ext cx="627131" cy="627131"/>
          </a:xfrm>
          <a:prstGeom prst="rect">
            <a:avLst/>
          </a:prstGeom>
        </p:spPr>
      </p:pic>
      <p:pic>
        <p:nvPicPr>
          <p:cNvPr id="28" name="Graphic 27" descr="Man">
            <a:extLst>
              <a:ext uri="{FF2B5EF4-FFF2-40B4-BE49-F238E27FC236}">
                <a16:creationId xmlns:a16="http://schemas.microsoft.com/office/drawing/2014/main" id="{8C37B3CC-4B9C-487B-8CC6-DC2F2542C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8585" y="3101282"/>
            <a:ext cx="627131" cy="627131"/>
          </a:xfrm>
          <a:prstGeom prst="rect">
            <a:avLst/>
          </a:prstGeom>
        </p:spPr>
      </p:pic>
      <p:pic>
        <p:nvPicPr>
          <p:cNvPr id="29" name="Graphic 28" descr="Man">
            <a:extLst>
              <a:ext uri="{FF2B5EF4-FFF2-40B4-BE49-F238E27FC236}">
                <a16:creationId xmlns:a16="http://schemas.microsoft.com/office/drawing/2014/main" id="{B4E7AA46-4AF3-4B1A-902A-C764E3714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8777" y="2473970"/>
            <a:ext cx="627131" cy="627131"/>
          </a:xfrm>
          <a:prstGeom prst="rect">
            <a:avLst/>
          </a:prstGeom>
        </p:spPr>
      </p:pic>
      <p:pic>
        <p:nvPicPr>
          <p:cNvPr id="30" name="Graphic 29" descr="Man">
            <a:extLst>
              <a:ext uri="{FF2B5EF4-FFF2-40B4-BE49-F238E27FC236}">
                <a16:creationId xmlns:a16="http://schemas.microsoft.com/office/drawing/2014/main" id="{004C7E0B-F4D9-47D2-BC59-365AF385E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6762" y="3097635"/>
            <a:ext cx="627131" cy="627131"/>
          </a:xfrm>
          <a:prstGeom prst="rect">
            <a:avLst/>
          </a:prstGeom>
        </p:spPr>
      </p:pic>
      <p:pic>
        <p:nvPicPr>
          <p:cNvPr id="31" name="Graphic 30" descr="Man">
            <a:extLst>
              <a:ext uri="{FF2B5EF4-FFF2-40B4-BE49-F238E27FC236}">
                <a16:creationId xmlns:a16="http://schemas.microsoft.com/office/drawing/2014/main" id="{60D9E4B5-3244-4A55-A47C-CF6168A32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0327" y="2473970"/>
            <a:ext cx="627131" cy="627131"/>
          </a:xfrm>
          <a:prstGeom prst="rect">
            <a:avLst/>
          </a:prstGeom>
        </p:spPr>
      </p:pic>
      <p:pic>
        <p:nvPicPr>
          <p:cNvPr id="32" name="Graphic 31" descr="Man">
            <a:extLst>
              <a:ext uri="{FF2B5EF4-FFF2-40B4-BE49-F238E27FC236}">
                <a16:creationId xmlns:a16="http://schemas.microsoft.com/office/drawing/2014/main" id="{8E3269CB-7AB9-4FED-8325-AA4E5BCF4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8312" y="3097635"/>
            <a:ext cx="627131" cy="627131"/>
          </a:xfrm>
          <a:prstGeom prst="rect">
            <a:avLst/>
          </a:prstGeom>
        </p:spPr>
      </p:pic>
      <p:pic>
        <p:nvPicPr>
          <p:cNvPr id="33" name="Graphic 32" descr="Man">
            <a:extLst>
              <a:ext uri="{FF2B5EF4-FFF2-40B4-BE49-F238E27FC236}">
                <a16:creationId xmlns:a16="http://schemas.microsoft.com/office/drawing/2014/main" id="{C91D0092-6DAE-4A72-80C7-6E167587D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6489" y="2473970"/>
            <a:ext cx="627131" cy="627131"/>
          </a:xfrm>
          <a:prstGeom prst="rect">
            <a:avLst/>
          </a:prstGeom>
        </p:spPr>
      </p:pic>
      <p:pic>
        <p:nvPicPr>
          <p:cNvPr id="34" name="Graphic 33" descr="Man">
            <a:extLst>
              <a:ext uri="{FF2B5EF4-FFF2-40B4-BE49-F238E27FC236}">
                <a16:creationId xmlns:a16="http://schemas.microsoft.com/office/drawing/2014/main" id="{5E10EB1C-511F-4EDD-BE33-70F63361B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4474" y="3097635"/>
            <a:ext cx="627131" cy="627131"/>
          </a:xfrm>
          <a:prstGeom prst="rect">
            <a:avLst/>
          </a:prstGeom>
        </p:spPr>
      </p:pic>
      <p:pic>
        <p:nvPicPr>
          <p:cNvPr id="35" name="Graphic 34" descr="Man">
            <a:extLst>
              <a:ext uri="{FF2B5EF4-FFF2-40B4-BE49-F238E27FC236}">
                <a16:creationId xmlns:a16="http://schemas.microsoft.com/office/drawing/2014/main" id="{6371BF51-2283-4FC1-A782-13311D9DE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98039" y="2473970"/>
            <a:ext cx="627131" cy="627131"/>
          </a:xfrm>
          <a:prstGeom prst="rect">
            <a:avLst/>
          </a:prstGeom>
        </p:spPr>
      </p:pic>
      <p:pic>
        <p:nvPicPr>
          <p:cNvPr id="36" name="Graphic 35" descr="Man">
            <a:extLst>
              <a:ext uri="{FF2B5EF4-FFF2-40B4-BE49-F238E27FC236}">
                <a16:creationId xmlns:a16="http://schemas.microsoft.com/office/drawing/2014/main" id="{3F205722-C769-4095-AA51-33B7FBD94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96024" y="3097635"/>
            <a:ext cx="627131" cy="62713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4269169-CF44-47A1-B380-007501CE3D3A}"/>
              </a:ext>
            </a:extLst>
          </p:cNvPr>
          <p:cNvSpPr txBox="1"/>
          <p:nvPr/>
        </p:nvSpPr>
        <p:spPr>
          <a:xfrm>
            <a:off x="5365374" y="2186842"/>
            <a:ext cx="1747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/>
              <a:t>Physical/sexual</a:t>
            </a:r>
          </a:p>
          <a:p>
            <a:pPr algn="ctr"/>
            <a:r>
              <a:rPr lang="en-AU" sz="1600" dirty="0"/>
              <a:t>violence</a:t>
            </a:r>
            <a:r>
              <a:rPr lang="en-AU" sz="1600" baseline="30000" dirty="0"/>
              <a:t>1</a:t>
            </a:r>
            <a:endParaRPr lang="en-AU" sz="1600" dirty="0"/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B865FBBB-2C55-4404-A36C-2C9AC169DF95}"/>
              </a:ext>
            </a:extLst>
          </p:cNvPr>
          <p:cNvSpPr/>
          <p:nvPr/>
        </p:nvSpPr>
        <p:spPr bwMode="auto">
          <a:xfrm>
            <a:off x="4642528" y="1433800"/>
            <a:ext cx="906738" cy="2129842"/>
          </a:xfrm>
          <a:prstGeom prst="rightBrace">
            <a:avLst>
              <a:gd name="adj1" fmla="val 8333"/>
              <a:gd name="adj2" fmla="val 5089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pic>
        <p:nvPicPr>
          <p:cNvPr id="39" name="Graphic 38" descr="Woman">
            <a:extLst>
              <a:ext uri="{FF2B5EF4-FFF2-40B4-BE49-F238E27FC236}">
                <a16:creationId xmlns:a16="http://schemas.microsoft.com/office/drawing/2014/main" id="{BEEE1CA5-9783-4F58-886F-13C305000E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87177" y="1075390"/>
            <a:ext cx="3005635" cy="300563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F83A5A1-1C26-45AB-88C4-DAEDFBA3F55E}"/>
              </a:ext>
            </a:extLst>
          </p:cNvPr>
          <p:cNvSpPr txBox="1"/>
          <p:nvPr/>
        </p:nvSpPr>
        <p:spPr>
          <a:xfrm>
            <a:off x="8478349" y="3948888"/>
            <a:ext cx="234385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chemeClr val="tx1"/>
                </a:solidFill>
              </a:rPr>
              <a:t>murdered every week</a:t>
            </a:r>
            <a:r>
              <a:rPr lang="en-AU" sz="1600" baseline="30000" dirty="0">
                <a:solidFill>
                  <a:schemeClr val="tx1"/>
                </a:solidFill>
              </a:rPr>
              <a:t>1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F6B2CBF-5885-D667-7B31-6681DAE42692}"/>
              </a:ext>
            </a:extLst>
          </p:cNvPr>
          <p:cNvSpPr/>
          <p:nvPr/>
        </p:nvSpPr>
        <p:spPr bwMode="auto">
          <a:xfrm rot="10800000">
            <a:off x="1336924" y="2908351"/>
            <a:ext cx="582966" cy="37101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1BF82-9117-F6E2-35AC-CDC1D9FEA579}"/>
              </a:ext>
            </a:extLst>
          </p:cNvPr>
          <p:cNvSpPr txBox="1"/>
          <p:nvPr/>
        </p:nvSpPr>
        <p:spPr>
          <a:xfrm>
            <a:off x="0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051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5" grpId="0" animBg="1"/>
      <p:bldP spid="37" grpId="0"/>
      <p:bldP spid="38" grpId="0" animBg="1"/>
      <p:bldP spid="40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377082" y="966263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377082" y="240030"/>
            <a:ext cx="1143783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sz="3200" b="1" dirty="0"/>
              <a:t>Indigenous domestic violence insights</a:t>
            </a:r>
            <a:endParaRPr lang="en-US" sz="500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0CB2F05-46C2-4366-9088-E2D07E86F6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45477"/>
              </p:ext>
            </p:extLst>
          </p:nvPr>
        </p:nvGraphicFramePr>
        <p:xfrm>
          <a:off x="342900" y="1107722"/>
          <a:ext cx="10995660" cy="551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69E6E50-757C-129E-DFEB-BD76A78FF1B7}"/>
              </a:ext>
            </a:extLst>
          </p:cNvPr>
          <p:cNvSpPr txBox="1"/>
          <p:nvPr/>
        </p:nvSpPr>
        <p:spPr>
          <a:xfrm>
            <a:off x="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9047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688"/>
    </mc:Choice>
    <mc:Fallback xmlns="">
      <p:transition advTm="2968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51191" y="1190550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A69CD4-E868-4F55-86B8-90345B816365}"/>
              </a:ext>
            </a:extLst>
          </p:cNvPr>
          <p:cNvSpPr txBox="1"/>
          <p:nvPr/>
        </p:nvSpPr>
        <p:spPr>
          <a:xfrm>
            <a:off x="520384" y="1446569"/>
            <a:ext cx="10780219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</a:rPr>
              <a:t>Routine reporting mostly based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</a:rPr>
              <a:t>Hospital presentation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</a:rPr>
              <a:t>Court and crime records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0000"/>
                </a:solidFill>
              </a:rPr>
              <a:t>One-off surveys and research projects.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sz="4000" b="1" dirty="0"/>
              <a:t>Domestic violence data gaps in Australia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7D33F-3EA2-0CBF-C7C2-F729AB832E46}"/>
              </a:ext>
            </a:extLst>
          </p:cNvPr>
          <p:cNvSpPr txBox="1"/>
          <p:nvPr/>
        </p:nvSpPr>
        <p:spPr>
          <a:xfrm>
            <a:off x="520384" y="3077785"/>
            <a:ext cx="99096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fontAlgn="base">
              <a:buFont typeface="Arial" panose="020B0604020202020204" pitchFamily="34" charset="0"/>
              <a:buChar char="•"/>
            </a:pPr>
            <a:r>
              <a:rPr lang="en-AU" sz="2800" dirty="0"/>
              <a:t>Nuanced information on DV provided by qualitative research:</a:t>
            </a:r>
          </a:p>
          <a:p>
            <a:pPr marL="723900" lvl="1" indent="-266700" fontAlgn="base">
              <a:buFont typeface="Arial" panose="020B0604020202020204" pitchFamily="34" charset="0"/>
              <a:buChar char="•"/>
            </a:pPr>
            <a:r>
              <a:rPr lang="en-AU" sz="2400" dirty="0"/>
              <a:t>One-on-one interviews and/or focus groups </a:t>
            </a:r>
          </a:p>
          <a:p>
            <a:pPr marL="742950" lvl="1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Limited due to small sample size &amp; time consuming</a:t>
            </a:r>
          </a:p>
          <a:p>
            <a:pPr marL="742950" lvl="1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Might introduce biases to the reporting.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77ED8-8058-96C8-1972-CC474E26068D}"/>
              </a:ext>
            </a:extLst>
          </p:cNvPr>
          <p:cNvSpPr txBox="1"/>
          <p:nvPr/>
        </p:nvSpPr>
        <p:spPr>
          <a:xfrm>
            <a:off x="520384" y="4720766"/>
            <a:ext cx="9172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800" dirty="0"/>
          </a:p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5E759-39DC-1527-79D0-A4C8B3082349}"/>
              </a:ext>
            </a:extLst>
          </p:cNvPr>
          <p:cNvSpPr txBox="1"/>
          <p:nvPr/>
        </p:nvSpPr>
        <p:spPr>
          <a:xfrm>
            <a:off x="0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99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51191" y="1190550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A69CD4-E868-4F55-86B8-90345B816365}"/>
              </a:ext>
            </a:extLst>
          </p:cNvPr>
          <p:cNvSpPr txBox="1"/>
          <p:nvPr/>
        </p:nvSpPr>
        <p:spPr>
          <a:xfrm>
            <a:off x="651190" y="1253523"/>
            <a:ext cx="998322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Current data sources often do not  record information on key victim and perpetrator characteristics such as: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AU" sz="4000" b="1" dirty="0"/>
              <a:t>What are the knowledge gaps?</a:t>
            </a:r>
            <a:endParaRPr lang="en-US" sz="900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13E129-0BB3-D6BD-1EE4-083BC8630D30}"/>
              </a:ext>
            </a:extLst>
          </p:cNvPr>
          <p:cNvSpPr/>
          <p:nvPr/>
        </p:nvSpPr>
        <p:spPr>
          <a:xfrm>
            <a:off x="9003529" y="3858936"/>
            <a:ext cx="1183366" cy="47969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Licit/illicit drugs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FEDEF7-3C2F-E182-A589-53BDF549662C}"/>
              </a:ext>
            </a:extLst>
          </p:cNvPr>
          <p:cNvSpPr/>
          <p:nvPr/>
        </p:nvSpPr>
        <p:spPr>
          <a:xfrm>
            <a:off x="5051142" y="2615094"/>
            <a:ext cx="1428831" cy="44204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Mental health status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B7C13F-E34B-5C4E-11A9-2A4C5832F58B}"/>
              </a:ext>
            </a:extLst>
          </p:cNvPr>
          <p:cNvSpPr/>
          <p:nvPr/>
        </p:nvSpPr>
        <p:spPr>
          <a:xfrm>
            <a:off x="3045322" y="2615094"/>
            <a:ext cx="1428831" cy="44205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Causes of the event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85F05C-AD3A-BE7A-71DC-96997DED4FFF}"/>
              </a:ext>
            </a:extLst>
          </p:cNvPr>
          <p:cNvSpPr/>
          <p:nvPr/>
        </p:nvSpPr>
        <p:spPr>
          <a:xfrm>
            <a:off x="8980059" y="3366719"/>
            <a:ext cx="1183366" cy="2787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Injuries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B97B2D-284A-8938-7420-5C0B7F8E8A92}"/>
              </a:ext>
            </a:extLst>
          </p:cNvPr>
          <p:cNvSpPr/>
          <p:nvPr/>
        </p:nvSpPr>
        <p:spPr>
          <a:xfrm>
            <a:off x="6948338" y="3878151"/>
            <a:ext cx="1586825" cy="48147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Coercive control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D97636-4FCD-693F-5B15-522568D5C5E2}"/>
              </a:ext>
            </a:extLst>
          </p:cNvPr>
          <p:cNvSpPr/>
          <p:nvPr/>
        </p:nvSpPr>
        <p:spPr>
          <a:xfrm>
            <a:off x="1001597" y="2640648"/>
            <a:ext cx="1544053" cy="2787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Abuse types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F77D5E-A12D-E073-A914-54CEA35851E6}"/>
              </a:ext>
            </a:extLst>
          </p:cNvPr>
          <p:cNvSpPr/>
          <p:nvPr/>
        </p:nvSpPr>
        <p:spPr>
          <a:xfrm>
            <a:off x="6974239" y="2591518"/>
            <a:ext cx="1586825" cy="46562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Self-harm and suicide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46C3F1-3D9D-A263-3DDF-805FABD6D8ED}"/>
              </a:ext>
            </a:extLst>
          </p:cNvPr>
          <p:cNvSpPr/>
          <p:nvPr/>
        </p:nvSpPr>
        <p:spPr>
          <a:xfrm>
            <a:off x="1001598" y="3777606"/>
            <a:ext cx="1546798" cy="56102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Threat of future violence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5E7351-6361-2541-1BA4-10A98551FC2C}"/>
              </a:ext>
            </a:extLst>
          </p:cNvPr>
          <p:cNvSpPr/>
          <p:nvPr/>
        </p:nvSpPr>
        <p:spPr>
          <a:xfrm>
            <a:off x="998852" y="3201564"/>
            <a:ext cx="1546798" cy="278725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Stalking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E3F11B-F651-BF0D-4339-0B597310AF28}"/>
              </a:ext>
            </a:extLst>
          </p:cNvPr>
          <p:cNvSpPr/>
          <p:nvPr/>
        </p:nvSpPr>
        <p:spPr>
          <a:xfrm>
            <a:off x="3045322" y="3858047"/>
            <a:ext cx="1428830" cy="48147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Use of weapons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80313F-BF83-9564-D09C-E41E878E867B}"/>
              </a:ext>
            </a:extLst>
          </p:cNvPr>
          <p:cNvSpPr/>
          <p:nvPr/>
        </p:nvSpPr>
        <p:spPr>
          <a:xfrm>
            <a:off x="6974239" y="3348390"/>
            <a:ext cx="1560924" cy="2787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Alcohol use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6A14DA-B7CF-1425-B7D7-86B10263EE07}"/>
              </a:ext>
            </a:extLst>
          </p:cNvPr>
          <p:cNvSpPr/>
          <p:nvPr/>
        </p:nvSpPr>
        <p:spPr>
          <a:xfrm>
            <a:off x="8980059" y="2603642"/>
            <a:ext cx="1206836" cy="45350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Anatomical parts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C646B88-63EC-FAB0-CA2A-6B20DB660E1D}"/>
              </a:ext>
            </a:extLst>
          </p:cNvPr>
          <p:cNvSpPr/>
          <p:nvPr/>
        </p:nvSpPr>
        <p:spPr>
          <a:xfrm>
            <a:off x="3045322" y="3214794"/>
            <a:ext cx="1428831" cy="47533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Presence of children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448F80-127E-D593-59A3-56E4AD6D0DD1}"/>
              </a:ext>
            </a:extLst>
          </p:cNvPr>
          <p:cNvSpPr/>
          <p:nvPr/>
        </p:nvSpPr>
        <p:spPr>
          <a:xfrm>
            <a:off x="5096933" y="4029294"/>
            <a:ext cx="1337247" cy="2787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Disabilities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1CE302-FDDE-BC97-42E5-A4651FB7A419}"/>
              </a:ext>
            </a:extLst>
          </p:cNvPr>
          <p:cNvSpPr txBox="1"/>
          <p:nvPr/>
        </p:nvSpPr>
        <p:spPr>
          <a:xfrm>
            <a:off x="735284" y="5000468"/>
            <a:ext cx="96684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/>
              <a:t>Access to such information would be extremely valuable for policy development, resource allocation, and service delivery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72591A-D4AB-B0D5-F0F9-C0DA2501FA8D}"/>
              </a:ext>
            </a:extLst>
          </p:cNvPr>
          <p:cNvSpPr txBox="1"/>
          <p:nvPr/>
        </p:nvSpPr>
        <p:spPr>
          <a:xfrm>
            <a:off x="0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325CCF0-A225-AF37-3636-568113445944}"/>
              </a:ext>
            </a:extLst>
          </p:cNvPr>
          <p:cNvSpPr/>
          <p:nvPr/>
        </p:nvSpPr>
        <p:spPr>
          <a:xfrm>
            <a:off x="5049812" y="3291348"/>
            <a:ext cx="1428831" cy="47533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Property damage</a:t>
            </a:r>
          </a:p>
        </p:txBody>
      </p:sp>
    </p:spTree>
    <p:extLst>
      <p:ext uri="{BB962C8B-B14F-4D97-AF65-F5344CB8AC3E}">
        <p14:creationId xmlns:p14="http://schemas.microsoft.com/office/powerpoint/2010/main" val="37227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51191" y="1130168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A69CD4-E868-4F55-86B8-90345B816365}"/>
              </a:ext>
            </a:extLst>
          </p:cNvPr>
          <p:cNvSpPr txBox="1"/>
          <p:nvPr/>
        </p:nvSpPr>
        <p:spPr>
          <a:xfrm>
            <a:off x="235912" y="1443304"/>
            <a:ext cx="8730528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800" dirty="0"/>
              <a:t>Police are (almost always) the first responders in domestic violence (DV) events.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800" dirty="0"/>
              <a:t>E.g., NSW Police Force (NSWPF) attends yearly 100,000+ DV events.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4000" b="1" dirty="0"/>
              <a:t>Domestic violence police records</a:t>
            </a:r>
            <a:endParaRPr lang="en-US" sz="7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85223-69DF-8CB5-62A8-CF35443F9E39}"/>
              </a:ext>
            </a:extLst>
          </p:cNvPr>
          <p:cNvSpPr txBox="1"/>
          <p:nvPr/>
        </p:nvSpPr>
        <p:spPr>
          <a:xfrm>
            <a:off x="0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5</a:t>
            </a: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BEB74E08-B9AB-0D01-CD00-FCDBAAE7AB3A}"/>
              </a:ext>
            </a:extLst>
          </p:cNvPr>
          <p:cNvSpPr/>
          <p:nvPr/>
        </p:nvSpPr>
        <p:spPr bwMode="auto">
          <a:xfrm>
            <a:off x="532106" y="3546084"/>
            <a:ext cx="1338598" cy="642569"/>
          </a:xfrm>
          <a:prstGeom prst="bevel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i="0" u="none" strike="noStrike" normalizeH="0" baseline="0" dirty="0">
                <a:solidFill>
                  <a:schemeClr val="tx1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rPr>
              <a:t>Fixed fields</a:t>
            </a: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CDC8A379-0A66-3186-05D9-16D41A83AF37}"/>
              </a:ext>
            </a:extLst>
          </p:cNvPr>
          <p:cNvSpPr/>
          <p:nvPr/>
        </p:nvSpPr>
        <p:spPr bwMode="auto">
          <a:xfrm>
            <a:off x="5188388" y="3313786"/>
            <a:ext cx="887112" cy="1107164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rPr>
              <a:t>DV police records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65C6DAE2-17F7-F2A4-7AFB-6C672C2BE75C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 bwMode="auto">
          <a:xfrm rot="10800000" flipV="1">
            <a:off x="1870704" y="3867367"/>
            <a:ext cx="3317684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52B65D1-B6D2-4F86-9330-1B7499740B57}"/>
              </a:ext>
            </a:extLst>
          </p:cNvPr>
          <p:cNvSpPr/>
          <p:nvPr/>
        </p:nvSpPr>
        <p:spPr>
          <a:xfrm>
            <a:off x="520385" y="4233545"/>
            <a:ext cx="24208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/>
            <a:r>
              <a:rPr lang="en-US" sz="1600" dirty="0"/>
              <a:t>Standardized information: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600" dirty="0"/>
              <a:t>postcode, premises type, age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AU" sz="1600" dirty="0"/>
              <a:t>Type of offence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AU" sz="1600" dirty="0"/>
              <a:t>Weapon  class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AU" sz="1600" dirty="0"/>
              <a:t>Post code</a:t>
            </a:r>
          </a:p>
        </p:txBody>
      </p:sp>
    </p:spTree>
    <p:extLst>
      <p:ext uri="{BB962C8B-B14F-4D97-AF65-F5344CB8AC3E}">
        <p14:creationId xmlns:p14="http://schemas.microsoft.com/office/powerpoint/2010/main" val="9983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6DB406-CA48-4D40-9AF5-18680C45F758}"/>
              </a:ext>
            </a:extLst>
          </p:cNvPr>
          <p:cNvCxnSpPr>
            <a:cxnSpLocks/>
          </p:cNvCxnSpPr>
          <p:nvPr/>
        </p:nvCxnSpPr>
        <p:spPr>
          <a:xfrm>
            <a:off x="651191" y="1130168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BA69CD4-E868-4F55-86B8-90345B816365}"/>
              </a:ext>
            </a:extLst>
          </p:cNvPr>
          <p:cNvSpPr txBox="1"/>
          <p:nvPr/>
        </p:nvSpPr>
        <p:spPr>
          <a:xfrm>
            <a:off x="235912" y="1443304"/>
            <a:ext cx="8730528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800" dirty="0"/>
              <a:t>Police are (almost always) the first responders in domestic violence (DV) events.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US" sz="2800" dirty="0"/>
              <a:t>E.g., NSW Police Force (NSWPF) attends yearly 100,000+ DV events.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4000" b="1" dirty="0"/>
              <a:t>Domestic violence police records</a:t>
            </a:r>
            <a:endParaRPr lang="en-US" sz="7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85223-69DF-8CB5-62A8-CF35443F9E39}"/>
              </a:ext>
            </a:extLst>
          </p:cNvPr>
          <p:cNvSpPr txBox="1"/>
          <p:nvPr/>
        </p:nvSpPr>
        <p:spPr>
          <a:xfrm>
            <a:off x="0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6</a:t>
            </a: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BEB74E08-B9AB-0D01-CD00-FCDBAAE7AB3A}"/>
              </a:ext>
            </a:extLst>
          </p:cNvPr>
          <p:cNvSpPr/>
          <p:nvPr/>
        </p:nvSpPr>
        <p:spPr bwMode="auto">
          <a:xfrm>
            <a:off x="532106" y="3546084"/>
            <a:ext cx="1338598" cy="642569"/>
          </a:xfrm>
          <a:prstGeom prst="bevel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i="0" u="none" strike="noStrike" normalizeH="0" baseline="0" dirty="0">
                <a:solidFill>
                  <a:schemeClr val="tx1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rPr>
              <a:t>Fixed fields</a:t>
            </a: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CDC8A379-0A66-3186-05D9-16D41A83AF37}"/>
              </a:ext>
            </a:extLst>
          </p:cNvPr>
          <p:cNvSpPr/>
          <p:nvPr/>
        </p:nvSpPr>
        <p:spPr bwMode="auto">
          <a:xfrm>
            <a:off x="5188388" y="3313786"/>
            <a:ext cx="887112" cy="1107164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rPr>
              <a:t>DV police records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65C6DAE2-17F7-F2A4-7AFB-6C672C2BE75C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 bwMode="auto">
          <a:xfrm rot="10800000" flipV="1">
            <a:off x="1870704" y="3867367"/>
            <a:ext cx="3317684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01670B3-160E-4862-031C-A9E4296B427F}"/>
              </a:ext>
            </a:extLst>
          </p:cNvPr>
          <p:cNvSpPr/>
          <p:nvPr/>
        </p:nvSpPr>
        <p:spPr>
          <a:xfrm>
            <a:off x="8857004" y="4420949"/>
            <a:ext cx="2479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/>
            <a:r>
              <a:rPr lang="en-US" sz="1600" dirty="0"/>
              <a:t>Free text describing details not present in the fixed fields</a:t>
            </a:r>
          </a:p>
        </p:txBody>
      </p:sp>
      <p:sp>
        <p:nvSpPr>
          <p:cNvPr id="11" name="Rectangle: Beveled 10">
            <a:extLst>
              <a:ext uri="{FF2B5EF4-FFF2-40B4-BE49-F238E27FC236}">
                <a16:creationId xmlns:a16="http://schemas.microsoft.com/office/drawing/2014/main" id="{50867F04-18A3-8E97-D946-89A08280C609}"/>
              </a:ext>
            </a:extLst>
          </p:cNvPr>
          <p:cNvSpPr/>
          <p:nvPr/>
        </p:nvSpPr>
        <p:spPr bwMode="auto">
          <a:xfrm>
            <a:off x="9286790" y="3546082"/>
            <a:ext cx="1338598" cy="642569"/>
          </a:xfrm>
          <a:prstGeom prst="bevel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600" dirty="0">
                <a:solidFill>
                  <a:schemeClr val="tx1"/>
                </a:solidFill>
                <a:latin typeface="Arial" pitchFamily="-65" charset="0"/>
                <a:ea typeface="ヒラギノ角ゴ Pro W3" pitchFamily="-65" charset="-128"/>
                <a:cs typeface="ヒラギノ角ゴ Pro W3" pitchFamily="-65" charset="-128"/>
              </a:rPr>
              <a:t>Event narratives</a:t>
            </a:r>
            <a:endParaRPr kumimoji="0" lang="en-AU" sz="1600" i="0" u="none" strike="noStrike" normalizeH="0" baseline="0" dirty="0">
              <a:solidFill>
                <a:schemeClr val="tx1"/>
              </a:solidFill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CB5969-794F-CD8C-FEB4-8491C4010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628" y="5120348"/>
            <a:ext cx="1807739" cy="1460653"/>
          </a:xfrm>
          <a:prstGeom prst="rect">
            <a:avLst/>
          </a:prstGeom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2A7E0A87-F3A3-1946-8098-82C7C21F5FDB}"/>
              </a:ext>
            </a:extLst>
          </p:cNvPr>
          <p:cNvCxnSpPr>
            <a:cxnSpLocks/>
            <a:stCxn id="10" idx="2"/>
            <a:endCxn id="13" idx="3"/>
          </p:cNvCxnSpPr>
          <p:nvPr/>
        </p:nvCxnSpPr>
        <p:spPr bwMode="auto">
          <a:xfrm rot="5400000">
            <a:off x="8906744" y="4660569"/>
            <a:ext cx="598729" cy="1781482"/>
          </a:xfrm>
          <a:prstGeom prst="bentConnector2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AA2704E-4776-98DF-C28D-FB10617620AE}"/>
              </a:ext>
            </a:extLst>
          </p:cNvPr>
          <p:cNvCxnSpPr>
            <a:cxnSpLocks/>
            <a:stCxn id="7" idx="4"/>
            <a:endCxn id="11" idx="5"/>
          </p:cNvCxnSpPr>
          <p:nvPr/>
        </p:nvCxnSpPr>
        <p:spPr bwMode="auto">
          <a:xfrm flipV="1">
            <a:off x="6075500" y="3867367"/>
            <a:ext cx="3291611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30A418-3658-D148-C1D8-FC16BEF04598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4991878" y="5251945"/>
            <a:ext cx="1515750" cy="59873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A81890-0149-51B5-57DA-C84BEB2304BC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4991878" y="5673929"/>
            <a:ext cx="1515750" cy="17674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8DAF4E-5931-C9C4-A230-130D770CAE8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991878" y="5850675"/>
            <a:ext cx="1515750" cy="26087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33666B2-2DA0-A59A-C043-A0116ACAC75A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991878" y="5850675"/>
            <a:ext cx="1515750" cy="69939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4F1127D-E251-7E27-A7F6-C13FB32B7BB9}"/>
              </a:ext>
            </a:extLst>
          </p:cNvPr>
          <p:cNvSpPr/>
          <p:nvPr/>
        </p:nvSpPr>
        <p:spPr>
          <a:xfrm>
            <a:off x="2941396" y="5135811"/>
            <a:ext cx="2479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/>
            <a:r>
              <a:rPr lang="en-US" sz="1600" dirty="0"/>
              <a:t>Mental health status</a:t>
            </a:r>
          </a:p>
          <a:p>
            <a:pPr marL="0" lvl="4"/>
            <a:endParaRPr lang="en-US" sz="1600" dirty="0"/>
          </a:p>
          <a:p>
            <a:pPr marL="0" lvl="4"/>
            <a:endParaRPr lang="en-US" sz="16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B0E272-0073-D1AB-E685-BA3A90603100}"/>
              </a:ext>
            </a:extLst>
          </p:cNvPr>
          <p:cNvSpPr/>
          <p:nvPr/>
        </p:nvSpPr>
        <p:spPr>
          <a:xfrm>
            <a:off x="3529545" y="5546548"/>
            <a:ext cx="810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/>
            <a:r>
              <a:rPr lang="en-US" sz="1600" dirty="0"/>
              <a:t>Injuries</a:t>
            </a:r>
          </a:p>
          <a:p>
            <a:pPr marL="0" lvl="4"/>
            <a:endParaRPr lang="en-US" sz="1600" dirty="0"/>
          </a:p>
          <a:p>
            <a:pPr marL="0" lvl="4"/>
            <a:endParaRPr lang="en-US" sz="1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303E4E-FC9E-182E-9E4D-1B4E8055386B}"/>
              </a:ext>
            </a:extLst>
          </p:cNvPr>
          <p:cNvSpPr/>
          <p:nvPr/>
        </p:nvSpPr>
        <p:spPr>
          <a:xfrm>
            <a:off x="3294914" y="5962046"/>
            <a:ext cx="1431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/>
            <a:r>
              <a:rPr lang="en-US" sz="1600" dirty="0"/>
              <a:t>Abuse types</a:t>
            </a:r>
          </a:p>
          <a:p>
            <a:pPr marL="0" lvl="4"/>
            <a:endParaRPr lang="en-US" sz="1600" dirty="0"/>
          </a:p>
          <a:p>
            <a:pPr marL="0" lvl="4"/>
            <a:endParaRPr lang="en-US" sz="1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D873A12-F030-7C3F-B744-535A000F4D74}"/>
              </a:ext>
            </a:extLst>
          </p:cNvPr>
          <p:cNvSpPr/>
          <p:nvPr/>
        </p:nvSpPr>
        <p:spPr>
          <a:xfrm>
            <a:off x="3219248" y="6377544"/>
            <a:ext cx="1431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/>
            <a:r>
              <a:rPr lang="en-US" sz="1600" dirty="0"/>
              <a:t>…</a:t>
            </a:r>
          </a:p>
          <a:p>
            <a:pPr marL="0" lvl="4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707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147159" y="0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4000" b="1" dirty="0"/>
              <a:t>Narrative example</a:t>
            </a:r>
            <a:endParaRPr lang="en-US" sz="700" b="1" dirty="0"/>
          </a:p>
        </p:txBody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D872219B-0726-46CE-9243-3B3E245B7FF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52" y="707886"/>
            <a:ext cx="6891829" cy="6026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D8CA5C-F2B5-A2AA-167D-FD3427E91D8F}"/>
              </a:ext>
            </a:extLst>
          </p:cNvPr>
          <p:cNvSpPr txBox="1"/>
          <p:nvPr/>
        </p:nvSpPr>
        <p:spPr>
          <a:xfrm>
            <a:off x="0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268"/>
    </mc:Choice>
    <mc:Fallback xmlns="">
      <p:transition advTm="8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20E78C-5A5D-4F7B-A1C6-DA75563771B3}"/>
              </a:ext>
            </a:extLst>
          </p:cNvPr>
          <p:cNvSpPr/>
          <p:nvPr/>
        </p:nvSpPr>
        <p:spPr>
          <a:xfrm>
            <a:off x="520385" y="229911"/>
            <a:ext cx="11437836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4000" b="1" dirty="0"/>
              <a:t>Problems with police records</a:t>
            </a:r>
            <a:endParaRPr lang="en-US" sz="700" b="1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331EB119-BD76-4FA6-8C33-7CFE429484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3FF650E-2861-022B-39C3-28BBDA154C0A}"/>
              </a:ext>
            </a:extLst>
          </p:cNvPr>
          <p:cNvCxnSpPr>
            <a:cxnSpLocks/>
          </p:cNvCxnSpPr>
          <p:nvPr/>
        </p:nvCxnSpPr>
        <p:spPr>
          <a:xfrm>
            <a:off x="651191" y="1190550"/>
            <a:ext cx="891614" cy="0"/>
          </a:xfrm>
          <a:prstGeom prst="line">
            <a:avLst/>
          </a:prstGeom>
          <a:ln w="76200">
            <a:solidFill>
              <a:srgbClr val="FF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ket 2">
            <a:extLst>
              <a:ext uri="{FF2B5EF4-FFF2-40B4-BE49-F238E27FC236}">
                <a16:creationId xmlns:a16="http://schemas.microsoft.com/office/drawing/2014/main" id="{445C38D4-7C52-D509-CED6-B405ADCD5F7A}"/>
              </a:ext>
            </a:extLst>
          </p:cNvPr>
          <p:cNvSpPr/>
          <p:nvPr/>
        </p:nvSpPr>
        <p:spPr>
          <a:xfrm flipH="1">
            <a:off x="793054" y="2599324"/>
            <a:ext cx="522530" cy="1742295"/>
          </a:xfrm>
          <a:prstGeom prst="rightBracket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FCD639BF-88CB-6A90-C6C3-ED77CE63D4CA}"/>
              </a:ext>
            </a:extLst>
          </p:cNvPr>
          <p:cNvSpPr/>
          <p:nvPr/>
        </p:nvSpPr>
        <p:spPr>
          <a:xfrm>
            <a:off x="2276791" y="2599326"/>
            <a:ext cx="521348" cy="1742294"/>
          </a:xfrm>
          <a:prstGeom prst="rightBracket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3AC6C-B27D-192F-FCB2-FE67A096FF5D}"/>
              </a:ext>
            </a:extLst>
          </p:cNvPr>
          <p:cNvSpPr txBox="1"/>
          <p:nvPr/>
        </p:nvSpPr>
        <p:spPr>
          <a:xfrm>
            <a:off x="793054" y="2731808"/>
            <a:ext cx="19893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Difficult to inspect, identify and </a:t>
            </a:r>
          </a:p>
          <a:p>
            <a:r>
              <a:rPr lang="en-US" sz="1800" dirty="0"/>
              <a:t>synthesize information from </a:t>
            </a:r>
          </a:p>
          <a:p>
            <a:r>
              <a:rPr lang="en-US" sz="1800" dirty="0"/>
              <a:t>police records</a:t>
            </a:r>
            <a:endParaRPr lang="en-A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06C9A8-5811-4339-BE04-37D390E6D115}"/>
              </a:ext>
            </a:extLst>
          </p:cNvPr>
          <p:cNvSpPr/>
          <p:nvPr/>
        </p:nvSpPr>
        <p:spPr>
          <a:xfrm>
            <a:off x="4789722" y="1845918"/>
            <a:ext cx="1544053" cy="57141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Large numbers of data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9FC1988-7055-7628-3113-DB24270B4747}"/>
              </a:ext>
            </a:extLst>
          </p:cNvPr>
          <p:cNvSpPr/>
          <p:nvPr/>
        </p:nvSpPr>
        <p:spPr>
          <a:xfrm>
            <a:off x="4834430" y="3195784"/>
            <a:ext cx="1544053" cy="57141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Record length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EE54AC0-65B7-97FA-FA0A-7CA5B88D86A7}"/>
              </a:ext>
            </a:extLst>
          </p:cNvPr>
          <p:cNvSpPr/>
          <p:nvPr/>
        </p:nvSpPr>
        <p:spPr>
          <a:xfrm>
            <a:off x="4818879" y="4539652"/>
            <a:ext cx="1544053" cy="57141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Context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B7FC9B-5350-D708-1521-6ABAF959F461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2782426" y="2131627"/>
            <a:ext cx="2007296" cy="13388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96B7FE-9935-121C-F9CF-F2C2323D8417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2782426" y="3470472"/>
            <a:ext cx="2052004" cy="110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F35A69-CB60-0487-B9A0-17F5D3E4B44E}"/>
              </a:ext>
            </a:extLst>
          </p:cNvPr>
          <p:cNvCxnSpPr>
            <a:cxnSpLocks/>
            <a:stCxn id="14" idx="3"/>
            <a:endCxn id="19" idx="1"/>
          </p:cNvCxnSpPr>
          <p:nvPr/>
        </p:nvCxnSpPr>
        <p:spPr>
          <a:xfrm>
            <a:off x="2782426" y="3470472"/>
            <a:ext cx="2036453" cy="13548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64874DB-90FA-2989-F5AF-D0BEC73A6D3A}"/>
              </a:ext>
            </a:extLst>
          </p:cNvPr>
          <p:cNvSpPr/>
          <p:nvPr/>
        </p:nvSpPr>
        <p:spPr>
          <a:xfrm>
            <a:off x="8095867" y="2517852"/>
            <a:ext cx="1544053" cy="5714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Time consuming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A5D9F91-AE16-08E0-072F-C0B75395C74D}"/>
              </a:ext>
            </a:extLst>
          </p:cNvPr>
          <p:cNvSpPr/>
          <p:nvPr/>
        </p:nvSpPr>
        <p:spPr>
          <a:xfrm>
            <a:off x="8095868" y="4539652"/>
            <a:ext cx="1544053" cy="5714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Emotionally draining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1AD07F-9801-3969-D456-E5D8D60B5FAA}"/>
              </a:ext>
            </a:extLst>
          </p:cNvPr>
          <p:cNvCxnSpPr>
            <a:cxnSpLocks/>
            <a:stCxn id="17" idx="3"/>
            <a:endCxn id="28" idx="1"/>
          </p:cNvCxnSpPr>
          <p:nvPr/>
        </p:nvCxnSpPr>
        <p:spPr>
          <a:xfrm>
            <a:off x="6333775" y="2131627"/>
            <a:ext cx="1762092" cy="6719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8794125-D783-AFB4-651D-2D181A882B7D}"/>
              </a:ext>
            </a:extLst>
          </p:cNvPr>
          <p:cNvCxnSpPr>
            <a:cxnSpLocks/>
            <a:stCxn id="18" idx="3"/>
            <a:endCxn id="28" idx="1"/>
          </p:cNvCxnSpPr>
          <p:nvPr/>
        </p:nvCxnSpPr>
        <p:spPr>
          <a:xfrm flipV="1">
            <a:off x="6378483" y="2803561"/>
            <a:ext cx="1717384" cy="6779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D1F7889-CD70-43A6-4B91-2A23104356D8}"/>
              </a:ext>
            </a:extLst>
          </p:cNvPr>
          <p:cNvCxnSpPr>
            <a:cxnSpLocks/>
            <a:stCxn id="19" idx="3"/>
            <a:endCxn id="29" idx="1"/>
          </p:cNvCxnSpPr>
          <p:nvPr/>
        </p:nvCxnSpPr>
        <p:spPr>
          <a:xfrm>
            <a:off x="6362932" y="4825361"/>
            <a:ext cx="173293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7BF3C21-30D1-740B-6286-FE14342A1FF7}"/>
              </a:ext>
            </a:extLst>
          </p:cNvPr>
          <p:cNvSpPr txBox="1"/>
          <p:nvPr/>
        </p:nvSpPr>
        <p:spPr>
          <a:xfrm>
            <a:off x="0" y="658100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1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276"/>
    </mc:Choice>
    <mc:Fallback xmlns="">
      <p:transition advTm="23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14" grpId="0"/>
      <p:bldP spid="17" grpId="0" animBg="1"/>
      <p:bldP spid="18" grpId="0" animBg="1"/>
      <p:bldP spid="19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9.7|0.6|0.9|5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28</Value>
      <Value>105</Value>
    </TaxCatchAll>
    <bc56bdda6a6a44c48d8cfdd96ad4c147 xmlns="e4ff26e6-61c9-4223-823f-818594960367" xsi:nil="true"/>
    <PublishingExpirationDate xmlns="http://schemas.microsoft.com/sharepoint/v3" xsi:nil="true"/>
    <PublishingStartDate xmlns="http://schemas.microsoft.com/sharepoint/v3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</documentManagement>
</p:properties>
</file>

<file path=customXml/itemProps1.xml><?xml version="1.0" encoding="utf-8"?>
<ds:datastoreItem xmlns:ds="http://schemas.openxmlformats.org/officeDocument/2006/customXml" ds:itemID="{E6644AD2-A20A-45F5-BFE6-7F9A23A4D5C7}"/>
</file>

<file path=customXml/itemProps2.xml><?xml version="1.0" encoding="utf-8"?>
<ds:datastoreItem xmlns:ds="http://schemas.openxmlformats.org/officeDocument/2006/customXml" ds:itemID="{08C74D8A-2775-451C-9D77-BC5E027B7AC5}"/>
</file>

<file path=customXml/itemProps3.xml><?xml version="1.0" encoding="utf-8"?>
<ds:datastoreItem xmlns:ds="http://schemas.openxmlformats.org/officeDocument/2006/customXml" ds:itemID="{A651B2FE-67EC-4921-894A-A867901E27D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7245</TotalTime>
  <Words>2182</Words>
  <Application>Microsoft Office PowerPoint</Application>
  <PresentationFormat>Widescreen</PresentationFormat>
  <Paragraphs>380</Paragraphs>
  <Slides>30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Clancy</vt:lpstr>
      <vt:lpstr>Wingdings</vt:lpstr>
      <vt:lpstr>Wingdings 2</vt:lpstr>
      <vt:lpstr>Office Theme</vt:lpstr>
      <vt:lpstr>Improving national domestic violence surveillance by text mining police narratives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domestic and family violence (DFV) surveillance using text mining of police narratives</dc:title>
  <dc:creator>Rebecca Ivers</dc:creator>
  <cp:lastModifiedBy>George Karystianis</cp:lastModifiedBy>
  <cp:revision>75</cp:revision>
  <dcterms:created xsi:type="dcterms:W3CDTF">2021-08-29T08:22:09Z</dcterms:created>
  <dcterms:modified xsi:type="dcterms:W3CDTF">2023-08-14T11:42:28Z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bc56bdda6a6a44c48d8cfdd96ad4c1470">
    <vt:lpwstr>Report|55c057c3-5c13-4ca6-8dab-3fe1e0497fe2</vt:lpwstr>
  </property>
  <property fmtid="{D5CDD505-2E9C-101B-9397-08002B2CF9AE}" pid="4" name="Content tags">
    <vt:lpwstr>105;#Conference proceedings / Presentations|c21264d4-9564-4e41-9805-0fcb8759ef5a</vt:lpwstr>
  </property>
  <property fmtid="{D5CDD505-2E9C-101B-9397-08002B2CF9AE}" pid="5" name="DC.Type.DocType (JSMS">
    <vt:lpwstr>28;#Report|55c057c3-5c13-4ca6-8dab-3fe1e0497fe2</vt:lpwstr>
  </property>
</Properties>
</file>