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5"/>
  </p:notesMasterIdLst>
  <p:sldIdLst>
    <p:sldId id="256" r:id="rId2"/>
    <p:sldId id="272" r:id="rId3"/>
    <p:sldId id="260" r:id="rId4"/>
    <p:sldId id="500" r:id="rId5"/>
    <p:sldId id="498" r:id="rId6"/>
    <p:sldId id="501" r:id="rId7"/>
    <p:sldId id="487" r:id="rId8"/>
    <p:sldId id="430" r:id="rId9"/>
    <p:sldId id="431" r:id="rId10"/>
    <p:sldId id="503" r:id="rId11"/>
    <p:sldId id="504" r:id="rId12"/>
    <p:sldId id="506" r:id="rId13"/>
    <p:sldId id="490" r:id="rId14"/>
    <p:sldId id="497" r:id="rId15"/>
    <p:sldId id="508" r:id="rId16"/>
    <p:sldId id="484" r:id="rId17"/>
    <p:sldId id="507" r:id="rId18"/>
    <p:sldId id="267" r:id="rId19"/>
    <p:sldId id="268" r:id="rId20"/>
    <p:sldId id="270" r:id="rId21"/>
    <p:sldId id="271" r:id="rId22"/>
    <p:sldId id="499"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F8F930-6DB9-4512-86FD-4553D882A96D}" v="82" dt="2023-08-14T21:17:18.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2" autoAdjust="0"/>
    <p:restoredTop sz="94660"/>
  </p:normalViewPr>
  <p:slideViewPr>
    <p:cSldViewPr snapToGrid="0">
      <p:cViewPr varScale="1">
        <p:scale>
          <a:sx n="58" d="100"/>
          <a:sy n="58" d="100"/>
        </p:scale>
        <p:origin x="634" y="67"/>
      </p:cViewPr>
      <p:guideLst/>
    </p:cSldViewPr>
  </p:slideViewPr>
  <p:notesTextViewPr>
    <p:cViewPr>
      <p:scale>
        <a:sx n="1" d="1"/>
        <a:sy n="1" d="1"/>
      </p:scale>
      <p:origin x="0" y="0"/>
    </p:cViewPr>
  </p:notesTextViewPr>
  <p:notesViewPr>
    <p:cSldViewPr snapToGrid="0">
      <p:cViewPr varScale="1">
        <p:scale>
          <a:sx n="48" d="100"/>
          <a:sy n="48" d="100"/>
        </p:scale>
        <p:origin x="2338"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E6688E-0A3B-4549-9C51-7ED5C4F8129F}"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n-US"/>
        </a:p>
      </dgm:t>
    </dgm:pt>
    <dgm:pt modelId="{1587CE78-50F7-454B-9304-B4592A0F3280}">
      <dgm:prSet/>
      <dgm:spPr>
        <a:solidFill>
          <a:schemeClr val="bg1"/>
        </a:solidFill>
      </dgm:spPr>
      <dgm:t>
        <a:bodyPr/>
        <a:lstStyle/>
        <a:p>
          <a:r>
            <a:rPr lang="en-AU" b="1" dirty="0"/>
            <a:t>Law </a:t>
          </a:r>
          <a:r>
            <a:rPr lang="en-AU" dirty="0"/>
            <a:t>continues to provide guidelines for everyday living (KALACC, 2006).  It is given to us by our ancestors, and we don’t have the right to change it.  It is stable and enduring.</a:t>
          </a:r>
          <a:endParaRPr lang="en-US" dirty="0"/>
        </a:p>
      </dgm:t>
    </dgm:pt>
    <dgm:pt modelId="{BDA0D35C-E0D8-4E8D-9249-9557301CC045}" type="parTrans" cxnId="{2D1CA236-6D51-4DCF-9772-A2DE56A7AE9E}">
      <dgm:prSet/>
      <dgm:spPr/>
      <dgm:t>
        <a:bodyPr/>
        <a:lstStyle/>
        <a:p>
          <a:endParaRPr lang="en-US"/>
        </a:p>
      </dgm:t>
    </dgm:pt>
    <dgm:pt modelId="{5C33E262-22A2-43DC-B0C4-38D71D889251}" type="sibTrans" cxnId="{2D1CA236-6D51-4DCF-9772-A2DE56A7AE9E}">
      <dgm:prSet/>
      <dgm:spPr/>
      <dgm:t>
        <a:bodyPr/>
        <a:lstStyle/>
        <a:p>
          <a:endParaRPr lang="en-US"/>
        </a:p>
      </dgm:t>
    </dgm:pt>
    <dgm:pt modelId="{CE8B64DA-B974-413E-BF36-384AB5010114}">
      <dgm:prSet/>
      <dgm:spPr>
        <a:solidFill>
          <a:schemeClr val="bg1"/>
        </a:solidFill>
      </dgm:spPr>
      <dgm:t>
        <a:bodyPr/>
        <a:lstStyle/>
        <a:p>
          <a:r>
            <a:rPr lang="en-AU" i="1" dirty="0"/>
            <a:t>“…the unchanging legacy of creative ancestors who formed the world in the Dreamtime…and established the </a:t>
          </a:r>
          <a:r>
            <a:rPr lang="en-AU" b="1" i="1" dirty="0"/>
            <a:t>all-encompassing moral and practical rules</a:t>
          </a:r>
          <a:r>
            <a:rPr lang="en-AU" i="1" dirty="0"/>
            <a:t> by which succeeding generations of Aboriginal people have lived for thousands of years” </a:t>
          </a:r>
          <a:r>
            <a:rPr lang="en-AU" dirty="0"/>
            <a:t>(KALACC, 2006, p.15, Presenter’s emphases). </a:t>
          </a:r>
          <a:endParaRPr lang="en-US" dirty="0"/>
        </a:p>
      </dgm:t>
    </dgm:pt>
    <dgm:pt modelId="{43B75271-2703-496D-A84B-C6AE9F09E0FE}" type="parTrans" cxnId="{D9D41E89-59E9-454F-A364-DF90046228A8}">
      <dgm:prSet/>
      <dgm:spPr/>
      <dgm:t>
        <a:bodyPr/>
        <a:lstStyle/>
        <a:p>
          <a:endParaRPr lang="en-US"/>
        </a:p>
      </dgm:t>
    </dgm:pt>
    <dgm:pt modelId="{43622DEF-2F2E-4E1F-844B-1F6BBCD00640}" type="sibTrans" cxnId="{D9D41E89-59E9-454F-A364-DF90046228A8}">
      <dgm:prSet/>
      <dgm:spPr/>
      <dgm:t>
        <a:bodyPr/>
        <a:lstStyle/>
        <a:p>
          <a:endParaRPr lang="en-US"/>
        </a:p>
      </dgm:t>
    </dgm:pt>
    <dgm:pt modelId="{696D6BD2-9C9C-4C82-92B4-51FEB8B7B546}" type="pres">
      <dgm:prSet presAssocID="{30E6688E-0A3B-4549-9C51-7ED5C4F8129F}" presName="linear" presStyleCnt="0">
        <dgm:presLayoutVars>
          <dgm:animLvl val="lvl"/>
          <dgm:resizeHandles val="exact"/>
        </dgm:presLayoutVars>
      </dgm:prSet>
      <dgm:spPr/>
    </dgm:pt>
    <dgm:pt modelId="{81F57C95-B12E-427B-8E74-A36A52309CA9}" type="pres">
      <dgm:prSet presAssocID="{1587CE78-50F7-454B-9304-B4592A0F3280}" presName="parentText" presStyleLbl="node1" presStyleIdx="0" presStyleCnt="2">
        <dgm:presLayoutVars>
          <dgm:chMax val="0"/>
          <dgm:bulletEnabled val="1"/>
        </dgm:presLayoutVars>
      </dgm:prSet>
      <dgm:spPr/>
    </dgm:pt>
    <dgm:pt modelId="{1DAFE2D7-7412-462E-9902-74FB758636A6}" type="pres">
      <dgm:prSet presAssocID="{5C33E262-22A2-43DC-B0C4-38D71D889251}" presName="spacer" presStyleCnt="0"/>
      <dgm:spPr/>
    </dgm:pt>
    <dgm:pt modelId="{3308C95D-1D27-42A2-83A4-31785E542DE6}" type="pres">
      <dgm:prSet presAssocID="{CE8B64DA-B974-413E-BF36-384AB5010114}" presName="parentText" presStyleLbl="node1" presStyleIdx="1" presStyleCnt="2">
        <dgm:presLayoutVars>
          <dgm:chMax val="0"/>
          <dgm:bulletEnabled val="1"/>
        </dgm:presLayoutVars>
      </dgm:prSet>
      <dgm:spPr/>
    </dgm:pt>
  </dgm:ptLst>
  <dgm:cxnLst>
    <dgm:cxn modelId="{7E8A590D-3F43-440C-939F-A70652820D76}" type="presOf" srcId="{1587CE78-50F7-454B-9304-B4592A0F3280}" destId="{81F57C95-B12E-427B-8E74-A36A52309CA9}" srcOrd="0" destOrd="0" presId="urn:microsoft.com/office/officeart/2005/8/layout/vList2"/>
    <dgm:cxn modelId="{2BA87730-B2DC-4676-8935-DD3E0CFD0141}" type="presOf" srcId="{CE8B64DA-B974-413E-BF36-384AB5010114}" destId="{3308C95D-1D27-42A2-83A4-31785E542DE6}" srcOrd="0" destOrd="0" presId="urn:microsoft.com/office/officeart/2005/8/layout/vList2"/>
    <dgm:cxn modelId="{2D1CA236-6D51-4DCF-9772-A2DE56A7AE9E}" srcId="{30E6688E-0A3B-4549-9C51-7ED5C4F8129F}" destId="{1587CE78-50F7-454B-9304-B4592A0F3280}" srcOrd="0" destOrd="0" parTransId="{BDA0D35C-E0D8-4E8D-9249-9557301CC045}" sibTransId="{5C33E262-22A2-43DC-B0C4-38D71D889251}"/>
    <dgm:cxn modelId="{D9D41E89-59E9-454F-A364-DF90046228A8}" srcId="{30E6688E-0A3B-4549-9C51-7ED5C4F8129F}" destId="{CE8B64DA-B974-413E-BF36-384AB5010114}" srcOrd="1" destOrd="0" parTransId="{43B75271-2703-496D-A84B-C6AE9F09E0FE}" sibTransId="{43622DEF-2F2E-4E1F-844B-1F6BBCD00640}"/>
    <dgm:cxn modelId="{C94BAE8D-2BB0-460B-80FE-1B9D70AE7F90}" type="presOf" srcId="{30E6688E-0A3B-4549-9C51-7ED5C4F8129F}" destId="{696D6BD2-9C9C-4C82-92B4-51FEB8B7B546}" srcOrd="0" destOrd="0" presId="urn:microsoft.com/office/officeart/2005/8/layout/vList2"/>
    <dgm:cxn modelId="{01D574A2-9B08-4F23-BCC3-8AD539411CCE}" type="presParOf" srcId="{696D6BD2-9C9C-4C82-92B4-51FEB8B7B546}" destId="{81F57C95-B12E-427B-8E74-A36A52309CA9}" srcOrd="0" destOrd="0" presId="urn:microsoft.com/office/officeart/2005/8/layout/vList2"/>
    <dgm:cxn modelId="{0275E6A0-6B3C-4312-9E39-F7BFBA3A528C}" type="presParOf" srcId="{696D6BD2-9C9C-4C82-92B4-51FEB8B7B546}" destId="{1DAFE2D7-7412-462E-9902-74FB758636A6}" srcOrd="1" destOrd="0" presId="urn:microsoft.com/office/officeart/2005/8/layout/vList2"/>
    <dgm:cxn modelId="{D2BD8C89-69E7-4D39-8CED-77E0B7D649F8}" type="presParOf" srcId="{696D6BD2-9C9C-4C82-92B4-51FEB8B7B546}" destId="{3308C95D-1D27-42A2-83A4-31785E542DE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57C95-B12E-427B-8E74-A36A52309CA9}">
      <dsp:nvSpPr>
        <dsp:cNvPr id="0" name=""/>
        <dsp:cNvSpPr/>
      </dsp:nvSpPr>
      <dsp:spPr>
        <a:xfrm>
          <a:off x="0" y="295223"/>
          <a:ext cx="8160327" cy="2522812"/>
        </a:xfrm>
        <a:prstGeom prst="roundRect">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b="1" kern="1200" dirty="0"/>
            <a:t>Law </a:t>
          </a:r>
          <a:r>
            <a:rPr lang="en-AU" sz="2500" kern="1200" dirty="0"/>
            <a:t>continues to provide guidelines for everyday living (KALACC, 2006).  It is given to us by our ancestors, and we don’t have the right to change it.  It is stable and enduring.</a:t>
          </a:r>
          <a:endParaRPr lang="en-US" sz="2500" kern="1200" dirty="0"/>
        </a:p>
      </dsp:txBody>
      <dsp:txXfrm>
        <a:off x="123154" y="418377"/>
        <a:ext cx="7914019" cy="2276504"/>
      </dsp:txXfrm>
    </dsp:sp>
    <dsp:sp modelId="{3308C95D-1D27-42A2-83A4-31785E542DE6}">
      <dsp:nvSpPr>
        <dsp:cNvPr id="0" name=""/>
        <dsp:cNvSpPr/>
      </dsp:nvSpPr>
      <dsp:spPr>
        <a:xfrm>
          <a:off x="0" y="2890036"/>
          <a:ext cx="8160327" cy="2522812"/>
        </a:xfrm>
        <a:prstGeom prst="roundRect">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AU" sz="2500" i="1" kern="1200" dirty="0"/>
            <a:t>“…the unchanging legacy of creative ancestors who formed the world in the Dreamtime…and established the </a:t>
          </a:r>
          <a:r>
            <a:rPr lang="en-AU" sz="2500" b="1" i="1" kern="1200" dirty="0"/>
            <a:t>all-encompassing moral and practical rules</a:t>
          </a:r>
          <a:r>
            <a:rPr lang="en-AU" sz="2500" i="1" kern="1200" dirty="0"/>
            <a:t> by which succeeding generations of Aboriginal people have lived for thousands of years” </a:t>
          </a:r>
          <a:r>
            <a:rPr lang="en-AU" sz="2500" kern="1200" dirty="0"/>
            <a:t>(KALACC, 2006, p.15, Presenter’s emphases). </a:t>
          </a:r>
          <a:endParaRPr lang="en-US" sz="2500" kern="1200" dirty="0"/>
        </a:p>
      </dsp:txBody>
      <dsp:txXfrm>
        <a:off x="123154" y="3013190"/>
        <a:ext cx="7914019" cy="22765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C6882-347E-4E72-BB25-591B157EFE09}" type="datetimeFigureOut">
              <a:rPr lang="en-AU" smtClean="0"/>
              <a:t>15/08/2023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F817B-9132-4BA4-B6E8-1B816CB0AD90}" type="slidenum">
              <a:rPr lang="en-AU" smtClean="0"/>
              <a:t>‹#›</a:t>
            </a:fld>
            <a:endParaRPr lang="en-AU"/>
          </a:p>
        </p:txBody>
      </p:sp>
    </p:spTree>
    <p:extLst>
      <p:ext uri="{BB962C8B-B14F-4D97-AF65-F5344CB8AC3E}">
        <p14:creationId xmlns:p14="http://schemas.microsoft.com/office/powerpoint/2010/main" val="2349269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6F817B-9132-4BA4-B6E8-1B816CB0AD90}" type="slidenum">
              <a:rPr lang="en-AU" smtClean="0"/>
              <a:t>1</a:t>
            </a:fld>
            <a:endParaRPr lang="en-AU"/>
          </a:p>
        </p:txBody>
      </p:sp>
    </p:spTree>
    <p:extLst>
      <p:ext uri="{BB962C8B-B14F-4D97-AF65-F5344CB8AC3E}">
        <p14:creationId xmlns:p14="http://schemas.microsoft.com/office/powerpoint/2010/main" val="3778587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6F817B-9132-4BA4-B6E8-1B816CB0AD90}" type="slidenum">
              <a:rPr lang="en-AU" smtClean="0"/>
              <a:t>10</a:t>
            </a:fld>
            <a:endParaRPr lang="en-AU"/>
          </a:p>
        </p:txBody>
      </p:sp>
    </p:spTree>
    <p:extLst>
      <p:ext uri="{BB962C8B-B14F-4D97-AF65-F5344CB8AC3E}">
        <p14:creationId xmlns:p14="http://schemas.microsoft.com/office/powerpoint/2010/main" val="780676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6F817B-9132-4BA4-B6E8-1B816CB0AD90}" type="slidenum">
              <a:rPr lang="en-AU" smtClean="0"/>
              <a:t>11</a:t>
            </a:fld>
            <a:endParaRPr lang="en-AU"/>
          </a:p>
        </p:txBody>
      </p:sp>
    </p:spTree>
    <p:extLst>
      <p:ext uri="{BB962C8B-B14F-4D97-AF65-F5344CB8AC3E}">
        <p14:creationId xmlns:p14="http://schemas.microsoft.com/office/powerpoint/2010/main" val="2043224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the data about ongoing over-representation in incarceration, as perpetrators and victims of violence, of lower life expectancy and chronic diseases, highlight the extent to which our whole world is ailing.</a:t>
            </a:r>
          </a:p>
        </p:txBody>
      </p:sp>
      <p:sp>
        <p:nvSpPr>
          <p:cNvPr id="4" name="Slide Number Placeholder 3"/>
          <p:cNvSpPr>
            <a:spLocks noGrp="1"/>
          </p:cNvSpPr>
          <p:nvPr>
            <p:ph type="sldNum" sz="quarter" idx="5"/>
          </p:nvPr>
        </p:nvSpPr>
        <p:spPr/>
        <p:txBody>
          <a:bodyPr/>
          <a:lstStyle/>
          <a:p>
            <a:fld id="{4C6F817B-9132-4BA4-B6E8-1B816CB0AD90}" type="slidenum">
              <a:rPr lang="en-AU" smtClean="0"/>
              <a:t>12</a:t>
            </a:fld>
            <a:endParaRPr lang="en-AU"/>
          </a:p>
        </p:txBody>
      </p:sp>
    </p:spTree>
    <p:extLst>
      <p:ext uri="{BB962C8B-B14F-4D97-AF65-F5344CB8AC3E}">
        <p14:creationId xmlns:p14="http://schemas.microsoft.com/office/powerpoint/2010/main" val="3663365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solidFill>
                <a:schemeClr val="bg1"/>
              </a:solidFill>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CE67C86C-25B5-4905-AC85-DDAD6A08AB17}" type="slidenum">
              <a:rPr lang="en-AU" smtClean="0"/>
              <a:t>13</a:t>
            </a:fld>
            <a:endParaRPr lang="en-AU"/>
          </a:p>
        </p:txBody>
      </p:sp>
    </p:spTree>
    <p:extLst>
      <p:ext uri="{BB962C8B-B14F-4D97-AF65-F5344CB8AC3E}">
        <p14:creationId xmlns:p14="http://schemas.microsoft.com/office/powerpoint/2010/main" val="3850703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en-AU" sz="14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Care-givers/parents did not attempt to shape their children through discipline. </a:t>
            </a:r>
            <a:endParaRPr lang="en-AU" sz="1400" dirty="0">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en-AU" sz="14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They didn’t toilet train, they breast-fed as long as possible, they made no efforts to schedule or control children.</a:t>
            </a:r>
          </a:p>
          <a:p>
            <a:pPr marL="0" algn="l" rtl="0" eaLnBrk="1" latinLnBrk="0" hangingPunct="1">
              <a:spcBef>
                <a:spcPts val="0"/>
              </a:spcBef>
              <a:spcAft>
                <a:spcPts val="0"/>
              </a:spcAft>
            </a:pPr>
            <a:endParaRPr lang="en-AU" sz="14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algn="l" rtl="0" eaLnBrk="1" latinLnBrk="0" hangingPunct="1">
              <a:spcBef>
                <a:spcPts val="0"/>
              </a:spcBef>
              <a:spcAft>
                <a:spcPts val="0"/>
              </a:spcAft>
            </a:pPr>
            <a:r>
              <a:rPr lang="en-AU" sz="1400" dirty="0">
                <a:effectLst/>
                <a:latin typeface="Arial" panose="020B0604020202020204" pitchFamily="34" charset="0"/>
                <a:ea typeface="Calibri" panose="020F0502020204030204" pitchFamily="34" charset="0"/>
                <a:cs typeface="Arial" panose="020B0604020202020204" pitchFamily="34" charset="0"/>
              </a:rPr>
              <a:t>All social life was organised around nurturing, which refers to ‘the giving and receiving of care, nourishment and protection which is initiated in the creation, bearing and rearing of children’. </a:t>
            </a:r>
            <a:endParaRPr lang="en-AU" sz="14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algn="l" rtl="0" eaLnBrk="1" latinLnBrk="0" hangingPunct="1">
              <a:spcBef>
                <a:spcPts val="0"/>
              </a:spcBef>
              <a:spcAft>
                <a:spcPts val="0"/>
              </a:spcAft>
            </a:pPr>
            <a:endParaRPr lang="en-AU" sz="1400" kern="1200" dirty="0">
              <a:solidFill>
                <a:srgbClr val="FFFFFF"/>
              </a:solidFill>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en-AU" sz="1400" dirty="0">
                <a:effectLst/>
                <a:latin typeface="Arial" panose="020B0604020202020204" pitchFamily="34" charset="0"/>
                <a:ea typeface="Calibri" panose="020F0502020204030204" pitchFamily="34" charset="0"/>
                <a:cs typeface="Arial" panose="020B0604020202020204" pitchFamily="34" charset="0"/>
              </a:rPr>
              <a:t>Parenting is a skill learned from being parented and it is specific to the demands of a particular way of life in all its facets. Aboriginal children learnt as they lived: alongside experienced and knowledgeable parents and others.</a:t>
            </a:r>
          </a:p>
          <a:p>
            <a:pPr marL="0" algn="l" rtl="0" eaLnBrk="1" latinLnBrk="0" hangingPunct="1">
              <a:spcBef>
                <a:spcPts val="0"/>
              </a:spcBef>
              <a:spcAft>
                <a:spcPts val="0"/>
              </a:spcAft>
            </a:pPr>
            <a:r>
              <a:rPr lang="en-AU" sz="1400" kern="1200" dirty="0">
                <a:solidFill>
                  <a:srgbClr val="FFFFFF"/>
                </a:solidFill>
                <a:effectLst/>
                <a:latin typeface="Arial" panose="020B0604020202020204" pitchFamily="34" charset="0"/>
                <a:cs typeface="Arial" panose="020B0604020202020204" pitchFamily="34" charset="0"/>
              </a:rPr>
              <a:t>Developmental milestones – observation from senior man in a remote town – children don’t know how to light a fire, cook a kangaroo in the coals – noted the importance of teaching them and these teachings being incorporated into a family program.</a:t>
            </a:r>
          </a:p>
          <a:p>
            <a:pPr marL="0" algn="l" rtl="0" eaLnBrk="1" latinLnBrk="0" hangingPunct="1">
              <a:spcBef>
                <a:spcPts val="0"/>
              </a:spcBef>
              <a:spcAft>
                <a:spcPts val="0"/>
              </a:spcAft>
            </a:pPr>
            <a:endParaRPr lang="en-AU" sz="1400" kern="1200" dirty="0">
              <a:solidFill>
                <a:srgbClr val="FFFFFF"/>
              </a:solidFill>
              <a:effectLst/>
              <a:latin typeface="Arial" panose="020B0604020202020204" pitchFamily="34" charset="0"/>
              <a:cs typeface="Arial" panose="020B0604020202020204" pitchFamily="34" charset="0"/>
            </a:endParaRPr>
          </a:p>
          <a:p>
            <a:pPr marL="0" algn="l" rtl="0" eaLnBrk="1" latinLnBrk="0" hangingPunct="1">
              <a:spcBef>
                <a:spcPts val="0"/>
              </a:spcBef>
              <a:spcAft>
                <a:spcPts val="0"/>
              </a:spcAft>
            </a:pPr>
            <a:r>
              <a:rPr lang="en-AU" sz="1400" dirty="0">
                <a:effectLst/>
                <a:latin typeface="Arial" panose="020B0604020202020204" pitchFamily="34" charset="0"/>
                <a:ea typeface="Calibri" panose="020F0502020204030204" pitchFamily="34" charset="0"/>
                <a:cs typeface="Arial" panose="020B0604020202020204" pitchFamily="34" charset="0"/>
              </a:rPr>
              <a:t>Teaching in Aboriginal society was thus as formal and structured as that employed by a physical education teacher or sports coach in a post-industrial society. In addition to formal training, Aboriginal children acquired skills to collect food, for hunting, fishing, cooking, and making implements by imitation, especially of their older siblings, and by observation and direct participation of all the activities of those around them. </a:t>
            </a:r>
            <a:endParaRPr lang="en-AU" sz="1400" dirty="0">
              <a:effectLst/>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CE67C86C-25B5-4905-AC85-DDAD6A08AB17}" type="slidenum">
              <a:rPr lang="en-AU" smtClean="0"/>
              <a:t>14</a:t>
            </a:fld>
            <a:endParaRPr lang="en-AU"/>
          </a:p>
        </p:txBody>
      </p:sp>
    </p:spTree>
    <p:extLst>
      <p:ext uri="{BB962C8B-B14F-4D97-AF65-F5344CB8AC3E}">
        <p14:creationId xmlns:p14="http://schemas.microsoft.com/office/powerpoint/2010/main" val="249127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6F817B-9132-4BA4-B6E8-1B816CB0AD90}" type="slidenum">
              <a:rPr lang="en-AU" smtClean="0"/>
              <a:t>15</a:t>
            </a:fld>
            <a:endParaRPr lang="en-AU"/>
          </a:p>
        </p:txBody>
      </p:sp>
    </p:spTree>
    <p:extLst>
      <p:ext uri="{BB962C8B-B14F-4D97-AF65-F5344CB8AC3E}">
        <p14:creationId xmlns:p14="http://schemas.microsoft.com/office/powerpoint/2010/main" val="1791608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6F817B-9132-4BA4-B6E8-1B816CB0AD90}" type="slidenum">
              <a:rPr lang="en-AU" smtClean="0"/>
              <a:t>16</a:t>
            </a:fld>
            <a:endParaRPr lang="en-AU"/>
          </a:p>
        </p:txBody>
      </p:sp>
    </p:spTree>
    <p:extLst>
      <p:ext uri="{BB962C8B-B14F-4D97-AF65-F5344CB8AC3E}">
        <p14:creationId xmlns:p14="http://schemas.microsoft.com/office/powerpoint/2010/main" val="4237671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then we had colonisation</a:t>
            </a:r>
          </a:p>
          <a:p>
            <a:endParaRPr lang="en-AU" dirty="0"/>
          </a:p>
        </p:txBody>
      </p:sp>
      <p:sp>
        <p:nvSpPr>
          <p:cNvPr id="4" name="Slide Number Placeholder 3"/>
          <p:cNvSpPr>
            <a:spLocks noGrp="1"/>
          </p:cNvSpPr>
          <p:nvPr>
            <p:ph type="sldNum" sz="quarter" idx="5"/>
          </p:nvPr>
        </p:nvSpPr>
        <p:spPr/>
        <p:txBody>
          <a:bodyPr/>
          <a:lstStyle/>
          <a:p>
            <a:fld id="{0DAEA10E-D064-4FE0-99C3-DB61F365B7B9}" type="slidenum">
              <a:rPr lang="en-AU" smtClean="0"/>
              <a:t>17</a:t>
            </a:fld>
            <a:endParaRPr lang="en-AU"/>
          </a:p>
        </p:txBody>
      </p:sp>
    </p:spTree>
    <p:extLst>
      <p:ext uri="{BB962C8B-B14F-4D97-AF65-F5344CB8AC3E}">
        <p14:creationId xmlns:p14="http://schemas.microsoft.com/office/powerpoint/2010/main" val="2959467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C6F817B-9132-4BA4-B6E8-1B816CB0AD90}" type="slidenum">
              <a:rPr lang="en-AU" smtClean="0"/>
              <a:t>18</a:t>
            </a:fld>
            <a:endParaRPr lang="en-AU"/>
          </a:p>
        </p:txBody>
      </p:sp>
    </p:spTree>
    <p:extLst>
      <p:ext uri="{BB962C8B-B14F-4D97-AF65-F5344CB8AC3E}">
        <p14:creationId xmlns:p14="http://schemas.microsoft.com/office/powerpoint/2010/main" val="2040944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short note on western feminism that has dominated the family violence space for too long:  It is suggested that</a:t>
            </a:r>
            <a:r>
              <a:rPr lang="en-US" dirty="0"/>
              <a:t> feminist goals are about securing women’s autonomy, liberty and equality.</a:t>
            </a:r>
          </a:p>
          <a:p>
            <a:r>
              <a:rPr lang="en-US" dirty="0"/>
              <a:t>We claim a different perspective.  Our template is one where we have different, but equally important roles and responsibilities. Story about funeral wake.</a:t>
            </a:r>
            <a:endParaRPr lang="en-AU" dirty="0"/>
          </a:p>
        </p:txBody>
      </p:sp>
      <p:sp>
        <p:nvSpPr>
          <p:cNvPr id="4" name="Slide Number Placeholder 3"/>
          <p:cNvSpPr>
            <a:spLocks noGrp="1"/>
          </p:cNvSpPr>
          <p:nvPr>
            <p:ph type="sldNum" sz="quarter" idx="5"/>
          </p:nvPr>
        </p:nvSpPr>
        <p:spPr/>
        <p:txBody>
          <a:bodyPr/>
          <a:lstStyle/>
          <a:p>
            <a:fld id="{4C6F817B-9132-4BA4-B6E8-1B816CB0AD90}" type="slidenum">
              <a:rPr lang="en-AU" smtClean="0"/>
              <a:t>19</a:t>
            </a:fld>
            <a:endParaRPr lang="en-AU"/>
          </a:p>
        </p:txBody>
      </p:sp>
    </p:spTree>
    <p:extLst>
      <p:ext uri="{BB962C8B-B14F-4D97-AF65-F5344CB8AC3E}">
        <p14:creationId xmlns:p14="http://schemas.microsoft.com/office/powerpoint/2010/main" val="1258403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indent="0" algn="l"/>
            <a:r>
              <a:rPr lang="en-AU" sz="1600" kern="1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Before I begin, I would like to acknowledge that we meet here today on unceded country that continues to be governed by two systems of Law.</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p>
            <a:pPr marL="226695" indent="0" algn="l"/>
            <a:r>
              <a:rPr lang="en-AU" sz="1600" kern="1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p>
            <a:pPr marL="226695" indent="0" algn="l"/>
            <a:r>
              <a:rPr lang="en-AU" sz="1600" kern="1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I acknowledge the traditional custodians of the land on which we gather here today, the Gadigal People of the Eora Nation, and pay my respects to all our Old People who have gone before us; our ancestors; for the positive legacy they left to us; which is our Laws and our Cultures across this nation.  These enduring cultural structures and ways of being, provide a blueprint for how we can live today, in our contemporary families and communities, in a good way, with integrity and respect, strong in our cultures, our identities, in healthy and respectful relationships, understanding our roles and responsibilities as Aboriginal men, women, young people and children.</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p>
            <a:pPr marL="226695" indent="0" algn="l"/>
            <a:r>
              <a:rPr lang="en-AU" sz="1600" kern="1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a:p>
            <a:pPr marL="226695" indent="0" algn="l"/>
            <a:r>
              <a:rPr lang="en-AU" sz="1600" kern="100" spc="10" dirty="0">
                <a:solidFill>
                  <a:srgbClr val="000000"/>
                </a:solidFill>
                <a:effectLst/>
                <a:latin typeface="Arial" panose="020B0604020202020204" pitchFamily="34" charset="0"/>
                <a:ea typeface="Calibri" panose="020F0502020204030204" pitchFamily="34" charset="0"/>
                <a:cs typeface="Arial" panose="020B0604020202020204" pitchFamily="34" charset="0"/>
              </a:rPr>
              <a:t>I also take a moment to acknowledge the passing of yet another Aboriginal woman to family violence in WA last week. She was a mother, daughter, sister, and an aunty in her family.  Her name is Tiffany.</a:t>
            </a:r>
            <a:endParaRPr lang="en-AU" sz="1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C6F817B-9132-4BA4-B6E8-1B816CB0AD90}" type="slidenum">
              <a:rPr lang="en-AU" smtClean="0"/>
              <a:t>2</a:t>
            </a:fld>
            <a:endParaRPr lang="en-AU"/>
          </a:p>
        </p:txBody>
      </p:sp>
    </p:spTree>
    <p:extLst>
      <p:ext uri="{BB962C8B-B14F-4D97-AF65-F5344CB8AC3E}">
        <p14:creationId xmlns:p14="http://schemas.microsoft.com/office/powerpoint/2010/main" val="3610929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6F817B-9132-4BA4-B6E8-1B816CB0AD90}" type="slidenum">
              <a:rPr lang="en-AU" smtClean="0"/>
              <a:t>20</a:t>
            </a:fld>
            <a:endParaRPr lang="en-AU"/>
          </a:p>
        </p:txBody>
      </p:sp>
    </p:spTree>
    <p:extLst>
      <p:ext uri="{BB962C8B-B14F-4D97-AF65-F5344CB8AC3E}">
        <p14:creationId xmlns:p14="http://schemas.microsoft.com/office/powerpoint/2010/main" val="2337818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6F817B-9132-4BA4-B6E8-1B816CB0AD90}" type="slidenum">
              <a:rPr lang="en-AU" smtClean="0"/>
              <a:t>21</a:t>
            </a:fld>
            <a:endParaRPr lang="en-AU"/>
          </a:p>
        </p:txBody>
      </p:sp>
    </p:spTree>
    <p:extLst>
      <p:ext uri="{BB962C8B-B14F-4D97-AF65-F5344CB8AC3E}">
        <p14:creationId xmlns:p14="http://schemas.microsoft.com/office/powerpoint/2010/main" val="227234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lnSpc>
                <a:spcPts val="0"/>
              </a:lnSpc>
              <a:buFont typeface="+mj-lt"/>
              <a:buAutoNum type="arabicPeriod"/>
              <a:tabLst>
                <a:tab pos="533400" algn="l"/>
                <a:tab pos="534035" algn="l"/>
              </a:tabLst>
            </a:pPr>
            <a:r>
              <a:rPr lang="en-US" sz="1200" b="1" spc="-10" dirty="0">
                <a:effectLst/>
                <a:latin typeface="Calibri" panose="020F0502020204030204" pitchFamily="34" charset="0"/>
                <a:ea typeface="Calibri" panose="020F0502020204030204" pitchFamily="34" charset="0"/>
              </a:rPr>
              <a:t>Community</a:t>
            </a:r>
            <a:r>
              <a:rPr lang="en-US" sz="1200" b="1" spc="-40" dirty="0">
                <a:effectLst/>
                <a:latin typeface="Calibri" panose="020F0502020204030204" pitchFamily="34" charset="0"/>
                <a:ea typeface="Calibri" panose="020F0502020204030204" pitchFamily="34" charset="0"/>
              </a:rPr>
              <a:t> </a:t>
            </a:r>
            <a:r>
              <a:rPr lang="en-US" sz="1200" b="1" spc="-10" dirty="0">
                <a:effectLst/>
                <a:latin typeface="Calibri" panose="020F0502020204030204" pitchFamily="34" charset="0"/>
                <a:ea typeface="Calibri" panose="020F0502020204030204" pitchFamily="34" charset="0"/>
              </a:rPr>
              <a:t>readiness</a:t>
            </a:r>
            <a:r>
              <a:rPr lang="en-US" sz="1200" b="1" spc="-5" dirty="0">
                <a:effectLst/>
                <a:latin typeface="Calibri" panose="020F0502020204030204" pitchFamily="34" charset="0"/>
                <a:ea typeface="Calibri" panose="020F0502020204030204" pitchFamily="34" charset="0"/>
              </a:rPr>
              <a:t> </a:t>
            </a:r>
            <a:r>
              <a:rPr lang="en-US" sz="1100" spc="-10" dirty="0">
                <a:effectLst/>
                <a:latin typeface="Calibri" panose="020F0502020204030204" pitchFamily="34" charset="0"/>
                <a:ea typeface="Calibri" panose="020F0502020204030204" pitchFamily="34" charset="0"/>
              </a:rPr>
              <a:t>refers</a:t>
            </a:r>
            <a:r>
              <a:rPr lang="en-US" sz="1100" spc="-15" dirty="0">
                <a:effectLst/>
                <a:latin typeface="Calibri" panose="020F0502020204030204" pitchFamily="34" charset="0"/>
                <a:ea typeface="Calibri" panose="020F0502020204030204" pitchFamily="34" charset="0"/>
              </a:rPr>
              <a:t> </a:t>
            </a:r>
            <a:r>
              <a:rPr lang="en-US" sz="1100" spc="-10" dirty="0">
                <a:effectLst/>
                <a:latin typeface="Calibri" panose="020F0502020204030204" pitchFamily="34" charset="0"/>
                <a:ea typeface="Calibri" panose="020F0502020204030204" pitchFamily="34" charset="0"/>
              </a:rPr>
              <a:t>to understanding</a:t>
            </a:r>
            <a:r>
              <a:rPr lang="en-US" sz="1100" spc="-20" dirty="0">
                <a:effectLst/>
                <a:latin typeface="Calibri" panose="020F0502020204030204" pitchFamily="34" charset="0"/>
                <a:ea typeface="Calibri" panose="020F0502020204030204" pitchFamily="34" charset="0"/>
              </a:rPr>
              <a:t> </a:t>
            </a:r>
            <a:r>
              <a:rPr lang="en-US" sz="1100" spc="-10" dirty="0">
                <a:effectLst/>
                <a:latin typeface="Calibri" panose="020F0502020204030204" pitchFamily="34" charset="0"/>
                <a:ea typeface="Calibri" panose="020F0502020204030204" pitchFamily="34" charset="0"/>
              </a:rPr>
              <a:t>a</a:t>
            </a:r>
            <a:r>
              <a:rPr lang="en-US" sz="1100" spc="-15" dirty="0">
                <a:effectLst/>
                <a:latin typeface="Calibri" panose="020F0502020204030204" pitchFamily="34" charset="0"/>
                <a:ea typeface="Calibri" panose="020F0502020204030204" pitchFamily="34" charset="0"/>
              </a:rPr>
              <a:t> </a:t>
            </a:r>
            <a:r>
              <a:rPr lang="en-US" sz="1100" spc="-10" dirty="0">
                <a:effectLst/>
                <a:latin typeface="Calibri" panose="020F0502020204030204" pitchFamily="34" charset="0"/>
                <a:ea typeface="Calibri" panose="020F0502020204030204" pitchFamily="34" charset="0"/>
              </a:rPr>
              <a:t>community’s</a:t>
            </a:r>
            <a:r>
              <a:rPr lang="en-US" sz="1100" spc="-30" dirty="0">
                <a:effectLst/>
                <a:latin typeface="Calibri" panose="020F0502020204030204" pitchFamily="34" charset="0"/>
                <a:ea typeface="Calibri" panose="020F0502020204030204" pitchFamily="34" charset="0"/>
              </a:rPr>
              <a:t> </a:t>
            </a:r>
            <a:r>
              <a:rPr lang="en-US" sz="1100" spc="-10" dirty="0">
                <a:effectLst/>
                <a:latin typeface="Calibri" panose="020F0502020204030204" pitchFamily="34" charset="0"/>
                <a:ea typeface="Calibri" panose="020F0502020204030204" pitchFamily="34" charset="0"/>
              </a:rPr>
              <a:t>capacity</a:t>
            </a:r>
            <a:r>
              <a:rPr lang="en-US" sz="1100" spc="-20" dirty="0">
                <a:effectLst/>
                <a:latin typeface="Calibri" panose="020F0502020204030204" pitchFamily="34" charset="0"/>
                <a:ea typeface="Calibri" panose="020F0502020204030204" pitchFamily="34" charset="0"/>
              </a:rPr>
              <a:t> </a:t>
            </a:r>
            <a:r>
              <a:rPr lang="en-US" sz="1100" spc="-10" dirty="0">
                <a:effectLst/>
                <a:latin typeface="Calibri" panose="020F0502020204030204" pitchFamily="34" charset="0"/>
                <a:ea typeface="Calibri" panose="020F0502020204030204" pitchFamily="34" charset="0"/>
              </a:rPr>
              <a:t>to</a:t>
            </a:r>
            <a:r>
              <a:rPr lang="en-US" sz="1100" spc="-20" dirty="0">
                <a:effectLst/>
                <a:latin typeface="Calibri" panose="020F0502020204030204" pitchFamily="34" charset="0"/>
                <a:ea typeface="Calibri" panose="020F0502020204030204" pitchFamily="34" charset="0"/>
              </a:rPr>
              <a:t> </a:t>
            </a:r>
            <a:r>
              <a:rPr lang="en-US" sz="1100" spc="-10" dirty="0">
                <a:effectLst/>
                <a:latin typeface="Calibri" panose="020F0502020204030204" pitchFamily="34" charset="0"/>
                <a:ea typeface="Calibri" panose="020F0502020204030204" pitchFamily="34" charset="0"/>
              </a:rPr>
              <a:t>engage with</a:t>
            </a:r>
            <a:r>
              <a:rPr lang="en-US" sz="1100" spc="-25" dirty="0">
                <a:effectLst/>
                <a:latin typeface="Calibri" panose="020F0502020204030204" pitchFamily="34" charset="0"/>
                <a:ea typeface="Calibri" panose="020F0502020204030204" pitchFamily="34" charset="0"/>
              </a:rPr>
              <a:t> and</a:t>
            </a:r>
            <a:endParaRPr lang="en-AU" sz="1100" spc="-10" dirty="0">
              <a:effectLst/>
              <a:latin typeface="Calibri" panose="020F0502020204030204" pitchFamily="34" charset="0"/>
              <a:ea typeface="Calibri" panose="020F0502020204030204" pitchFamily="34" charset="0"/>
            </a:endParaRPr>
          </a:p>
          <a:p>
            <a:pPr marL="76200">
              <a:lnSpc>
                <a:spcPts val="1335"/>
              </a:lnSpc>
            </a:pPr>
            <a:r>
              <a:rPr lang="en-US" sz="1100" dirty="0">
                <a:effectLst/>
                <a:latin typeface="Calibri" panose="020F0502020204030204" pitchFamily="34" charset="0"/>
                <a:ea typeface="Calibri" panose="020F0502020204030204" pitchFamily="34" charset="0"/>
              </a:rPr>
              <a:t>implement</a:t>
            </a:r>
            <a:r>
              <a:rPr lang="en-US" sz="1100" spc="-30" dirty="0">
                <a:effectLst/>
                <a:latin typeface="Calibri" panose="020F0502020204030204" pitchFamily="34" charset="0"/>
                <a:ea typeface="Calibri" panose="020F0502020204030204" pitchFamily="34" charset="0"/>
              </a:rPr>
              <a:t> </a:t>
            </a:r>
            <a:r>
              <a:rPr lang="en-US" sz="1100" dirty="0" err="1">
                <a:effectLst/>
                <a:latin typeface="Calibri" panose="020F0502020204030204" pitchFamily="34" charset="0"/>
                <a:ea typeface="Calibri" panose="020F0502020204030204" pitchFamily="34" charset="0"/>
              </a:rPr>
              <a:t>programmes</a:t>
            </a:r>
            <a:r>
              <a:rPr lang="en-US" sz="1100" dirty="0">
                <a:effectLst/>
                <a:latin typeface="Calibri" panose="020F0502020204030204" pitchFamily="34" charset="0"/>
                <a:ea typeface="Calibri" panose="020F0502020204030204" pitchFamily="34" charset="0"/>
              </a:rPr>
              <a:t>,</a:t>
            </a:r>
            <a:r>
              <a:rPr lang="en-US" sz="1100" spc="-15"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policies</a:t>
            </a:r>
            <a:r>
              <a:rPr lang="en-US" sz="1100" spc="-25"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and</a:t>
            </a:r>
            <a:r>
              <a:rPr lang="en-US" sz="1100" spc="-2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other</a:t>
            </a:r>
            <a:r>
              <a:rPr lang="en-US" sz="1100" spc="-15"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strategies</a:t>
            </a:r>
            <a:r>
              <a:rPr lang="en-US" sz="1100" spc="-25"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aimed</a:t>
            </a:r>
            <a:r>
              <a:rPr lang="en-US" sz="1100" spc="-3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at</a:t>
            </a:r>
            <a:r>
              <a:rPr lang="en-US" sz="1100" spc="-2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reducing</a:t>
            </a:r>
            <a:r>
              <a:rPr lang="en-US" sz="1100" spc="-2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family</a:t>
            </a:r>
            <a:r>
              <a:rPr lang="en-US" sz="1100" spc="-3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violence/incarceration rates/creating safety,</a:t>
            </a:r>
            <a:r>
              <a:rPr lang="en-US" sz="1100" spc="-15"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within</a:t>
            </a:r>
            <a:r>
              <a:rPr lang="en-US" sz="1100" spc="-20" dirty="0">
                <a:effectLst/>
                <a:latin typeface="Calibri" panose="020F0502020204030204" pitchFamily="34" charset="0"/>
                <a:ea typeface="Calibri" panose="020F0502020204030204" pitchFamily="34" charset="0"/>
              </a:rPr>
              <a:t> </a:t>
            </a:r>
            <a:r>
              <a:rPr lang="en-US" sz="1100" spc="-25" dirty="0">
                <a:effectLst/>
                <a:latin typeface="Calibri" panose="020F0502020204030204" pitchFamily="34" charset="0"/>
                <a:ea typeface="Calibri" panose="020F0502020204030204" pitchFamily="34" charset="0"/>
              </a:rPr>
              <a:t>the</a:t>
            </a:r>
            <a:r>
              <a:rPr lang="en-US" sz="90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context</a:t>
            </a:r>
            <a:r>
              <a:rPr lang="en-US" sz="1100" spc="-2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of</a:t>
            </a:r>
            <a:r>
              <a:rPr lang="en-US" sz="1100" spc="-1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local</a:t>
            </a:r>
            <a:r>
              <a:rPr lang="en-US" sz="1100" spc="-20" dirty="0">
                <a:effectLst/>
                <a:latin typeface="Calibri" panose="020F0502020204030204" pitchFamily="34" charset="0"/>
                <a:ea typeface="Calibri" panose="020F0502020204030204" pitchFamily="34" charset="0"/>
              </a:rPr>
              <a:t> val</a:t>
            </a:r>
            <a:r>
              <a:rPr lang="en-US" sz="1100" dirty="0">
                <a:effectLst/>
                <a:latin typeface="Calibri" panose="020F0502020204030204" pitchFamily="34" charset="0"/>
                <a:ea typeface="Calibri" panose="020F0502020204030204" pitchFamily="34" charset="0"/>
              </a:rPr>
              <a:t>ues,</a:t>
            </a:r>
            <a:r>
              <a:rPr lang="en-US" sz="1100" spc="-1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norms,</a:t>
            </a:r>
            <a:r>
              <a:rPr lang="en-US" sz="1100" spc="-1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attitudes</a:t>
            </a:r>
            <a:r>
              <a:rPr lang="en-US" sz="1100" spc="-2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and</a:t>
            </a:r>
            <a:r>
              <a:rPr lang="en-US" sz="1100" spc="-15"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perceptions</a:t>
            </a:r>
            <a:r>
              <a:rPr lang="en-US" sz="1100" spc="-1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regarding</a:t>
            </a:r>
            <a:r>
              <a:rPr lang="en-US" sz="1100" spc="-15"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family</a:t>
            </a:r>
            <a:r>
              <a:rPr lang="en-US" sz="1100" spc="-20" dirty="0">
                <a:effectLst/>
                <a:latin typeface="Calibri" panose="020F0502020204030204" pitchFamily="34" charset="0"/>
                <a:ea typeface="Calibri" panose="020F0502020204030204" pitchFamily="34" charset="0"/>
              </a:rPr>
              <a:t> </a:t>
            </a:r>
            <a:r>
              <a:rPr lang="en-US" sz="1100" dirty="0">
                <a:effectLst/>
                <a:latin typeface="Calibri" panose="020F0502020204030204" pitchFamily="34" charset="0"/>
                <a:ea typeface="Calibri" panose="020F0502020204030204" pitchFamily="34" charset="0"/>
              </a:rPr>
              <a:t>violence, youth offending behaviour, etc.</a:t>
            </a:r>
            <a:endParaRPr lang="en-AU" dirty="0"/>
          </a:p>
        </p:txBody>
      </p:sp>
      <p:sp>
        <p:nvSpPr>
          <p:cNvPr id="4" name="Slide Number Placeholder 3"/>
          <p:cNvSpPr>
            <a:spLocks noGrp="1"/>
          </p:cNvSpPr>
          <p:nvPr>
            <p:ph type="sldNum" sz="quarter" idx="5"/>
          </p:nvPr>
        </p:nvSpPr>
        <p:spPr/>
        <p:txBody>
          <a:bodyPr/>
          <a:lstStyle/>
          <a:p>
            <a:fld id="{4C6F817B-9132-4BA4-B6E8-1B816CB0AD90}" type="slidenum">
              <a:rPr lang="en-AU" smtClean="0"/>
              <a:t>22</a:t>
            </a:fld>
            <a:endParaRPr lang="en-AU"/>
          </a:p>
        </p:txBody>
      </p:sp>
    </p:spTree>
    <p:extLst>
      <p:ext uri="{BB962C8B-B14F-4D97-AF65-F5344CB8AC3E}">
        <p14:creationId xmlns:p14="http://schemas.microsoft.com/office/powerpoint/2010/main" val="2294115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C6F817B-9132-4BA4-B6E8-1B816CB0AD90}" type="slidenum">
              <a:rPr lang="en-AU" smtClean="0"/>
              <a:t>23</a:t>
            </a:fld>
            <a:endParaRPr lang="en-AU"/>
          </a:p>
        </p:txBody>
      </p:sp>
    </p:spTree>
    <p:extLst>
      <p:ext uri="{BB962C8B-B14F-4D97-AF65-F5344CB8AC3E}">
        <p14:creationId xmlns:p14="http://schemas.microsoft.com/office/powerpoint/2010/main" val="2968462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acknowledge and it’s important for you to remember that there are a diversity of views from our cultures and communities across Australia.</a:t>
            </a:r>
          </a:p>
          <a:p>
            <a:r>
              <a:rPr lang="en-AU" dirty="0"/>
              <a:t>Today I’ll be providing a WA perspective, that may have</a:t>
            </a:r>
          </a:p>
        </p:txBody>
      </p:sp>
      <p:sp>
        <p:nvSpPr>
          <p:cNvPr id="4" name="Slide Number Placeholder 3"/>
          <p:cNvSpPr>
            <a:spLocks noGrp="1"/>
          </p:cNvSpPr>
          <p:nvPr>
            <p:ph type="sldNum" sz="quarter" idx="5"/>
          </p:nvPr>
        </p:nvSpPr>
        <p:spPr/>
        <p:txBody>
          <a:bodyPr/>
          <a:lstStyle/>
          <a:p>
            <a:fld id="{4C6F817B-9132-4BA4-B6E8-1B816CB0AD90}" type="slidenum">
              <a:rPr lang="en-AU" smtClean="0"/>
              <a:t>3</a:t>
            </a:fld>
            <a:endParaRPr lang="en-AU"/>
          </a:p>
        </p:txBody>
      </p:sp>
    </p:spTree>
    <p:extLst>
      <p:ext uri="{BB962C8B-B14F-4D97-AF65-F5344CB8AC3E}">
        <p14:creationId xmlns:p14="http://schemas.microsoft.com/office/powerpoint/2010/main" val="2187537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AU" dirty="0"/>
              <a:t>Terms of Reference:  Examine all deaths in custody 1980 to 1989 and to take account of any social, cultural and legal matter which may have a bearing on the deaths</a:t>
            </a:r>
          </a:p>
          <a:p>
            <a:pPr marL="342900" indent="-342900">
              <a:buFont typeface="Arial" panose="020B0604020202020204" pitchFamily="34" charset="0"/>
              <a:buChar char="•"/>
            </a:pPr>
            <a:r>
              <a:rPr lang="en-AU" dirty="0"/>
              <a:t>Commissioner Patrick Dodson examined the Underlying Issues associated with incarceration of Aboriginal people and the deaths</a:t>
            </a:r>
          </a:p>
          <a:p>
            <a:pPr marL="342900" indent="-342900">
              <a:buFont typeface="Arial" panose="020B0604020202020204" pitchFamily="34" charset="0"/>
              <a:buChar char="•"/>
            </a:pPr>
            <a:r>
              <a:rPr lang="en-AU" dirty="0"/>
              <a:t>Highlighted that being a member of the Stolen Generations = increased risk of incarceration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339 Recommendations</a:t>
            </a:r>
          </a:p>
          <a:p>
            <a:pPr marL="342900" indent="-34290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4C6F817B-9132-4BA4-B6E8-1B816CB0AD90}" type="slidenum">
              <a:rPr lang="en-AU" smtClean="0"/>
              <a:t>4</a:t>
            </a:fld>
            <a:endParaRPr lang="en-AU"/>
          </a:p>
        </p:txBody>
      </p:sp>
    </p:spTree>
    <p:extLst>
      <p:ext uri="{BB962C8B-B14F-4D97-AF65-F5344CB8AC3E}">
        <p14:creationId xmlns:p14="http://schemas.microsoft.com/office/powerpoint/2010/main" val="80283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Aboriginal knowledge systems</a:t>
            </a:r>
          </a:p>
          <a:p>
            <a:r>
              <a:rPr lang="en-AU" dirty="0"/>
              <a:t>Research highlighting colonial patriarchal violence</a:t>
            </a:r>
          </a:p>
          <a:p>
            <a:pPr marL="800100" lvl="2" indent="-342900" algn="just" eaLnBrk="0" fontAlgn="base" hangingPunct="0">
              <a:lnSpc>
                <a:spcPct val="100000"/>
              </a:lnSpc>
              <a:spcBef>
                <a:spcPct val="0"/>
              </a:spcBef>
              <a:spcAft>
                <a:spcPct val="0"/>
              </a:spcAft>
              <a:buClrTx/>
              <a:buFont typeface="Arial" panose="020B0604020202020204" pitchFamily="34" charset="0"/>
              <a:buChar char="•"/>
            </a:pPr>
            <a:r>
              <a:rPr kumimoji="0" lang="en-AU" altLang="en-US" sz="1200"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Violent dispossession and the killing of our senior knowledge holders and leaders;</a:t>
            </a:r>
          </a:p>
          <a:p>
            <a:pPr marL="800100" lvl="2" indent="-342900" algn="just" eaLnBrk="0" fontAlgn="base" hangingPunct="0">
              <a:lnSpc>
                <a:spcPct val="100000"/>
              </a:lnSpc>
              <a:spcBef>
                <a:spcPct val="0"/>
              </a:spcBef>
              <a:spcAft>
                <a:spcPct val="0"/>
              </a:spcAft>
              <a:buClrTx/>
              <a:buFont typeface="Arial" panose="020B0604020202020204" pitchFamily="34" charset="0"/>
              <a:buChar char="•"/>
            </a:pPr>
            <a:r>
              <a:rPr kumimoji="0" lang="en-AU" altLang="en-US" sz="1200"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the Stolen Generations and the loss of successive generations to our families and kinship systems (knowledge and continuation of culture, country, and language; roles and responsibilities, practices, ceremonies, and stories)</a:t>
            </a:r>
          </a:p>
          <a:p>
            <a:pPr marL="800100" lvl="2" indent="-342900" algn="just" eaLnBrk="0" fontAlgn="base" hangingPunct="0">
              <a:lnSpc>
                <a:spcPct val="100000"/>
              </a:lnSpc>
              <a:spcBef>
                <a:spcPct val="0"/>
              </a:spcBef>
              <a:spcAft>
                <a:spcPct val="0"/>
              </a:spcAft>
              <a:buClrTx/>
              <a:buFont typeface="Arial" panose="020B0604020202020204" pitchFamily="34" charset="0"/>
              <a:buChar char="•"/>
            </a:pPr>
            <a:r>
              <a:rPr kumimoji="0" lang="en-AU" altLang="en-US" sz="1200"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the missions:  being locked on the missions for successive generations and having every opportunity to exercise responsibility and decision-making taken away from us for generations (McDaniel, 2009).</a:t>
            </a:r>
          </a:p>
          <a:p>
            <a:pPr marL="800100" lvl="2" indent="-342900" algn="just" eaLnBrk="0" fontAlgn="base" hangingPunct="0">
              <a:lnSpc>
                <a:spcPct val="100000"/>
              </a:lnSpc>
              <a:spcBef>
                <a:spcPct val="0"/>
              </a:spcBef>
              <a:spcAft>
                <a:spcPct val="0"/>
              </a:spcAft>
              <a:buClrTx/>
              <a:buFont typeface="Arial" panose="020B0604020202020204" pitchFamily="34" charset="0"/>
              <a:buChar char="•"/>
            </a:pPr>
            <a:r>
              <a:rPr lang="en-AU" altLang="en-US" sz="1200" dirty="0">
                <a:solidFill>
                  <a:srgbClr val="000000"/>
                </a:solidFill>
                <a:latin typeface="Avenir Next LT Pro Demi" panose="020F0502020204030204" pitchFamily="34" charset="0"/>
                <a:ea typeface="Calibri" panose="020F0502020204030204" pitchFamily="34" charset="0"/>
                <a:cs typeface="Arial" panose="020B0604020202020204" pitchFamily="34" charset="0"/>
              </a:rPr>
              <a:t>C</a:t>
            </a:r>
            <a:r>
              <a:rPr kumimoji="0" lang="en-AU" altLang="en-US" sz="1200"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hild Protection procedures that are inherently and systemically racist</a:t>
            </a:r>
          </a:p>
          <a:p>
            <a:endParaRPr lang="en-AU" dirty="0"/>
          </a:p>
        </p:txBody>
      </p:sp>
      <p:sp>
        <p:nvSpPr>
          <p:cNvPr id="4" name="Slide Number Placeholder 3"/>
          <p:cNvSpPr>
            <a:spLocks noGrp="1"/>
          </p:cNvSpPr>
          <p:nvPr>
            <p:ph type="sldNum" sz="quarter" idx="5"/>
          </p:nvPr>
        </p:nvSpPr>
        <p:spPr/>
        <p:txBody>
          <a:bodyPr/>
          <a:lstStyle/>
          <a:p>
            <a:fld id="{4C6F817B-9132-4BA4-B6E8-1B816CB0AD90}" type="slidenum">
              <a:rPr lang="en-AU" smtClean="0"/>
              <a:t>5</a:t>
            </a:fld>
            <a:endParaRPr lang="en-AU"/>
          </a:p>
        </p:txBody>
      </p:sp>
    </p:spTree>
    <p:extLst>
      <p:ext uri="{BB962C8B-B14F-4D97-AF65-F5344CB8AC3E}">
        <p14:creationId xmlns:p14="http://schemas.microsoft.com/office/powerpoint/2010/main" val="1250767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Evaluations of diversion programs for Aboriginal and Torres Strait Islander young people consistently highlight the importance of programs being focused on the cultural context of the young person and the need to incorporate Aboriginal and Torres Strait Islander custom and law</a:t>
            </a:r>
          </a:p>
          <a:p>
            <a:r>
              <a:rPr lang="en-US" dirty="0"/>
              <a:t>Good practices are highly </a:t>
            </a:r>
            <a:r>
              <a:rPr lang="en-US" dirty="0" err="1"/>
              <a:t>localised</a:t>
            </a:r>
            <a:r>
              <a:rPr lang="en-US" dirty="0"/>
              <a:t>, holistic and involve whole-of-community approaches, taking place in the presence of Elders, reconnecting young people with cultural identity and sense of belonging to country. ‘On-country’ models in particular have the advantage of sharing ‘cultural match’. Most successful programs are ‘those grounded in and drawing upon the family, kinship, social and cultural networks of the young person’</a:t>
            </a:r>
          </a:p>
          <a:p>
            <a:endParaRPr lang="en-AU" dirty="0"/>
          </a:p>
          <a:p>
            <a:r>
              <a:rPr lang="en-AU" dirty="0"/>
              <a:t>Justice reinvestment initiatives generally include </a:t>
            </a:r>
          </a:p>
          <a:p>
            <a:r>
              <a:rPr lang="en-AU" dirty="0"/>
              <a:t>Local aspirations, ideas and solutions about prevention and diversion</a:t>
            </a:r>
          </a:p>
          <a:p>
            <a:r>
              <a:rPr lang="en-AU" dirty="0"/>
              <a:t>Collaboration between local organisations</a:t>
            </a:r>
          </a:p>
          <a:p>
            <a:r>
              <a:rPr lang="en-AU" dirty="0"/>
              <a:t>My observations from our work with one initiative is that a significant gap has been assessing community readiness to lead such an initiative.  This constitutes a critical risk to the success of the project.</a:t>
            </a:r>
          </a:p>
        </p:txBody>
      </p:sp>
      <p:sp>
        <p:nvSpPr>
          <p:cNvPr id="4" name="Slide Number Placeholder 3"/>
          <p:cNvSpPr>
            <a:spLocks noGrp="1"/>
          </p:cNvSpPr>
          <p:nvPr>
            <p:ph type="sldNum" sz="quarter" idx="5"/>
          </p:nvPr>
        </p:nvSpPr>
        <p:spPr/>
        <p:txBody>
          <a:bodyPr/>
          <a:lstStyle/>
          <a:p>
            <a:fld id="{4C6F817B-9132-4BA4-B6E8-1B816CB0AD90}" type="slidenum">
              <a:rPr lang="en-AU" smtClean="0"/>
              <a:t>6</a:t>
            </a:fld>
            <a:endParaRPr lang="en-AU"/>
          </a:p>
        </p:txBody>
      </p:sp>
    </p:spTree>
    <p:extLst>
      <p:ext uri="{BB962C8B-B14F-4D97-AF65-F5344CB8AC3E}">
        <p14:creationId xmlns:p14="http://schemas.microsoft.com/office/powerpoint/2010/main" val="2249606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starting point to understanding our cultural perspectives begins with our spirituality and The Dreaming.</a:t>
            </a:r>
          </a:p>
        </p:txBody>
      </p:sp>
      <p:sp>
        <p:nvSpPr>
          <p:cNvPr id="4" name="Slide Number Placeholder 3"/>
          <p:cNvSpPr>
            <a:spLocks noGrp="1"/>
          </p:cNvSpPr>
          <p:nvPr>
            <p:ph type="sldNum" sz="quarter" idx="5"/>
          </p:nvPr>
        </p:nvSpPr>
        <p:spPr/>
        <p:txBody>
          <a:bodyPr/>
          <a:lstStyle/>
          <a:p>
            <a:fld id="{CE67C86C-25B5-4905-AC85-DDAD6A08AB17}" type="slidenum">
              <a:rPr lang="en-AU" smtClean="0"/>
              <a:t>7</a:t>
            </a:fld>
            <a:endParaRPr lang="en-AU"/>
          </a:p>
        </p:txBody>
      </p:sp>
    </p:spTree>
    <p:extLst>
      <p:ext uri="{BB962C8B-B14F-4D97-AF65-F5344CB8AC3E}">
        <p14:creationId xmlns:p14="http://schemas.microsoft.com/office/powerpoint/2010/main" val="3131937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Bosses from the Kimberley say this ….</a:t>
            </a:r>
          </a:p>
        </p:txBody>
      </p:sp>
      <p:sp>
        <p:nvSpPr>
          <p:cNvPr id="4" name="Slide Number Placeholder 3"/>
          <p:cNvSpPr>
            <a:spLocks noGrp="1"/>
          </p:cNvSpPr>
          <p:nvPr>
            <p:ph type="sldNum" sz="quarter" idx="5"/>
          </p:nvPr>
        </p:nvSpPr>
        <p:spPr/>
        <p:txBody>
          <a:bodyPr/>
          <a:lstStyle/>
          <a:p>
            <a:fld id="{CE67C86C-25B5-4905-AC85-DDAD6A08AB17}" type="slidenum">
              <a:rPr lang="en-AU" smtClean="0"/>
              <a:t>8</a:t>
            </a:fld>
            <a:endParaRPr lang="en-AU"/>
          </a:p>
        </p:txBody>
      </p:sp>
    </p:spTree>
    <p:extLst>
      <p:ext uri="{BB962C8B-B14F-4D97-AF65-F5344CB8AC3E}">
        <p14:creationId xmlns:p14="http://schemas.microsoft.com/office/powerpoint/2010/main" val="330289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E67C86C-25B5-4905-AC85-DDAD6A08AB17}" type="slidenum">
              <a:rPr lang="en-AU" smtClean="0"/>
              <a:t>9</a:t>
            </a:fld>
            <a:endParaRPr lang="en-AU"/>
          </a:p>
        </p:txBody>
      </p:sp>
    </p:spTree>
    <p:extLst>
      <p:ext uri="{BB962C8B-B14F-4D97-AF65-F5344CB8AC3E}">
        <p14:creationId xmlns:p14="http://schemas.microsoft.com/office/powerpoint/2010/main" val="258279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8/15/2023</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14055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8/15/2023</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537414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8/15/2023</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982541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8/15/2023</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66253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8/15/2023</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0811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8/15/2023</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84764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8/15/2023</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367726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8/15/2023</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6752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8/15/2023</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03355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8/15/2023</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02183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8/15/2023</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7276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8/15/2023</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177666143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hovane@outlook.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56436FE-6431-4AA2-A47A-3613519F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296AD4-4458-E545-78BA-516B82FCD1D6}"/>
              </a:ext>
            </a:extLst>
          </p:cNvPr>
          <p:cNvSpPr>
            <a:spLocks noGrp="1"/>
          </p:cNvSpPr>
          <p:nvPr>
            <p:ph type="ctrTitle"/>
          </p:nvPr>
        </p:nvSpPr>
        <p:spPr>
          <a:xfrm>
            <a:off x="194565" y="1431234"/>
            <a:ext cx="6882095" cy="2854882"/>
          </a:xfrm>
        </p:spPr>
        <p:txBody>
          <a:bodyPr>
            <a:normAutofit fontScale="90000"/>
          </a:bodyPr>
          <a:lstStyle/>
          <a:p>
            <a:pPr>
              <a:lnSpc>
                <a:spcPct val="90000"/>
              </a:lnSpc>
            </a:pPr>
            <a:r>
              <a:rPr lang="en-AU" sz="3200" dirty="0">
                <a:effectLst/>
                <a:latin typeface="Posterama" panose="020B0504020200020000" pitchFamily="34" charset="0"/>
                <a:ea typeface="Calibri" panose="020F0502020204030204" pitchFamily="34" charset="0"/>
                <a:cs typeface="Posterama" panose="020B0504020200020000" pitchFamily="34" charset="0"/>
              </a:rPr>
              <a:t>Two Laws talking:  Establishing a shared starting point for reducing violence, creating safe communities, and reducing Aboriginal incarceration</a:t>
            </a:r>
            <a:br>
              <a:rPr lang="en-AU" sz="3000" dirty="0"/>
            </a:br>
            <a:br>
              <a:rPr lang="en-AU" sz="3000" dirty="0"/>
            </a:br>
            <a:r>
              <a:rPr lang="en-AU" sz="2200" dirty="0"/>
              <a:t>Applied Research in Crime and Justice Conference 2023</a:t>
            </a:r>
            <a:br>
              <a:rPr lang="en-AU" sz="2200" dirty="0"/>
            </a:br>
            <a:r>
              <a:rPr lang="en-AU" sz="2200" dirty="0"/>
              <a:t>International Convention Centre, Sydney</a:t>
            </a:r>
            <a:br>
              <a:rPr lang="en-AU" sz="2200" dirty="0"/>
            </a:br>
            <a:r>
              <a:rPr lang="en-AU" sz="2200" dirty="0"/>
              <a:t>14-15 August 2023</a:t>
            </a:r>
          </a:p>
        </p:txBody>
      </p:sp>
      <p:sp>
        <p:nvSpPr>
          <p:cNvPr id="3" name="Subtitle 2">
            <a:extLst>
              <a:ext uri="{FF2B5EF4-FFF2-40B4-BE49-F238E27FC236}">
                <a16:creationId xmlns:a16="http://schemas.microsoft.com/office/drawing/2014/main" id="{EF10B852-9B91-C659-51B6-0B49D5E642FD}"/>
              </a:ext>
            </a:extLst>
          </p:cNvPr>
          <p:cNvSpPr>
            <a:spLocks noGrp="1"/>
          </p:cNvSpPr>
          <p:nvPr>
            <p:ph type="subTitle" idx="1"/>
          </p:nvPr>
        </p:nvSpPr>
        <p:spPr>
          <a:xfrm>
            <a:off x="609600" y="4733925"/>
            <a:ext cx="5258696" cy="1394594"/>
          </a:xfrm>
        </p:spPr>
        <p:txBody>
          <a:bodyPr anchor="ctr">
            <a:normAutofit/>
          </a:bodyPr>
          <a:lstStyle/>
          <a:p>
            <a:pPr>
              <a:lnSpc>
                <a:spcPct val="100000"/>
              </a:lnSpc>
              <a:spcBef>
                <a:spcPts val="0"/>
              </a:spcBef>
            </a:pPr>
            <a:r>
              <a:rPr lang="en-AU" sz="1700" dirty="0">
                <a:latin typeface="+mj-lt"/>
              </a:rPr>
              <a:t>Professor Victoria Hovane</a:t>
            </a:r>
          </a:p>
          <a:p>
            <a:pPr>
              <a:lnSpc>
                <a:spcPct val="100000"/>
              </a:lnSpc>
              <a:spcBef>
                <a:spcPts val="0"/>
              </a:spcBef>
            </a:pPr>
            <a:r>
              <a:rPr lang="en-AU" sz="1700" dirty="0">
                <a:latin typeface="+mj-lt"/>
              </a:rPr>
              <a:t>Law School, UWA</a:t>
            </a:r>
          </a:p>
          <a:p>
            <a:pPr>
              <a:lnSpc>
                <a:spcPct val="100000"/>
              </a:lnSpc>
              <a:spcBef>
                <a:spcPts val="0"/>
              </a:spcBef>
            </a:pPr>
            <a:r>
              <a:rPr lang="en-AU" sz="1700" dirty="0">
                <a:latin typeface="+mj-lt"/>
              </a:rPr>
              <a:t>Managing Director, </a:t>
            </a:r>
            <a:r>
              <a:rPr lang="en-AU" sz="1700" dirty="0" err="1">
                <a:latin typeface="+mj-lt"/>
              </a:rPr>
              <a:t>Tjallara</a:t>
            </a:r>
            <a:r>
              <a:rPr lang="en-AU" sz="1700" dirty="0">
                <a:latin typeface="+mj-lt"/>
              </a:rPr>
              <a:t> Consulting Pty Ltd</a:t>
            </a:r>
          </a:p>
          <a:p>
            <a:pPr>
              <a:lnSpc>
                <a:spcPct val="100000"/>
              </a:lnSpc>
              <a:spcBef>
                <a:spcPts val="0"/>
              </a:spcBef>
            </a:pPr>
            <a:r>
              <a:rPr lang="en-AU" sz="1700" dirty="0">
                <a:latin typeface="+mj-lt"/>
              </a:rPr>
              <a:t>E:  </a:t>
            </a:r>
            <a:r>
              <a:rPr lang="en-AU" sz="1700" dirty="0">
                <a:latin typeface="+mj-lt"/>
                <a:hlinkClick r:id="rId3"/>
              </a:rPr>
              <a:t>vhovane@outlook.com</a:t>
            </a:r>
            <a:r>
              <a:rPr lang="en-AU" sz="1700" dirty="0">
                <a:latin typeface="+mj-lt"/>
              </a:rPr>
              <a:t> </a:t>
            </a:r>
          </a:p>
        </p:txBody>
      </p:sp>
      <p:pic>
        <p:nvPicPr>
          <p:cNvPr id="5" name="Picture 11" descr="A person wearing a costume&#10;&#10;Description automatically generated">
            <a:extLst>
              <a:ext uri="{FF2B5EF4-FFF2-40B4-BE49-F238E27FC236}">
                <a16:creationId xmlns:a16="http://schemas.microsoft.com/office/drawing/2014/main" id="{93E869FB-E58A-354F-32B7-03EF860912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68" r="-1" b="2570"/>
          <a:stretch/>
        </p:blipFill>
        <p:spPr bwMode="auto">
          <a:xfrm>
            <a:off x="6364448" y="10"/>
            <a:ext cx="5827552" cy="6857990"/>
          </a:xfrm>
          <a:custGeom>
            <a:avLst/>
            <a:gdLst/>
            <a:ahLst/>
            <a:cxnLst/>
            <a:rect l="l" t="t" r="r" b="b"/>
            <a:pathLst>
              <a:path w="5827552" h="6858000">
                <a:moveTo>
                  <a:pt x="391440" y="4232571"/>
                </a:moveTo>
                <a:cubicBezTo>
                  <a:pt x="581049" y="4232571"/>
                  <a:pt x="734757" y="4386279"/>
                  <a:pt x="734757" y="4575888"/>
                </a:cubicBezTo>
                <a:cubicBezTo>
                  <a:pt x="734757" y="4765497"/>
                  <a:pt x="581049" y="4919205"/>
                  <a:pt x="391440" y="4919205"/>
                </a:cubicBezTo>
                <a:cubicBezTo>
                  <a:pt x="201831" y="4919205"/>
                  <a:pt x="48123" y="4765497"/>
                  <a:pt x="48123" y="4575888"/>
                </a:cubicBezTo>
                <a:cubicBezTo>
                  <a:pt x="48123" y="4386279"/>
                  <a:pt x="201831" y="4232571"/>
                  <a:pt x="391440" y="4232571"/>
                </a:cubicBezTo>
                <a:close/>
                <a:moveTo>
                  <a:pt x="247368" y="1806694"/>
                </a:moveTo>
                <a:cubicBezTo>
                  <a:pt x="383986" y="1806694"/>
                  <a:pt x="494736" y="1917444"/>
                  <a:pt x="494736" y="2054062"/>
                </a:cubicBezTo>
                <a:cubicBezTo>
                  <a:pt x="494736" y="2190680"/>
                  <a:pt x="383986" y="2301430"/>
                  <a:pt x="247368" y="2301430"/>
                </a:cubicBezTo>
                <a:cubicBezTo>
                  <a:pt x="110750" y="2301430"/>
                  <a:pt x="0" y="2190680"/>
                  <a:pt x="0" y="2054062"/>
                </a:cubicBezTo>
                <a:cubicBezTo>
                  <a:pt x="0" y="1917444"/>
                  <a:pt x="110750" y="1806694"/>
                  <a:pt x="247368" y="1806694"/>
                </a:cubicBezTo>
                <a:close/>
                <a:moveTo>
                  <a:pt x="247369" y="1294715"/>
                </a:moveTo>
                <a:cubicBezTo>
                  <a:pt x="326938" y="1294715"/>
                  <a:pt x="391441" y="1359218"/>
                  <a:pt x="391441" y="1438787"/>
                </a:cubicBezTo>
                <a:cubicBezTo>
                  <a:pt x="391441" y="1518356"/>
                  <a:pt x="326938" y="1582859"/>
                  <a:pt x="247369" y="1582859"/>
                </a:cubicBezTo>
                <a:cubicBezTo>
                  <a:pt x="167800" y="1582859"/>
                  <a:pt x="103297" y="1518356"/>
                  <a:pt x="103297" y="1438787"/>
                </a:cubicBezTo>
                <a:cubicBezTo>
                  <a:pt x="103297" y="1359218"/>
                  <a:pt x="167800" y="1294715"/>
                  <a:pt x="247369" y="1294715"/>
                </a:cubicBezTo>
                <a:close/>
                <a:moveTo>
                  <a:pt x="480671" y="0"/>
                </a:moveTo>
                <a:lnTo>
                  <a:pt x="5827552" y="0"/>
                </a:lnTo>
                <a:lnTo>
                  <a:pt x="5827552" y="6858000"/>
                </a:lnTo>
                <a:lnTo>
                  <a:pt x="5825818" y="6858000"/>
                </a:lnTo>
                <a:lnTo>
                  <a:pt x="236731" y="6858000"/>
                </a:lnTo>
                <a:lnTo>
                  <a:pt x="225831" y="6841105"/>
                </a:lnTo>
                <a:cubicBezTo>
                  <a:pt x="35993" y="6490332"/>
                  <a:pt x="58970" y="6027176"/>
                  <a:pt x="314550" y="5720066"/>
                </a:cubicBezTo>
                <a:cubicBezTo>
                  <a:pt x="1530043" y="4259025"/>
                  <a:pt x="615593" y="4079388"/>
                  <a:pt x="503588" y="3464278"/>
                </a:cubicBezTo>
                <a:cubicBezTo>
                  <a:pt x="330606" y="2514465"/>
                  <a:pt x="722867" y="2276432"/>
                  <a:pt x="675681" y="1809180"/>
                </a:cubicBezTo>
                <a:cubicBezTo>
                  <a:pt x="624359" y="1301070"/>
                  <a:pt x="219491" y="1102027"/>
                  <a:pt x="245003" y="646882"/>
                </a:cubicBezTo>
                <a:cubicBezTo>
                  <a:pt x="249830" y="424885"/>
                  <a:pt x="318025" y="228632"/>
                  <a:pt x="431196" y="6414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50906E2F-549D-E2FA-DE28-DD1F72F7C670}"/>
              </a:ext>
            </a:extLst>
          </p:cNvPr>
          <p:cNvSpPr>
            <a:spLocks noChangeArrowheads="1"/>
          </p:cNvSpPr>
          <p:nvPr/>
        </p:nvSpPr>
        <p:spPr bwMode="auto">
          <a:xfrm>
            <a:off x="4344244" y="6435712"/>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8737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41380B7A-5B85-4642-8878-2089DEF2C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2">
            <a:extLst>
              <a:ext uri="{FF2B5EF4-FFF2-40B4-BE49-F238E27FC236}">
                <a16:creationId xmlns:a16="http://schemas.microsoft.com/office/drawing/2014/main" id="{848D562A-EF99-44C6-AA29-9D3E42177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2299" y="-1"/>
            <a:ext cx="5726653" cy="6858000"/>
          </a:xfrm>
          <a:custGeom>
            <a:avLst/>
            <a:gdLst>
              <a:gd name="connsiteX0" fmla="*/ 615190 w 5726653"/>
              <a:gd name="connsiteY0" fmla="*/ 3536635 h 6858000"/>
              <a:gd name="connsiteX1" fmla="*/ 1124778 w 5726653"/>
              <a:gd name="connsiteY1" fmla="*/ 4046223 h 6858000"/>
              <a:gd name="connsiteX2" fmla="*/ 615190 w 5726653"/>
              <a:gd name="connsiteY2" fmla="*/ 4555811 h 6858000"/>
              <a:gd name="connsiteX3" fmla="*/ 105602 w 5726653"/>
              <a:gd name="connsiteY3" fmla="*/ 4046223 h 6858000"/>
              <a:gd name="connsiteX4" fmla="*/ 615190 w 5726653"/>
              <a:gd name="connsiteY4" fmla="*/ 3536635 h 6858000"/>
              <a:gd name="connsiteX5" fmla="*/ 1497780 w 5726653"/>
              <a:gd name="connsiteY5" fmla="*/ 0 h 6858000"/>
              <a:gd name="connsiteX6" fmla="*/ 5164844 w 5726653"/>
              <a:gd name="connsiteY6" fmla="*/ 0 h 6858000"/>
              <a:gd name="connsiteX7" fmla="*/ 5726653 w 5726653"/>
              <a:gd name="connsiteY7" fmla="*/ 0 h 6858000"/>
              <a:gd name="connsiteX8" fmla="*/ 5726653 w 5726653"/>
              <a:gd name="connsiteY8" fmla="*/ 6858000 h 6858000"/>
              <a:gd name="connsiteX9" fmla="*/ 311757 w 5726653"/>
              <a:gd name="connsiteY9" fmla="*/ 6858000 h 6858000"/>
              <a:gd name="connsiteX10" fmla="*/ 314130 w 5726653"/>
              <a:gd name="connsiteY10" fmla="*/ 6707670 h 6858000"/>
              <a:gd name="connsiteX11" fmla="*/ 599702 w 5726653"/>
              <a:gd name="connsiteY11" fmla="*/ 5670858 h 6858000"/>
              <a:gd name="connsiteX12" fmla="*/ 1211433 w 5726653"/>
              <a:gd name="connsiteY12" fmla="*/ 4641255 h 6858000"/>
              <a:gd name="connsiteX13" fmla="*/ 1053041 w 5726653"/>
              <a:gd name="connsiteY13" fmla="*/ 3164269 h 6858000"/>
              <a:gd name="connsiteX14" fmla="*/ 607048 w 5726653"/>
              <a:gd name="connsiteY14" fmla="*/ 2589405 h 6858000"/>
              <a:gd name="connsiteX15" fmla="*/ 1054915 w 5726653"/>
              <a:gd name="connsiteY15" fmla="*/ 1068099 h 6858000"/>
              <a:gd name="connsiteX16" fmla="*/ 1502877 w 5726653"/>
              <a:gd name="connsiteY16" fmla="*/ 419995 h 6858000"/>
              <a:gd name="connsiteX17" fmla="*/ 1505904 w 5726653"/>
              <a:gd name="connsiteY17" fmla="*/ 184996 h 6858000"/>
              <a:gd name="connsiteX18" fmla="*/ 14543 w 5726653"/>
              <a:gd name="connsiteY18" fmla="*/ 0 h 6858000"/>
              <a:gd name="connsiteX19" fmla="*/ 879351 w 5726653"/>
              <a:gd name="connsiteY19" fmla="*/ 0 h 6858000"/>
              <a:gd name="connsiteX20" fmla="*/ 892053 w 5726653"/>
              <a:gd name="connsiteY20" fmla="*/ 78052 h 6858000"/>
              <a:gd name="connsiteX21" fmla="*/ 561940 w 5726653"/>
              <a:gd name="connsiteY21" fmla="*/ 535443 h 6858000"/>
              <a:gd name="connsiteX22" fmla="*/ 15319 w 5726653"/>
              <a:gd name="connsiteY22" fmla="*/ 219852 h 6858000"/>
              <a:gd name="connsiteX23" fmla="*/ 4234 w 5726653"/>
              <a:gd name="connsiteY23" fmla="*/ 429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6653" h="6858000">
                <a:moveTo>
                  <a:pt x="615190" y="3536635"/>
                </a:moveTo>
                <a:cubicBezTo>
                  <a:pt x="896628" y="3536635"/>
                  <a:pt x="1124778" y="3764785"/>
                  <a:pt x="1124778" y="4046223"/>
                </a:cubicBezTo>
                <a:cubicBezTo>
                  <a:pt x="1124778" y="4327661"/>
                  <a:pt x="896628" y="4555811"/>
                  <a:pt x="615190" y="4555811"/>
                </a:cubicBezTo>
                <a:cubicBezTo>
                  <a:pt x="333752" y="4555811"/>
                  <a:pt x="105602" y="4327661"/>
                  <a:pt x="105602" y="4046223"/>
                </a:cubicBezTo>
                <a:cubicBezTo>
                  <a:pt x="105602" y="3764785"/>
                  <a:pt x="333752" y="3536635"/>
                  <a:pt x="615190" y="3536635"/>
                </a:cubicBezTo>
                <a:close/>
                <a:moveTo>
                  <a:pt x="1497780" y="0"/>
                </a:moveTo>
                <a:lnTo>
                  <a:pt x="5164844" y="0"/>
                </a:lnTo>
                <a:lnTo>
                  <a:pt x="5726653" y="0"/>
                </a:lnTo>
                <a:lnTo>
                  <a:pt x="5726653" y="6858000"/>
                </a:lnTo>
                <a:lnTo>
                  <a:pt x="311757" y="6858000"/>
                </a:lnTo>
                <a:lnTo>
                  <a:pt x="314130" y="6707670"/>
                </a:lnTo>
                <a:cubicBezTo>
                  <a:pt x="335132" y="6366409"/>
                  <a:pt x="433651" y="6019042"/>
                  <a:pt x="599702" y="5670858"/>
                </a:cubicBezTo>
                <a:cubicBezTo>
                  <a:pt x="770257" y="5311556"/>
                  <a:pt x="1010813" y="4986832"/>
                  <a:pt x="1211433" y="4641255"/>
                </a:cubicBezTo>
                <a:cubicBezTo>
                  <a:pt x="1493036" y="4154456"/>
                  <a:pt x="1511835" y="3622744"/>
                  <a:pt x="1053041" y="3164269"/>
                </a:cubicBezTo>
                <a:cubicBezTo>
                  <a:pt x="881977" y="2993264"/>
                  <a:pt x="700422" y="2805523"/>
                  <a:pt x="607048" y="2589405"/>
                </a:cubicBezTo>
                <a:cubicBezTo>
                  <a:pt x="366279" y="2032158"/>
                  <a:pt x="541125" y="1508061"/>
                  <a:pt x="1054915" y="1068099"/>
                </a:cubicBezTo>
                <a:cubicBezTo>
                  <a:pt x="1261027" y="891535"/>
                  <a:pt x="1489688" y="709488"/>
                  <a:pt x="1502877" y="419995"/>
                </a:cubicBezTo>
                <a:cubicBezTo>
                  <a:pt x="1506389" y="341910"/>
                  <a:pt x="1507262" y="263520"/>
                  <a:pt x="1505904" y="184996"/>
                </a:cubicBezTo>
                <a:close/>
                <a:moveTo>
                  <a:pt x="14543" y="0"/>
                </a:moveTo>
                <a:lnTo>
                  <a:pt x="879351" y="0"/>
                </a:lnTo>
                <a:lnTo>
                  <a:pt x="892053" y="78052"/>
                </a:lnTo>
                <a:cubicBezTo>
                  <a:pt x="904492" y="285271"/>
                  <a:pt x="770271" y="479621"/>
                  <a:pt x="561940" y="535443"/>
                </a:cubicBezTo>
                <a:cubicBezTo>
                  <a:pt x="323846" y="599240"/>
                  <a:pt x="79116" y="457945"/>
                  <a:pt x="15319" y="219852"/>
                </a:cubicBezTo>
                <a:cubicBezTo>
                  <a:pt x="-631" y="160329"/>
                  <a:pt x="-3762" y="100391"/>
                  <a:pt x="4234" y="429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AE3154-5412-F352-DBEC-62D61F2273D5}"/>
              </a:ext>
            </a:extLst>
          </p:cNvPr>
          <p:cNvSpPr>
            <a:spLocks noGrp="1"/>
          </p:cNvSpPr>
          <p:nvPr>
            <p:ph type="title"/>
          </p:nvPr>
        </p:nvSpPr>
        <p:spPr>
          <a:xfrm>
            <a:off x="609601" y="517386"/>
            <a:ext cx="5245548" cy="577123"/>
          </a:xfrm>
        </p:spPr>
        <p:txBody>
          <a:bodyPr>
            <a:normAutofit fontScale="90000"/>
          </a:bodyPr>
          <a:lstStyle/>
          <a:p>
            <a:endParaRPr lang="en-AU" dirty="0"/>
          </a:p>
        </p:txBody>
      </p:sp>
      <p:sp>
        <p:nvSpPr>
          <p:cNvPr id="3" name="Content Placeholder 2">
            <a:extLst>
              <a:ext uri="{FF2B5EF4-FFF2-40B4-BE49-F238E27FC236}">
                <a16:creationId xmlns:a16="http://schemas.microsoft.com/office/drawing/2014/main" id="{64A3AA4C-DCA4-A89B-F964-6FF577127035}"/>
              </a:ext>
            </a:extLst>
          </p:cNvPr>
          <p:cNvSpPr>
            <a:spLocks noGrp="1"/>
          </p:cNvSpPr>
          <p:nvPr>
            <p:ph idx="1"/>
          </p:nvPr>
        </p:nvSpPr>
        <p:spPr>
          <a:xfrm>
            <a:off x="842541" y="2008582"/>
            <a:ext cx="6970690" cy="5052946"/>
          </a:xfrm>
        </p:spPr>
        <p:txBody>
          <a:bodyPr anchor="t">
            <a:normAutofit/>
          </a:bodyPr>
          <a:lstStyle/>
          <a:p>
            <a:r>
              <a:rPr lang="en-US" sz="2400" i="1" dirty="0"/>
              <a:t>Dreaming stories contain the moral and spiritual rules that govern human interaction and ensure harmony between all living things and the country that gives them life.  </a:t>
            </a:r>
            <a:r>
              <a:rPr lang="en-US" sz="2400" b="1" i="1" dirty="0"/>
              <a:t>The religious aspects of Law are therefore interwoven into every aspect of Aboriginal people’s existence</a:t>
            </a:r>
            <a:r>
              <a:rPr lang="en-US" sz="2400" i="1" dirty="0"/>
              <a:t> </a:t>
            </a:r>
            <a:r>
              <a:rPr lang="en-US" sz="2400" dirty="0"/>
              <a:t>(KALACC, 2006, p. 38, Presenter’s emphases).  </a:t>
            </a:r>
            <a:endParaRPr lang="en-AU" sz="2400" dirty="0"/>
          </a:p>
          <a:p>
            <a:endParaRPr lang="en-AU" dirty="0"/>
          </a:p>
        </p:txBody>
      </p:sp>
      <p:sp>
        <p:nvSpPr>
          <p:cNvPr id="5" name="Rectangle 6">
            <a:extLst>
              <a:ext uri="{FF2B5EF4-FFF2-40B4-BE49-F238E27FC236}">
                <a16:creationId xmlns:a16="http://schemas.microsoft.com/office/drawing/2014/main" id="{C5A38F34-004B-6087-6129-799E85C7FC5D}"/>
              </a:ext>
            </a:extLst>
          </p:cNvPr>
          <p:cNvSpPr>
            <a:spLocks noChangeArrowheads="1"/>
          </p:cNvSpPr>
          <p:nvPr/>
        </p:nvSpPr>
        <p:spPr bwMode="auto">
          <a:xfrm>
            <a:off x="9332304" y="6376452"/>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pic>
        <p:nvPicPr>
          <p:cNvPr id="7" name="Picture 11" descr="A person wearing a costume&#10;&#10;Description automatically generated">
            <a:extLst>
              <a:ext uri="{FF2B5EF4-FFF2-40B4-BE49-F238E27FC236}">
                <a16:creationId xmlns:a16="http://schemas.microsoft.com/office/drawing/2014/main" id="{78DD8399-F47F-0360-A54D-2D5D92CBE1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55" r="2" b="2"/>
          <a:stretch/>
        </p:blipFill>
        <p:spPr bwMode="auto">
          <a:xfrm>
            <a:off x="8063345" y="1094182"/>
            <a:ext cx="4125607" cy="5052946"/>
          </a:xfrm>
          <a:custGeom>
            <a:avLst/>
            <a:gdLst/>
            <a:ahLst/>
            <a:cxnLst/>
            <a:rect l="l" t="t" r="r" b="b"/>
            <a:pathLst>
              <a:path w="5201276" h="6646910">
                <a:moveTo>
                  <a:pt x="764203" y="685250"/>
                </a:moveTo>
                <a:cubicBezTo>
                  <a:pt x="818649" y="688659"/>
                  <a:pt x="872180" y="700903"/>
                  <a:pt x="922673" y="721515"/>
                </a:cubicBezTo>
                <a:cubicBezTo>
                  <a:pt x="1135698" y="807918"/>
                  <a:pt x="1267587" y="1039231"/>
                  <a:pt x="1237521" y="1273177"/>
                </a:cubicBezTo>
                <a:cubicBezTo>
                  <a:pt x="1193894" y="1615922"/>
                  <a:pt x="852079" y="1820733"/>
                  <a:pt x="542267" y="1690856"/>
                </a:cubicBezTo>
                <a:cubicBezTo>
                  <a:pt x="327228" y="1600813"/>
                  <a:pt x="198127" y="1363456"/>
                  <a:pt x="234703" y="1126951"/>
                </a:cubicBezTo>
                <a:cubicBezTo>
                  <a:pt x="277169" y="852320"/>
                  <a:pt x="512123" y="670215"/>
                  <a:pt x="764203" y="685250"/>
                </a:cubicBezTo>
                <a:close/>
                <a:moveTo>
                  <a:pt x="2784174" y="352577"/>
                </a:moveTo>
                <a:cubicBezTo>
                  <a:pt x="2807825" y="353973"/>
                  <a:pt x="2831088" y="359242"/>
                  <a:pt x="2853064" y="368075"/>
                </a:cubicBezTo>
                <a:cubicBezTo>
                  <a:pt x="2946054" y="405659"/>
                  <a:pt x="3003243" y="506165"/>
                  <a:pt x="2990147" y="608299"/>
                </a:cubicBezTo>
                <a:cubicBezTo>
                  <a:pt x="2971006" y="757470"/>
                  <a:pt x="2822378" y="846585"/>
                  <a:pt x="2687620" y="790095"/>
                </a:cubicBezTo>
                <a:cubicBezTo>
                  <a:pt x="2594010" y="750884"/>
                  <a:pt x="2537829" y="647665"/>
                  <a:pt x="2553792" y="544679"/>
                </a:cubicBezTo>
                <a:cubicBezTo>
                  <a:pt x="2572235" y="425187"/>
                  <a:pt x="2674524" y="345991"/>
                  <a:pt x="2784174" y="352577"/>
                </a:cubicBezTo>
                <a:close/>
                <a:moveTo>
                  <a:pt x="5201276" y="72600"/>
                </a:moveTo>
                <a:lnTo>
                  <a:pt x="5201276" y="6646910"/>
                </a:lnTo>
                <a:lnTo>
                  <a:pt x="2895444" y="6646910"/>
                </a:lnTo>
                <a:lnTo>
                  <a:pt x="2545196" y="6646910"/>
                </a:lnTo>
                <a:lnTo>
                  <a:pt x="2176660" y="6646910"/>
                </a:lnTo>
                <a:lnTo>
                  <a:pt x="1071390" y="6646910"/>
                </a:lnTo>
                <a:lnTo>
                  <a:pt x="1035339" y="6598516"/>
                </a:lnTo>
                <a:cubicBezTo>
                  <a:pt x="830001" y="6260683"/>
                  <a:pt x="1173986" y="5769070"/>
                  <a:pt x="868428" y="5385343"/>
                </a:cubicBezTo>
                <a:cubicBezTo>
                  <a:pt x="677876" y="5146281"/>
                  <a:pt x="475933" y="5253608"/>
                  <a:pt x="262754" y="4965183"/>
                </a:cubicBezTo>
                <a:cubicBezTo>
                  <a:pt x="105136" y="4752005"/>
                  <a:pt x="-25514" y="4556184"/>
                  <a:pt x="38649" y="4272564"/>
                </a:cubicBezTo>
                <a:cubicBezTo>
                  <a:pt x="124509" y="3893242"/>
                  <a:pt x="452762" y="3745236"/>
                  <a:pt x="449354" y="3471378"/>
                </a:cubicBezTo>
                <a:cubicBezTo>
                  <a:pt x="445479" y="3142194"/>
                  <a:pt x="42523" y="3076251"/>
                  <a:pt x="3080" y="2700958"/>
                </a:cubicBezTo>
                <a:cubicBezTo>
                  <a:pt x="-22647" y="2456164"/>
                  <a:pt x="115055" y="2163013"/>
                  <a:pt x="332652" y="2027402"/>
                </a:cubicBezTo>
                <a:cubicBezTo>
                  <a:pt x="733670" y="1777182"/>
                  <a:pt x="1185756" y="2199435"/>
                  <a:pt x="1493242" y="1948439"/>
                </a:cubicBezTo>
                <a:cubicBezTo>
                  <a:pt x="1676897" y="1798492"/>
                  <a:pt x="1706809" y="1492245"/>
                  <a:pt x="1671085" y="1299370"/>
                </a:cubicBezTo>
                <a:cubicBezTo>
                  <a:pt x="1602970" y="932136"/>
                  <a:pt x="1301838" y="872003"/>
                  <a:pt x="1312997" y="592260"/>
                </a:cubicBezTo>
                <a:cubicBezTo>
                  <a:pt x="1321210" y="384349"/>
                  <a:pt x="1497582" y="166056"/>
                  <a:pt x="1715953" y="117624"/>
                </a:cubicBezTo>
                <a:cubicBezTo>
                  <a:pt x="1746484" y="110804"/>
                  <a:pt x="1777667" y="107395"/>
                  <a:pt x="1808943" y="107395"/>
                </a:cubicBezTo>
                <a:cubicBezTo>
                  <a:pt x="2020029" y="107395"/>
                  <a:pt x="2186171" y="262378"/>
                  <a:pt x="2237471" y="310500"/>
                </a:cubicBezTo>
                <a:cubicBezTo>
                  <a:pt x="2480329" y="537317"/>
                  <a:pt x="2288150" y="815280"/>
                  <a:pt x="2485909" y="1155778"/>
                </a:cubicBezTo>
                <a:cubicBezTo>
                  <a:pt x="2516634" y="1206225"/>
                  <a:pt x="2551885" y="1253804"/>
                  <a:pt x="2591220" y="1297896"/>
                </a:cubicBezTo>
                <a:cubicBezTo>
                  <a:pt x="2668711" y="1386005"/>
                  <a:pt x="2813078" y="1370507"/>
                  <a:pt x="2868562" y="1267985"/>
                </a:cubicBezTo>
                <a:cubicBezTo>
                  <a:pt x="2960234" y="1098510"/>
                  <a:pt x="3047877" y="908501"/>
                  <a:pt x="3225565" y="859062"/>
                </a:cubicBezTo>
                <a:cubicBezTo>
                  <a:pt x="3571023" y="762896"/>
                  <a:pt x="3776685" y="1334008"/>
                  <a:pt x="4134696" y="1265738"/>
                </a:cubicBezTo>
                <a:cubicBezTo>
                  <a:pt x="4283325" y="1237377"/>
                  <a:pt x="4369495" y="1115560"/>
                  <a:pt x="4447839" y="964607"/>
                </a:cubicBezTo>
                <a:cubicBezTo>
                  <a:pt x="4469614" y="922528"/>
                  <a:pt x="4490847" y="878203"/>
                  <a:pt x="4512622" y="832871"/>
                </a:cubicBezTo>
                <a:cubicBezTo>
                  <a:pt x="4571477" y="623285"/>
                  <a:pt x="4654776" y="228711"/>
                  <a:pt x="5152490" y="84231"/>
                </a:cubicBezTo>
                <a:close/>
                <a:moveTo>
                  <a:pt x="4034655" y="767"/>
                </a:moveTo>
                <a:cubicBezTo>
                  <a:pt x="4083638" y="3866"/>
                  <a:pt x="4131798" y="14871"/>
                  <a:pt x="4177240" y="33390"/>
                </a:cubicBezTo>
                <a:cubicBezTo>
                  <a:pt x="4368954" y="110882"/>
                  <a:pt x="4487671" y="319025"/>
                  <a:pt x="4460626" y="529879"/>
                </a:cubicBezTo>
                <a:cubicBezTo>
                  <a:pt x="4421028" y="837830"/>
                  <a:pt x="4113774" y="1021795"/>
                  <a:pt x="3834960" y="905558"/>
                </a:cubicBezTo>
                <a:cubicBezTo>
                  <a:pt x="3641231" y="824502"/>
                  <a:pt x="3524994" y="611090"/>
                  <a:pt x="3558160" y="398066"/>
                </a:cubicBezTo>
                <a:cubicBezTo>
                  <a:pt x="3596363" y="150946"/>
                  <a:pt x="3807838" y="-12639"/>
                  <a:pt x="4034655" y="76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190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D0209-A878-D3C8-5DD9-E227EBC8569D}"/>
              </a:ext>
            </a:extLst>
          </p:cNvPr>
          <p:cNvSpPr>
            <a:spLocks noGrp="1"/>
          </p:cNvSpPr>
          <p:nvPr>
            <p:ph type="title"/>
          </p:nvPr>
        </p:nvSpPr>
        <p:spPr>
          <a:xfrm>
            <a:off x="609600" y="557784"/>
            <a:ext cx="10972800" cy="370471"/>
          </a:xfrm>
        </p:spPr>
        <p:txBody>
          <a:bodyPr>
            <a:normAutofit fontScale="90000"/>
          </a:bodyPr>
          <a:lstStyle/>
          <a:p>
            <a:endParaRPr lang="en-AU" dirty="0"/>
          </a:p>
        </p:txBody>
      </p:sp>
      <p:sp>
        <p:nvSpPr>
          <p:cNvPr id="3" name="Content Placeholder 2">
            <a:extLst>
              <a:ext uri="{FF2B5EF4-FFF2-40B4-BE49-F238E27FC236}">
                <a16:creationId xmlns:a16="http://schemas.microsoft.com/office/drawing/2014/main" id="{3F8CD730-E809-C409-739E-2D66A161E17E}"/>
              </a:ext>
            </a:extLst>
          </p:cNvPr>
          <p:cNvSpPr>
            <a:spLocks noGrp="1"/>
          </p:cNvSpPr>
          <p:nvPr>
            <p:ph idx="1"/>
          </p:nvPr>
        </p:nvSpPr>
        <p:spPr>
          <a:xfrm>
            <a:off x="609600" y="1274618"/>
            <a:ext cx="10972800" cy="4868120"/>
          </a:xfrm>
        </p:spPr>
        <p:txBody>
          <a:bodyPr/>
          <a:lstStyle/>
          <a:p>
            <a:pPr marL="61722"/>
            <a:r>
              <a:rPr lang="en-AU" sz="2700" b="1" dirty="0"/>
              <a:t>Culture</a:t>
            </a:r>
            <a:r>
              <a:rPr lang="en-AU" sz="2700" dirty="0"/>
              <a:t> or the ways in which people apply Aboriginal Law may be subject to change in response to western influences (KALACC, 2006).</a:t>
            </a:r>
          </a:p>
          <a:p>
            <a:pPr marL="61722"/>
            <a:r>
              <a:rPr lang="en-AU" sz="2700" dirty="0"/>
              <a:t> </a:t>
            </a:r>
          </a:p>
          <a:p>
            <a:pPr marL="61722" lvl="1">
              <a:spcBef>
                <a:spcPts val="450"/>
              </a:spcBef>
              <a:buSzPct val="80000"/>
            </a:pPr>
            <a:r>
              <a:rPr lang="en-AU" sz="2700" i="1" dirty="0">
                <a:solidFill>
                  <a:schemeClr val="tx1"/>
                </a:solidFill>
              </a:rPr>
              <a:t>“It’s how you live, how you talk, how you just present yourself…So, our young people these days don’t realize culture not only means ceremonial time…” </a:t>
            </a:r>
            <a:r>
              <a:rPr lang="en-AU" sz="2100" dirty="0">
                <a:solidFill>
                  <a:schemeClr val="tx1"/>
                </a:solidFill>
              </a:rPr>
              <a:t>(KALACC, 2006, p.49).</a:t>
            </a:r>
          </a:p>
          <a:p>
            <a:endParaRPr lang="en-AU" dirty="0"/>
          </a:p>
        </p:txBody>
      </p:sp>
      <p:sp>
        <p:nvSpPr>
          <p:cNvPr id="5" name="Rectangle 6">
            <a:extLst>
              <a:ext uri="{FF2B5EF4-FFF2-40B4-BE49-F238E27FC236}">
                <a16:creationId xmlns:a16="http://schemas.microsoft.com/office/drawing/2014/main" id="{4A05BA40-9633-A691-A87D-4978A4F244BA}"/>
              </a:ext>
            </a:extLst>
          </p:cNvPr>
          <p:cNvSpPr>
            <a:spLocks noChangeArrowheads="1"/>
          </p:cNvSpPr>
          <p:nvPr/>
        </p:nvSpPr>
        <p:spPr bwMode="auto">
          <a:xfrm>
            <a:off x="9332304" y="6376452"/>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842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4DFC-5FA3-A50C-1223-54EB805EC683}"/>
              </a:ext>
            </a:extLst>
          </p:cNvPr>
          <p:cNvSpPr>
            <a:spLocks noGrp="1"/>
          </p:cNvSpPr>
          <p:nvPr>
            <p:ph type="title"/>
          </p:nvPr>
        </p:nvSpPr>
        <p:spPr>
          <a:xfrm>
            <a:off x="609600" y="405385"/>
            <a:ext cx="10972800" cy="910798"/>
          </a:xfrm>
        </p:spPr>
        <p:txBody>
          <a:bodyPr/>
          <a:lstStyle/>
          <a:p>
            <a:r>
              <a:rPr lang="en-AU" dirty="0">
                <a:solidFill>
                  <a:schemeClr val="tx1"/>
                </a:solidFill>
              </a:rPr>
              <a:t>Creating a shared starting point</a:t>
            </a:r>
            <a:endParaRPr lang="en-AU" dirty="0"/>
          </a:p>
        </p:txBody>
      </p:sp>
      <p:sp>
        <p:nvSpPr>
          <p:cNvPr id="3" name="Content Placeholder 2">
            <a:extLst>
              <a:ext uri="{FF2B5EF4-FFF2-40B4-BE49-F238E27FC236}">
                <a16:creationId xmlns:a16="http://schemas.microsoft.com/office/drawing/2014/main" id="{5FBDC90E-27F4-69DB-DD1A-99C2312DB5A0}"/>
              </a:ext>
            </a:extLst>
          </p:cNvPr>
          <p:cNvSpPr>
            <a:spLocks noGrp="1"/>
          </p:cNvSpPr>
          <p:nvPr>
            <p:ph idx="1"/>
          </p:nvPr>
        </p:nvSpPr>
        <p:spPr>
          <a:xfrm>
            <a:off x="609600" y="1620982"/>
            <a:ext cx="10972800" cy="4521757"/>
          </a:xfrm>
        </p:spPr>
        <p:txBody>
          <a:bodyPr>
            <a:normAutofit lnSpcReduction="10000"/>
          </a:bodyPr>
          <a:lstStyle/>
          <a:p>
            <a:pPr marL="342900" indent="-342900">
              <a:lnSpc>
                <a:spcPct val="107000"/>
              </a:lnSpc>
              <a:spcAft>
                <a:spcPts val="800"/>
              </a:spcAft>
              <a:buFont typeface="Arial" panose="020B0604020202020204" pitchFamily="34" charset="0"/>
              <a:buChar char="•"/>
            </a:pPr>
            <a:r>
              <a:rPr lang="en-AU" sz="2400" dirty="0">
                <a:solidFill>
                  <a:schemeClr val="tx1"/>
                </a:solidFill>
                <a:effectLst/>
                <a:ea typeface="Calibri" panose="020F0502020204030204" pitchFamily="34" charset="0"/>
                <a:cs typeface="Times New Roman" panose="02020603050405020304" pitchFamily="18" charset="0"/>
              </a:rPr>
              <a:t>Aboriginal people believe that the same life forces that animates human life also animate animals, plants, watercourses, celestial bodies, mountains and deserts. </a:t>
            </a:r>
          </a:p>
          <a:p>
            <a:pPr marL="342900" indent="-342900">
              <a:lnSpc>
                <a:spcPct val="107000"/>
              </a:lnSpc>
              <a:spcAft>
                <a:spcPts val="800"/>
              </a:spcAft>
              <a:buFont typeface="Arial" panose="020B0604020202020204" pitchFamily="34" charset="0"/>
              <a:buChar char="•"/>
            </a:pPr>
            <a:r>
              <a:rPr lang="en-AU" sz="2400" dirty="0">
                <a:solidFill>
                  <a:schemeClr val="tx1"/>
                </a:solidFill>
                <a:effectLst/>
                <a:ea typeface="Calibri" panose="020F0502020204030204" pitchFamily="34" charset="0"/>
                <a:cs typeface="Times New Roman" panose="02020603050405020304" pitchFamily="18" charset="0"/>
              </a:rPr>
              <a:t>All forms of life, human and non-human, animate and inanimate, are interdependent and require looking after to maintain the health and balance of life as it is known and as it should be lived. </a:t>
            </a:r>
          </a:p>
          <a:p>
            <a:pPr marL="342900" indent="-342900">
              <a:lnSpc>
                <a:spcPct val="107000"/>
              </a:lnSpc>
              <a:spcAft>
                <a:spcPts val="800"/>
              </a:spcAft>
              <a:buFont typeface="Arial" panose="020B0604020202020204" pitchFamily="34" charset="0"/>
              <a:buChar char="•"/>
            </a:pPr>
            <a:r>
              <a:rPr lang="en-AU" sz="2400" b="1" dirty="0">
                <a:solidFill>
                  <a:schemeClr val="tx1"/>
                </a:solidFill>
                <a:effectLst/>
                <a:ea typeface="Calibri" panose="020F0502020204030204" pitchFamily="34" charset="0"/>
                <a:cs typeface="Times New Roman" panose="02020603050405020304" pitchFamily="18" charset="0"/>
              </a:rPr>
              <a:t>In this cultural system, health and wellbeing cannot be understood in simple biological or even social/psychic terms: good health as well as illnesses are expressions of what is going on in the whole of life </a:t>
            </a:r>
            <a:r>
              <a:rPr lang="en-US" sz="2400" dirty="0"/>
              <a:t>(MacDonald, 2016).</a:t>
            </a:r>
            <a:endParaRPr lang="en-AU" sz="2400" b="1" dirty="0">
              <a:solidFill>
                <a:schemeClr val="tx1"/>
              </a:solidFill>
            </a:endParaRPr>
          </a:p>
          <a:p>
            <a:endParaRPr lang="en-AU" dirty="0"/>
          </a:p>
        </p:txBody>
      </p:sp>
    </p:spTree>
    <p:extLst>
      <p:ext uri="{BB962C8B-B14F-4D97-AF65-F5344CB8AC3E}">
        <p14:creationId xmlns:p14="http://schemas.microsoft.com/office/powerpoint/2010/main" val="4157209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E61AB15-0336-D38A-5563-F6907839E7C8}"/>
              </a:ext>
            </a:extLst>
          </p:cNvPr>
          <p:cNvSpPr>
            <a:spLocks noGrp="1"/>
          </p:cNvSpPr>
          <p:nvPr>
            <p:ph type="title"/>
          </p:nvPr>
        </p:nvSpPr>
        <p:spPr>
          <a:xfrm>
            <a:off x="621932" y="302206"/>
            <a:ext cx="9616577" cy="883418"/>
          </a:xfrm>
        </p:spPr>
        <p:txBody>
          <a:bodyPr>
            <a:normAutofit/>
          </a:bodyPr>
          <a:lstStyle/>
          <a:p>
            <a:r>
              <a:rPr lang="en-AU" dirty="0">
                <a:solidFill>
                  <a:schemeClr val="tx1"/>
                </a:solidFill>
              </a:rPr>
              <a:t>Creating a shared starting point</a:t>
            </a:r>
            <a:endParaRPr lang="en-AU" dirty="0"/>
          </a:p>
        </p:txBody>
      </p:sp>
      <p:sp>
        <p:nvSpPr>
          <p:cNvPr id="6" name="Content Placeholder 5">
            <a:extLst>
              <a:ext uri="{FF2B5EF4-FFF2-40B4-BE49-F238E27FC236}">
                <a16:creationId xmlns:a16="http://schemas.microsoft.com/office/drawing/2014/main" id="{6E528207-04DA-72C1-CCFB-09478D676231}"/>
              </a:ext>
            </a:extLst>
          </p:cNvPr>
          <p:cNvSpPr>
            <a:spLocks noGrp="1"/>
          </p:cNvSpPr>
          <p:nvPr>
            <p:ph idx="1"/>
          </p:nvPr>
        </p:nvSpPr>
        <p:spPr>
          <a:xfrm>
            <a:off x="457198" y="1385456"/>
            <a:ext cx="8936183" cy="5545090"/>
          </a:xfrm>
        </p:spPr>
        <p:txBody>
          <a:bodyPr anchor="t">
            <a:normAutofit fontScale="92500" lnSpcReduction="10000"/>
          </a:bodyPr>
          <a:lstStyle/>
          <a:p>
            <a:pPr>
              <a:lnSpc>
                <a:spcPct val="100000"/>
              </a:lnSpc>
            </a:pPr>
            <a:r>
              <a:rPr lang="en-US" sz="2400" b="1" dirty="0"/>
              <a:t>Aboriginal children </a:t>
            </a:r>
            <a:r>
              <a:rPr lang="en-US" sz="2400" dirty="0"/>
              <a:t>are said to have pre-existed in a place in the land as spirits where they kept company with their ancestors.</a:t>
            </a:r>
          </a:p>
          <a:p>
            <a:pPr>
              <a:lnSpc>
                <a:spcPct val="100000"/>
              </a:lnSpc>
            </a:pPr>
            <a:r>
              <a:rPr lang="en-AU" sz="2400" dirty="0">
                <a:cs typeface="Times New Roman" panose="02020603050405020304" pitchFamily="18" charset="0"/>
              </a:rPr>
              <a:t>Aboriginal children and their personhood were/are thus conceptualised within </a:t>
            </a:r>
            <a:r>
              <a:rPr lang="en-AU" sz="2400" b="1" dirty="0">
                <a:cs typeface="Times New Roman" panose="02020603050405020304" pitchFamily="18" charset="0"/>
              </a:rPr>
              <a:t>spiritual, social (kin) and spatial (country) </a:t>
            </a:r>
            <a:r>
              <a:rPr lang="en-AU" sz="2400" dirty="0">
                <a:cs typeface="Times New Roman" panose="02020603050405020304" pitchFamily="18" charset="0"/>
              </a:rPr>
              <a:t>contexts.</a:t>
            </a:r>
          </a:p>
          <a:p>
            <a:pPr>
              <a:lnSpc>
                <a:spcPct val="100000"/>
              </a:lnSpc>
            </a:pPr>
            <a:r>
              <a:rPr lang="en-US" sz="2400" dirty="0"/>
              <a:t>Their spiritual and security of their being, begins in infancy, and with the right social and spatial placement of the baby, the spiritual and security of their being could be further consolidated as the child grew up (MacDonald, 2016).</a:t>
            </a:r>
          </a:p>
          <a:p>
            <a:pPr>
              <a:lnSpc>
                <a:spcPct val="100000"/>
              </a:lnSpc>
            </a:pPr>
            <a:r>
              <a:rPr lang="en-US" sz="2400" dirty="0">
                <a:latin typeface="+mn-lt"/>
              </a:rPr>
              <a:t>The explicit social and spiritual embedding of the person defines the life trajectory of individuals and is a condition or foundation for well-being. </a:t>
            </a:r>
            <a:br>
              <a:rPr lang="en-US" sz="2400" dirty="0">
                <a:latin typeface="+mn-lt"/>
              </a:rPr>
            </a:br>
            <a:br>
              <a:rPr lang="en-US" sz="2400" dirty="0">
                <a:latin typeface="+mn-lt"/>
              </a:rPr>
            </a:br>
            <a:r>
              <a:rPr lang="en-US" sz="2400" dirty="0">
                <a:latin typeface="+mn-lt"/>
              </a:rPr>
              <a:t>All ‘right’ forms of children’s behaviour, is an effect of still being close to the Dreaming, that is, to the moral foundation of society.</a:t>
            </a:r>
            <a:br>
              <a:rPr lang="en-US" sz="800" dirty="0">
                <a:latin typeface="+mn-lt"/>
              </a:rPr>
            </a:br>
            <a:br>
              <a:rPr lang="en-US" sz="800" dirty="0">
                <a:latin typeface="+mn-lt"/>
              </a:rPr>
            </a:br>
            <a:endParaRPr lang="en-US" sz="800" dirty="0"/>
          </a:p>
          <a:p>
            <a:pPr>
              <a:lnSpc>
                <a:spcPct val="100000"/>
              </a:lnSpc>
            </a:pPr>
            <a:endParaRPr lang="en-AU" sz="800" dirty="0">
              <a:cs typeface="Times New Roman" panose="02020603050405020304" pitchFamily="18" charset="0"/>
            </a:endParaRPr>
          </a:p>
          <a:p>
            <a:pPr>
              <a:lnSpc>
                <a:spcPct val="100000"/>
              </a:lnSpc>
            </a:pPr>
            <a:endParaRPr lang="en-AU" sz="800" dirty="0">
              <a:cs typeface="Times New Roman" panose="02020603050405020304" pitchFamily="18" charset="0"/>
            </a:endParaRPr>
          </a:p>
          <a:p>
            <a:pPr>
              <a:lnSpc>
                <a:spcPct val="100000"/>
              </a:lnSpc>
            </a:pPr>
            <a:endParaRPr lang="en-AU" sz="800" dirty="0"/>
          </a:p>
        </p:txBody>
      </p:sp>
      <p:pic>
        <p:nvPicPr>
          <p:cNvPr id="4" name="Picture 11" descr="A person wearing a costume&#10;&#10;Description automatically generated">
            <a:extLst>
              <a:ext uri="{FF2B5EF4-FFF2-40B4-BE49-F238E27FC236}">
                <a16:creationId xmlns:a16="http://schemas.microsoft.com/office/drawing/2014/main" id="{E9167BDA-0AB7-3348-B826-6235340171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55" r="2" b="2"/>
          <a:stretch/>
        </p:blipFill>
        <p:spPr bwMode="auto">
          <a:xfrm>
            <a:off x="9561247" y="1787235"/>
            <a:ext cx="2627705" cy="3845697"/>
          </a:xfrm>
          <a:custGeom>
            <a:avLst/>
            <a:gdLst/>
            <a:ahLst/>
            <a:cxnLst/>
            <a:rect l="l" t="t" r="r" b="b"/>
            <a:pathLst>
              <a:path w="5201276" h="6646910">
                <a:moveTo>
                  <a:pt x="764203" y="685250"/>
                </a:moveTo>
                <a:cubicBezTo>
                  <a:pt x="818649" y="688659"/>
                  <a:pt x="872180" y="700903"/>
                  <a:pt x="922673" y="721515"/>
                </a:cubicBezTo>
                <a:cubicBezTo>
                  <a:pt x="1135698" y="807918"/>
                  <a:pt x="1267587" y="1039231"/>
                  <a:pt x="1237521" y="1273177"/>
                </a:cubicBezTo>
                <a:cubicBezTo>
                  <a:pt x="1193894" y="1615922"/>
                  <a:pt x="852079" y="1820733"/>
                  <a:pt x="542267" y="1690856"/>
                </a:cubicBezTo>
                <a:cubicBezTo>
                  <a:pt x="327228" y="1600813"/>
                  <a:pt x="198127" y="1363456"/>
                  <a:pt x="234703" y="1126951"/>
                </a:cubicBezTo>
                <a:cubicBezTo>
                  <a:pt x="277169" y="852320"/>
                  <a:pt x="512123" y="670215"/>
                  <a:pt x="764203" y="685250"/>
                </a:cubicBezTo>
                <a:close/>
                <a:moveTo>
                  <a:pt x="2784174" y="352577"/>
                </a:moveTo>
                <a:cubicBezTo>
                  <a:pt x="2807825" y="353973"/>
                  <a:pt x="2831088" y="359242"/>
                  <a:pt x="2853064" y="368075"/>
                </a:cubicBezTo>
                <a:cubicBezTo>
                  <a:pt x="2946054" y="405659"/>
                  <a:pt x="3003243" y="506165"/>
                  <a:pt x="2990147" y="608299"/>
                </a:cubicBezTo>
                <a:cubicBezTo>
                  <a:pt x="2971006" y="757470"/>
                  <a:pt x="2822378" y="846585"/>
                  <a:pt x="2687620" y="790095"/>
                </a:cubicBezTo>
                <a:cubicBezTo>
                  <a:pt x="2594010" y="750884"/>
                  <a:pt x="2537829" y="647665"/>
                  <a:pt x="2553792" y="544679"/>
                </a:cubicBezTo>
                <a:cubicBezTo>
                  <a:pt x="2572235" y="425187"/>
                  <a:pt x="2674524" y="345991"/>
                  <a:pt x="2784174" y="352577"/>
                </a:cubicBezTo>
                <a:close/>
                <a:moveTo>
                  <a:pt x="5201276" y="72600"/>
                </a:moveTo>
                <a:lnTo>
                  <a:pt x="5201276" y="6646910"/>
                </a:lnTo>
                <a:lnTo>
                  <a:pt x="2895444" y="6646910"/>
                </a:lnTo>
                <a:lnTo>
                  <a:pt x="2545196" y="6646910"/>
                </a:lnTo>
                <a:lnTo>
                  <a:pt x="2176660" y="6646910"/>
                </a:lnTo>
                <a:lnTo>
                  <a:pt x="1071390" y="6646910"/>
                </a:lnTo>
                <a:lnTo>
                  <a:pt x="1035339" y="6598516"/>
                </a:lnTo>
                <a:cubicBezTo>
                  <a:pt x="830001" y="6260683"/>
                  <a:pt x="1173986" y="5769070"/>
                  <a:pt x="868428" y="5385343"/>
                </a:cubicBezTo>
                <a:cubicBezTo>
                  <a:pt x="677876" y="5146281"/>
                  <a:pt x="475933" y="5253608"/>
                  <a:pt x="262754" y="4965183"/>
                </a:cubicBezTo>
                <a:cubicBezTo>
                  <a:pt x="105136" y="4752005"/>
                  <a:pt x="-25514" y="4556184"/>
                  <a:pt x="38649" y="4272564"/>
                </a:cubicBezTo>
                <a:cubicBezTo>
                  <a:pt x="124509" y="3893242"/>
                  <a:pt x="452762" y="3745236"/>
                  <a:pt x="449354" y="3471378"/>
                </a:cubicBezTo>
                <a:cubicBezTo>
                  <a:pt x="445479" y="3142194"/>
                  <a:pt x="42523" y="3076251"/>
                  <a:pt x="3080" y="2700958"/>
                </a:cubicBezTo>
                <a:cubicBezTo>
                  <a:pt x="-22647" y="2456164"/>
                  <a:pt x="115055" y="2163013"/>
                  <a:pt x="332652" y="2027402"/>
                </a:cubicBezTo>
                <a:cubicBezTo>
                  <a:pt x="733670" y="1777182"/>
                  <a:pt x="1185756" y="2199435"/>
                  <a:pt x="1493242" y="1948439"/>
                </a:cubicBezTo>
                <a:cubicBezTo>
                  <a:pt x="1676897" y="1798492"/>
                  <a:pt x="1706809" y="1492245"/>
                  <a:pt x="1671085" y="1299370"/>
                </a:cubicBezTo>
                <a:cubicBezTo>
                  <a:pt x="1602970" y="932136"/>
                  <a:pt x="1301838" y="872003"/>
                  <a:pt x="1312997" y="592260"/>
                </a:cubicBezTo>
                <a:cubicBezTo>
                  <a:pt x="1321210" y="384349"/>
                  <a:pt x="1497582" y="166056"/>
                  <a:pt x="1715953" y="117624"/>
                </a:cubicBezTo>
                <a:cubicBezTo>
                  <a:pt x="1746484" y="110804"/>
                  <a:pt x="1777667" y="107395"/>
                  <a:pt x="1808943" y="107395"/>
                </a:cubicBezTo>
                <a:cubicBezTo>
                  <a:pt x="2020029" y="107395"/>
                  <a:pt x="2186171" y="262378"/>
                  <a:pt x="2237471" y="310500"/>
                </a:cubicBezTo>
                <a:cubicBezTo>
                  <a:pt x="2480329" y="537317"/>
                  <a:pt x="2288150" y="815280"/>
                  <a:pt x="2485909" y="1155778"/>
                </a:cubicBezTo>
                <a:cubicBezTo>
                  <a:pt x="2516634" y="1206225"/>
                  <a:pt x="2551885" y="1253804"/>
                  <a:pt x="2591220" y="1297896"/>
                </a:cubicBezTo>
                <a:cubicBezTo>
                  <a:pt x="2668711" y="1386005"/>
                  <a:pt x="2813078" y="1370507"/>
                  <a:pt x="2868562" y="1267985"/>
                </a:cubicBezTo>
                <a:cubicBezTo>
                  <a:pt x="2960234" y="1098510"/>
                  <a:pt x="3047877" y="908501"/>
                  <a:pt x="3225565" y="859062"/>
                </a:cubicBezTo>
                <a:cubicBezTo>
                  <a:pt x="3571023" y="762896"/>
                  <a:pt x="3776685" y="1334008"/>
                  <a:pt x="4134696" y="1265738"/>
                </a:cubicBezTo>
                <a:cubicBezTo>
                  <a:pt x="4283325" y="1237377"/>
                  <a:pt x="4369495" y="1115560"/>
                  <a:pt x="4447839" y="964607"/>
                </a:cubicBezTo>
                <a:cubicBezTo>
                  <a:pt x="4469614" y="922528"/>
                  <a:pt x="4490847" y="878203"/>
                  <a:pt x="4512622" y="832871"/>
                </a:cubicBezTo>
                <a:cubicBezTo>
                  <a:pt x="4571477" y="623285"/>
                  <a:pt x="4654776" y="228711"/>
                  <a:pt x="5152490" y="84231"/>
                </a:cubicBezTo>
                <a:close/>
                <a:moveTo>
                  <a:pt x="4034655" y="767"/>
                </a:moveTo>
                <a:cubicBezTo>
                  <a:pt x="4083638" y="3866"/>
                  <a:pt x="4131798" y="14871"/>
                  <a:pt x="4177240" y="33390"/>
                </a:cubicBezTo>
                <a:cubicBezTo>
                  <a:pt x="4368954" y="110882"/>
                  <a:pt x="4487671" y="319025"/>
                  <a:pt x="4460626" y="529879"/>
                </a:cubicBezTo>
                <a:cubicBezTo>
                  <a:pt x="4421028" y="837830"/>
                  <a:pt x="4113774" y="1021795"/>
                  <a:pt x="3834960" y="905558"/>
                </a:cubicBezTo>
                <a:cubicBezTo>
                  <a:pt x="3641231" y="824502"/>
                  <a:pt x="3524994" y="611090"/>
                  <a:pt x="3558160" y="398066"/>
                </a:cubicBezTo>
                <a:cubicBezTo>
                  <a:pt x="3596363" y="150946"/>
                  <a:pt x="3807838" y="-12639"/>
                  <a:pt x="4034655" y="76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5347FE4A-0740-9F54-DF7A-6D84E3A2B05F}"/>
              </a:ext>
            </a:extLst>
          </p:cNvPr>
          <p:cNvSpPr>
            <a:spLocks noChangeArrowheads="1"/>
          </p:cNvSpPr>
          <p:nvPr/>
        </p:nvSpPr>
        <p:spPr bwMode="auto">
          <a:xfrm>
            <a:off x="5866768" y="6471223"/>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783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Background Fill">
            <a:extLst>
              <a:ext uri="{FF2B5EF4-FFF2-40B4-BE49-F238E27FC236}">
                <a16:creationId xmlns:a16="http://schemas.microsoft.com/office/drawing/2014/main" id="{68CA250C-CF5A-4736-9249-D6111F7C5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56436FE-6431-4AA2-A47A-3613519F3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5C1EE1BE-A020-9ED6-804B-56C20B39E95A}"/>
              </a:ext>
            </a:extLst>
          </p:cNvPr>
          <p:cNvSpPr>
            <a:spLocks noGrp="1"/>
          </p:cNvSpPr>
          <p:nvPr>
            <p:ph type="title"/>
          </p:nvPr>
        </p:nvSpPr>
        <p:spPr>
          <a:xfrm>
            <a:off x="510006" y="1116386"/>
            <a:ext cx="8933976" cy="5081174"/>
          </a:xfrm>
        </p:spPr>
        <p:txBody>
          <a:bodyPr vert="horz" lIns="91440" tIns="45720" rIns="91440" bIns="45720" rtlCol="0" anchor="b">
            <a:noAutofit/>
          </a:bodyPr>
          <a:lstStyle/>
          <a:p>
            <a:pPr>
              <a:lnSpc>
                <a:spcPct val="90000"/>
              </a:lnSpc>
            </a:pPr>
            <a:r>
              <a:rPr lang="en-US" sz="2000" dirty="0">
                <a:effectLst/>
                <a:latin typeface="Avenir Next LT Pro" panose="020B0504020202020204" pitchFamily="34" charset="0"/>
              </a:rPr>
              <a:t>Aboriginal child-rearing practices developed an adult who’s identity is </a:t>
            </a:r>
            <a:r>
              <a:rPr lang="en-US" sz="2000" dirty="0" err="1">
                <a:effectLst/>
                <a:latin typeface="Avenir Next LT Pro" panose="020B0504020202020204" pitchFamily="34" charset="0"/>
              </a:rPr>
              <a:t>centred</a:t>
            </a:r>
            <a:r>
              <a:rPr lang="en-US" sz="2000" dirty="0">
                <a:effectLst/>
                <a:latin typeface="Avenir Next LT Pro" panose="020B0504020202020204" pitchFamily="34" charset="0"/>
              </a:rPr>
              <a:t> around relationship. </a:t>
            </a:r>
            <a:br>
              <a:rPr lang="en-US" sz="2000" dirty="0">
                <a:effectLst/>
                <a:latin typeface="Avenir Next LT Pro" panose="020B0504020202020204" pitchFamily="34" charset="0"/>
              </a:rPr>
            </a:br>
            <a:br>
              <a:rPr lang="en-US" sz="2000" dirty="0">
                <a:effectLst/>
                <a:latin typeface="Avenir Next LT Pro" panose="020B0504020202020204" pitchFamily="34" charset="0"/>
              </a:rPr>
            </a:br>
            <a:r>
              <a:rPr lang="en-US" sz="2000" dirty="0">
                <a:effectLst/>
                <a:latin typeface="Avenir Next LT Pro" panose="020B0504020202020204" pitchFamily="34" charset="0"/>
              </a:rPr>
              <a:t>An adult who grew up through such a system understood himself as a self through constant and consistent connection: a social self. </a:t>
            </a:r>
            <a:br>
              <a:rPr lang="en-US" sz="2000" dirty="0">
                <a:effectLst/>
                <a:latin typeface="Avenir Next LT Pro" panose="020B0504020202020204" pitchFamily="34" charset="0"/>
              </a:rPr>
            </a:br>
            <a:br>
              <a:rPr lang="en-US" sz="2000" dirty="0">
                <a:effectLst/>
                <a:latin typeface="Avenir Next LT Pro" panose="020B0504020202020204" pitchFamily="34" charset="0"/>
              </a:rPr>
            </a:br>
            <a:r>
              <a:rPr lang="en-US" sz="2000" dirty="0">
                <a:effectLst/>
                <a:latin typeface="Avenir Next LT Pro" panose="020B0504020202020204" pitchFamily="34" charset="0"/>
              </a:rPr>
              <a:t>For this person, relationship was more important than objects; and these relationships included and were deepened by continuity with the land and the spirit world.</a:t>
            </a:r>
            <a:br>
              <a:rPr lang="en-US" sz="2000" dirty="0">
                <a:effectLst/>
                <a:latin typeface="Avenir Next LT Pro" panose="020B0504020202020204" pitchFamily="34" charset="0"/>
              </a:rPr>
            </a:br>
            <a:br>
              <a:rPr lang="en-US" sz="2000" dirty="0">
                <a:effectLst/>
                <a:latin typeface="Avenir Next LT Pro" panose="020B0504020202020204" pitchFamily="34" charset="0"/>
              </a:rPr>
            </a:br>
            <a:r>
              <a:rPr lang="en-US" sz="2000" dirty="0">
                <a:effectLst/>
                <a:latin typeface="Avenir Next LT Pro" panose="020B0504020202020204" pitchFamily="34" charset="0"/>
              </a:rPr>
              <a:t>Developmental milestones were framed around knowledge and skills </a:t>
            </a:r>
            <a:r>
              <a:rPr lang="en-US" sz="2000" dirty="0">
                <a:latin typeface="Avenir Next LT Pro" panose="020B0504020202020204" pitchFamily="34" charset="0"/>
              </a:rPr>
              <a:t>needed</a:t>
            </a:r>
            <a:r>
              <a:rPr lang="en-US" sz="2000" dirty="0">
                <a:effectLst/>
                <a:latin typeface="Avenir Next LT Pro" panose="020B0504020202020204" pitchFamily="34" charset="0"/>
              </a:rPr>
              <a:t>  to successfully navigate life in </a:t>
            </a:r>
            <a:r>
              <a:rPr lang="en-US" sz="2000" dirty="0">
                <a:latin typeface="Avenir Next LT Pro" panose="020B0504020202020204" pitchFamily="34" charset="0"/>
              </a:rPr>
              <a:t>a</a:t>
            </a:r>
            <a:r>
              <a:rPr lang="en-US" sz="2000" dirty="0">
                <a:effectLst/>
                <a:latin typeface="Avenir Next LT Pro" panose="020B0504020202020204" pitchFamily="34" charset="0"/>
              </a:rPr>
              <a:t> strictly regulated environment – Not in terms of readiness for school or according to chronological age.</a:t>
            </a:r>
            <a:br>
              <a:rPr lang="en-US" sz="2000" dirty="0">
                <a:effectLst/>
                <a:latin typeface="Avenir Next LT Pro" panose="020B0504020202020204" pitchFamily="34" charset="0"/>
              </a:rPr>
            </a:br>
            <a:br>
              <a:rPr lang="en-US" sz="2000" dirty="0">
                <a:effectLst/>
                <a:latin typeface="Avenir Next LT Pro" panose="020B0504020202020204" pitchFamily="34" charset="0"/>
              </a:rPr>
            </a:br>
            <a:r>
              <a:rPr lang="en-US" sz="2000" dirty="0">
                <a:latin typeface="Avenir Next LT Pro" panose="020B0504020202020204" pitchFamily="34" charset="0"/>
              </a:rPr>
              <a:t>Relationships of equivalence between family members endure throughout life and present a moral principle: a person might be punished for the transgression committed by his relative (</a:t>
            </a:r>
            <a:r>
              <a:rPr lang="en-US" sz="2000" dirty="0">
                <a:effectLst/>
                <a:latin typeface="Avenir Next LT Pro" panose="020B0504020202020204" pitchFamily="34" charset="0"/>
              </a:rPr>
              <a:t>MacDonald, 2016)</a:t>
            </a:r>
            <a:r>
              <a:rPr lang="en-US" sz="2000" dirty="0">
                <a:latin typeface="Avenir Next LT Pro" panose="020B0504020202020204" pitchFamily="34" charset="0"/>
              </a:rPr>
              <a:t>.</a:t>
            </a:r>
          </a:p>
        </p:txBody>
      </p:sp>
      <p:sp>
        <p:nvSpPr>
          <p:cNvPr id="2" name="Rectangle 6">
            <a:extLst>
              <a:ext uri="{FF2B5EF4-FFF2-40B4-BE49-F238E27FC236}">
                <a16:creationId xmlns:a16="http://schemas.microsoft.com/office/drawing/2014/main" id="{2A083D7C-7381-B5DA-6F59-F5F99A32AA76}"/>
              </a:ext>
            </a:extLst>
          </p:cNvPr>
          <p:cNvSpPr>
            <a:spLocks noChangeArrowheads="1"/>
          </p:cNvSpPr>
          <p:nvPr/>
        </p:nvSpPr>
        <p:spPr bwMode="auto">
          <a:xfrm>
            <a:off x="4510922" y="6484416"/>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E9AED02B-B52B-72D0-990B-E19711858C0F}"/>
              </a:ext>
            </a:extLst>
          </p:cNvPr>
          <p:cNvSpPr txBox="1">
            <a:spLocks/>
          </p:cNvSpPr>
          <p:nvPr/>
        </p:nvSpPr>
        <p:spPr>
          <a:xfrm>
            <a:off x="510006" y="18936"/>
            <a:ext cx="9616577" cy="883418"/>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AU" dirty="0"/>
              <a:t>Creating a shared starting point</a:t>
            </a:r>
          </a:p>
        </p:txBody>
      </p:sp>
      <p:pic>
        <p:nvPicPr>
          <p:cNvPr id="7" name="Picture 11" descr="A person wearing a costume&#10;&#10;Description automatically generated">
            <a:extLst>
              <a:ext uri="{FF2B5EF4-FFF2-40B4-BE49-F238E27FC236}">
                <a16:creationId xmlns:a16="http://schemas.microsoft.com/office/drawing/2014/main" id="{A39713B7-81C4-A5DD-5D84-F866FDF51E5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155" r="2" b="2"/>
          <a:stretch/>
        </p:blipFill>
        <p:spPr bwMode="auto">
          <a:xfrm>
            <a:off x="9199418" y="921290"/>
            <a:ext cx="2992582" cy="5276270"/>
          </a:xfrm>
          <a:custGeom>
            <a:avLst/>
            <a:gdLst/>
            <a:ahLst/>
            <a:cxnLst/>
            <a:rect l="l" t="t" r="r" b="b"/>
            <a:pathLst>
              <a:path w="5201276" h="6646910">
                <a:moveTo>
                  <a:pt x="764203" y="685250"/>
                </a:moveTo>
                <a:cubicBezTo>
                  <a:pt x="818649" y="688659"/>
                  <a:pt x="872180" y="700903"/>
                  <a:pt x="922673" y="721515"/>
                </a:cubicBezTo>
                <a:cubicBezTo>
                  <a:pt x="1135698" y="807918"/>
                  <a:pt x="1267587" y="1039231"/>
                  <a:pt x="1237521" y="1273177"/>
                </a:cubicBezTo>
                <a:cubicBezTo>
                  <a:pt x="1193894" y="1615922"/>
                  <a:pt x="852079" y="1820733"/>
                  <a:pt x="542267" y="1690856"/>
                </a:cubicBezTo>
                <a:cubicBezTo>
                  <a:pt x="327228" y="1600813"/>
                  <a:pt x="198127" y="1363456"/>
                  <a:pt x="234703" y="1126951"/>
                </a:cubicBezTo>
                <a:cubicBezTo>
                  <a:pt x="277169" y="852320"/>
                  <a:pt x="512123" y="670215"/>
                  <a:pt x="764203" y="685250"/>
                </a:cubicBezTo>
                <a:close/>
                <a:moveTo>
                  <a:pt x="2784174" y="352577"/>
                </a:moveTo>
                <a:cubicBezTo>
                  <a:pt x="2807825" y="353973"/>
                  <a:pt x="2831088" y="359242"/>
                  <a:pt x="2853064" y="368075"/>
                </a:cubicBezTo>
                <a:cubicBezTo>
                  <a:pt x="2946054" y="405659"/>
                  <a:pt x="3003243" y="506165"/>
                  <a:pt x="2990147" y="608299"/>
                </a:cubicBezTo>
                <a:cubicBezTo>
                  <a:pt x="2971006" y="757470"/>
                  <a:pt x="2822378" y="846585"/>
                  <a:pt x="2687620" y="790095"/>
                </a:cubicBezTo>
                <a:cubicBezTo>
                  <a:pt x="2594010" y="750884"/>
                  <a:pt x="2537829" y="647665"/>
                  <a:pt x="2553792" y="544679"/>
                </a:cubicBezTo>
                <a:cubicBezTo>
                  <a:pt x="2572235" y="425187"/>
                  <a:pt x="2674524" y="345991"/>
                  <a:pt x="2784174" y="352577"/>
                </a:cubicBezTo>
                <a:close/>
                <a:moveTo>
                  <a:pt x="5201276" y="72600"/>
                </a:moveTo>
                <a:lnTo>
                  <a:pt x="5201276" y="6646910"/>
                </a:lnTo>
                <a:lnTo>
                  <a:pt x="2895444" y="6646910"/>
                </a:lnTo>
                <a:lnTo>
                  <a:pt x="2545196" y="6646910"/>
                </a:lnTo>
                <a:lnTo>
                  <a:pt x="2176660" y="6646910"/>
                </a:lnTo>
                <a:lnTo>
                  <a:pt x="1071390" y="6646910"/>
                </a:lnTo>
                <a:lnTo>
                  <a:pt x="1035339" y="6598516"/>
                </a:lnTo>
                <a:cubicBezTo>
                  <a:pt x="830001" y="6260683"/>
                  <a:pt x="1173986" y="5769070"/>
                  <a:pt x="868428" y="5385343"/>
                </a:cubicBezTo>
                <a:cubicBezTo>
                  <a:pt x="677876" y="5146281"/>
                  <a:pt x="475933" y="5253608"/>
                  <a:pt x="262754" y="4965183"/>
                </a:cubicBezTo>
                <a:cubicBezTo>
                  <a:pt x="105136" y="4752005"/>
                  <a:pt x="-25514" y="4556184"/>
                  <a:pt x="38649" y="4272564"/>
                </a:cubicBezTo>
                <a:cubicBezTo>
                  <a:pt x="124509" y="3893242"/>
                  <a:pt x="452762" y="3745236"/>
                  <a:pt x="449354" y="3471378"/>
                </a:cubicBezTo>
                <a:cubicBezTo>
                  <a:pt x="445479" y="3142194"/>
                  <a:pt x="42523" y="3076251"/>
                  <a:pt x="3080" y="2700958"/>
                </a:cubicBezTo>
                <a:cubicBezTo>
                  <a:pt x="-22647" y="2456164"/>
                  <a:pt x="115055" y="2163013"/>
                  <a:pt x="332652" y="2027402"/>
                </a:cubicBezTo>
                <a:cubicBezTo>
                  <a:pt x="733670" y="1777182"/>
                  <a:pt x="1185756" y="2199435"/>
                  <a:pt x="1493242" y="1948439"/>
                </a:cubicBezTo>
                <a:cubicBezTo>
                  <a:pt x="1676897" y="1798492"/>
                  <a:pt x="1706809" y="1492245"/>
                  <a:pt x="1671085" y="1299370"/>
                </a:cubicBezTo>
                <a:cubicBezTo>
                  <a:pt x="1602970" y="932136"/>
                  <a:pt x="1301838" y="872003"/>
                  <a:pt x="1312997" y="592260"/>
                </a:cubicBezTo>
                <a:cubicBezTo>
                  <a:pt x="1321210" y="384349"/>
                  <a:pt x="1497582" y="166056"/>
                  <a:pt x="1715953" y="117624"/>
                </a:cubicBezTo>
                <a:cubicBezTo>
                  <a:pt x="1746484" y="110804"/>
                  <a:pt x="1777667" y="107395"/>
                  <a:pt x="1808943" y="107395"/>
                </a:cubicBezTo>
                <a:cubicBezTo>
                  <a:pt x="2020029" y="107395"/>
                  <a:pt x="2186171" y="262378"/>
                  <a:pt x="2237471" y="310500"/>
                </a:cubicBezTo>
                <a:cubicBezTo>
                  <a:pt x="2480329" y="537317"/>
                  <a:pt x="2288150" y="815280"/>
                  <a:pt x="2485909" y="1155778"/>
                </a:cubicBezTo>
                <a:cubicBezTo>
                  <a:pt x="2516634" y="1206225"/>
                  <a:pt x="2551885" y="1253804"/>
                  <a:pt x="2591220" y="1297896"/>
                </a:cubicBezTo>
                <a:cubicBezTo>
                  <a:pt x="2668711" y="1386005"/>
                  <a:pt x="2813078" y="1370507"/>
                  <a:pt x="2868562" y="1267985"/>
                </a:cubicBezTo>
                <a:cubicBezTo>
                  <a:pt x="2960234" y="1098510"/>
                  <a:pt x="3047877" y="908501"/>
                  <a:pt x="3225565" y="859062"/>
                </a:cubicBezTo>
                <a:cubicBezTo>
                  <a:pt x="3571023" y="762896"/>
                  <a:pt x="3776685" y="1334008"/>
                  <a:pt x="4134696" y="1265738"/>
                </a:cubicBezTo>
                <a:cubicBezTo>
                  <a:pt x="4283325" y="1237377"/>
                  <a:pt x="4369495" y="1115560"/>
                  <a:pt x="4447839" y="964607"/>
                </a:cubicBezTo>
                <a:cubicBezTo>
                  <a:pt x="4469614" y="922528"/>
                  <a:pt x="4490847" y="878203"/>
                  <a:pt x="4512622" y="832871"/>
                </a:cubicBezTo>
                <a:cubicBezTo>
                  <a:pt x="4571477" y="623285"/>
                  <a:pt x="4654776" y="228711"/>
                  <a:pt x="5152490" y="84231"/>
                </a:cubicBezTo>
                <a:close/>
                <a:moveTo>
                  <a:pt x="4034655" y="767"/>
                </a:moveTo>
                <a:cubicBezTo>
                  <a:pt x="4083638" y="3866"/>
                  <a:pt x="4131798" y="14871"/>
                  <a:pt x="4177240" y="33390"/>
                </a:cubicBezTo>
                <a:cubicBezTo>
                  <a:pt x="4368954" y="110882"/>
                  <a:pt x="4487671" y="319025"/>
                  <a:pt x="4460626" y="529879"/>
                </a:cubicBezTo>
                <a:cubicBezTo>
                  <a:pt x="4421028" y="837830"/>
                  <a:pt x="4113774" y="1021795"/>
                  <a:pt x="3834960" y="905558"/>
                </a:cubicBezTo>
                <a:cubicBezTo>
                  <a:pt x="3641231" y="824502"/>
                  <a:pt x="3524994" y="611090"/>
                  <a:pt x="3558160" y="398066"/>
                </a:cubicBezTo>
                <a:cubicBezTo>
                  <a:pt x="3596363" y="150946"/>
                  <a:pt x="3807838" y="-12639"/>
                  <a:pt x="4034655" y="76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6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C3DD-F2E1-5261-26C1-E5FE18CA6358}"/>
              </a:ext>
            </a:extLst>
          </p:cNvPr>
          <p:cNvSpPr>
            <a:spLocks noGrp="1"/>
          </p:cNvSpPr>
          <p:nvPr>
            <p:ph type="title"/>
          </p:nvPr>
        </p:nvSpPr>
        <p:spPr>
          <a:xfrm>
            <a:off x="609600" y="557785"/>
            <a:ext cx="10972800" cy="888244"/>
          </a:xfrm>
        </p:spPr>
        <p:txBody>
          <a:bodyPr/>
          <a:lstStyle/>
          <a:p>
            <a:pPr algn="ctr"/>
            <a:r>
              <a:rPr lang="en-AU" dirty="0"/>
              <a:t>Colonisation happened</a:t>
            </a:r>
          </a:p>
        </p:txBody>
      </p:sp>
      <p:pic>
        <p:nvPicPr>
          <p:cNvPr id="4" name="Content Placeholder 3" descr="G:\Backup 16 March 2013\Vickie Hovane\Black files\COLOUR CO06102014083_1.jpg">
            <a:extLst>
              <a:ext uri="{FF2B5EF4-FFF2-40B4-BE49-F238E27FC236}">
                <a16:creationId xmlns:a16="http://schemas.microsoft.com/office/drawing/2014/main" id="{8E9C1CDE-DAC7-2B83-0DF4-43287DE6CA7A}"/>
              </a:ext>
            </a:extLst>
          </p:cNvPr>
          <p:cNvPicPr>
            <a:picLocks noGrp="1" noChangeAspect="1" noChangeArrowheads="1"/>
          </p:cNvPicPr>
          <p:nvPr>
            <p:ph idx="1"/>
          </p:nvPr>
        </p:nvPicPr>
        <p:blipFill>
          <a:blip r:embed="rId3" cstate="print"/>
          <a:srcRect l="19976" t="46169" r="22885" b="25970"/>
          <a:stretch>
            <a:fillRect/>
          </a:stretch>
        </p:blipFill>
        <p:spPr bwMode="auto">
          <a:xfrm>
            <a:off x="404038" y="1931852"/>
            <a:ext cx="4629194" cy="2682559"/>
          </a:xfrm>
          <a:prstGeom prst="rect">
            <a:avLst/>
          </a:prstGeom>
          <a:noFill/>
        </p:spPr>
      </p:pic>
      <p:pic>
        <p:nvPicPr>
          <p:cNvPr id="5" name="Picture 2" descr="G:\Backup 16 March 2013\Vickie Hovane\Black files\COLOUR CO06102014083_1.jpg">
            <a:extLst>
              <a:ext uri="{FF2B5EF4-FFF2-40B4-BE49-F238E27FC236}">
                <a16:creationId xmlns:a16="http://schemas.microsoft.com/office/drawing/2014/main" id="{3D587149-083F-D327-0F69-F7866D765342}"/>
              </a:ext>
            </a:extLst>
          </p:cNvPr>
          <p:cNvPicPr>
            <a:picLocks noChangeAspect="1" noChangeArrowheads="1"/>
          </p:cNvPicPr>
          <p:nvPr/>
        </p:nvPicPr>
        <p:blipFill>
          <a:blip r:embed="rId3" cstate="print"/>
          <a:srcRect l="16317" t="18945" r="16974" b="64100"/>
          <a:stretch>
            <a:fillRect/>
          </a:stretch>
        </p:blipFill>
        <p:spPr bwMode="auto">
          <a:xfrm>
            <a:off x="5844642" y="2523557"/>
            <a:ext cx="6331828" cy="2985329"/>
          </a:xfrm>
          <a:prstGeom prst="rect">
            <a:avLst/>
          </a:prstGeom>
          <a:noFill/>
        </p:spPr>
      </p:pic>
      <p:pic>
        <p:nvPicPr>
          <p:cNvPr id="6" name="Picture 2" descr="G:\Backup 16 March 2013\Vickie Hovane\Black files\COLOUR CO06102014083_1.jpg">
            <a:extLst>
              <a:ext uri="{FF2B5EF4-FFF2-40B4-BE49-F238E27FC236}">
                <a16:creationId xmlns:a16="http://schemas.microsoft.com/office/drawing/2014/main" id="{37D7BD92-625F-97F0-E5B1-4D7534AE8524}"/>
              </a:ext>
            </a:extLst>
          </p:cNvPr>
          <p:cNvPicPr>
            <a:picLocks noChangeAspect="1" noChangeArrowheads="1"/>
          </p:cNvPicPr>
          <p:nvPr/>
        </p:nvPicPr>
        <p:blipFill>
          <a:blip r:embed="rId3" cstate="print"/>
          <a:srcRect l="13982" t="82911" r="19042" b="12040"/>
          <a:stretch>
            <a:fillRect/>
          </a:stretch>
        </p:blipFill>
        <p:spPr bwMode="auto">
          <a:xfrm>
            <a:off x="3614060" y="5918969"/>
            <a:ext cx="6347358" cy="762492"/>
          </a:xfrm>
          <a:prstGeom prst="rect">
            <a:avLst/>
          </a:prstGeom>
          <a:noFill/>
        </p:spPr>
      </p:pic>
    </p:spTree>
    <p:extLst>
      <p:ext uri="{BB962C8B-B14F-4D97-AF65-F5344CB8AC3E}">
        <p14:creationId xmlns:p14="http://schemas.microsoft.com/office/powerpoint/2010/main" val="4162031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3BAEC0-9E2D-8456-1316-30176510E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35" y="685800"/>
            <a:ext cx="4120515" cy="5486400"/>
          </a:xfrm>
          <a:prstGeom prst="rect">
            <a:avLst/>
          </a:prstGeom>
        </p:spPr>
      </p:pic>
      <p:sp>
        <p:nvSpPr>
          <p:cNvPr id="7" name="Content Placeholder 6">
            <a:extLst>
              <a:ext uri="{FF2B5EF4-FFF2-40B4-BE49-F238E27FC236}">
                <a16:creationId xmlns:a16="http://schemas.microsoft.com/office/drawing/2014/main" id="{F101A05C-7E8D-960D-36C6-FCE2A68B49C8}"/>
              </a:ext>
            </a:extLst>
          </p:cNvPr>
          <p:cNvSpPr>
            <a:spLocks noGrp="1"/>
          </p:cNvSpPr>
          <p:nvPr>
            <p:ph sz="half" idx="2"/>
          </p:nvPr>
        </p:nvSpPr>
        <p:spPr>
          <a:xfrm>
            <a:off x="5153891" y="685799"/>
            <a:ext cx="6199909" cy="5992091"/>
          </a:xfrm>
        </p:spPr>
        <p:txBody>
          <a:bodyPr>
            <a:normAutofit lnSpcReduction="10000"/>
          </a:bodyPr>
          <a:lstStyle/>
          <a:p>
            <a:pPr marL="0" indent="0">
              <a:buNone/>
            </a:pPr>
            <a:r>
              <a:rPr lang="en-AU" sz="2400" dirty="0">
                <a:solidFill>
                  <a:schemeClr val="tx1"/>
                </a:solidFill>
                <a:ea typeface="Times New Roman" panose="02020603050405020304" pitchFamily="18" charset="0"/>
                <a:cs typeface="Times New Roman" panose="02020603050405020304" pitchFamily="18" charset="0"/>
              </a:rPr>
              <a:t>The imposition, from above, of mainstream social and legal norms constantly threatens to unravel the fabric of Law and Culture</a:t>
            </a:r>
          </a:p>
          <a:p>
            <a:endParaRPr lang="en-AU" sz="2400" dirty="0">
              <a:solidFill>
                <a:schemeClr val="tx1"/>
              </a:solidFill>
              <a:ea typeface="Times New Roman" panose="02020603050405020304" pitchFamily="18" charset="0"/>
              <a:cs typeface="Times New Roman" panose="02020603050405020304" pitchFamily="18" charset="0"/>
            </a:endParaRPr>
          </a:p>
          <a:p>
            <a:pPr marL="0" indent="0">
              <a:buNone/>
            </a:pPr>
            <a:r>
              <a:rPr lang="en-AU" sz="2400" i="1" dirty="0">
                <a:solidFill>
                  <a:schemeClr val="tx1"/>
                </a:solidFill>
                <a:ea typeface="Times New Roman" panose="02020603050405020304" pitchFamily="18" charset="0"/>
                <a:cs typeface="Times New Roman" panose="02020603050405020304" pitchFamily="18" charset="0"/>
              </a:rPr>
              <a:t>“it’s not that Culture is dying on its own, </a:t>
            </a:r>
            <a:r>
              <a:rPr lang="en-AU" sz="2400" i="1" dirty="0" err="1">
                <a:solidFill>
                  <a:schemeClr val="tx1"/>
                </a:solidFill>
                <a:ea typeface="Times New Roman" panose="02020603050405020304" pitchFamily="18" charset="0"/>
                <a:cs typeface="Times New Roman" panose="02020603050405020304" pitchFamily="18" charset="0"/>
              </a:rPr>
              <a:t>gardiya</a:t>
            </a:r>
            <a:r>
              <a:rPr lang="en-AU" sz="2400" i="1" dirty="0">
                <a:solidFill>
                  <a:schemeClr val="tx1"/>
                </a:solidFill>
                <a:ea typeface="Times New Roman" panose="02020603050405020304" pitchFamily="18" charset="0"/>
                <a:cs typeface="Times New Roman" panose="02020603050405020304" pitchFamily="18" charset="0"/>
              </a:rPr>
              <a:t> [white] law is killing it … Kimberley still have Law and Culture and Language. It needs watering and fertilising from the Western world.” </a:t>
            </a:r>
          </a:p>
          <a:p>
            <a:endParaRPr lang="en-AU" sz="2400" dirty="0"/>
          </a:p>
          <a:p>
            <a:pPr marL="0" indent="0">
              <a:buNone/>
            </a:pPr>
            <a:r>
              <a:rPr lang="en-AU" sz="2400" i="1" dirty="0">
                <a:solidFill>
                  <a:schemeClr val="tx1"/>
                </a:solidFill>
                <a:ea typeface="Times New Roman" panose="02020603050405020304" pitchFamily="18" charset="0"/>
                <a:cs typeface="Times New Roman" panose="02020603050405020304" pitchFamily="18" charset="0"/>
              </a:rPr>
              <a:t>“White men need to recognise our Law and Culture and Language, government white people, before we can sit together to talk about these issues.”</a:t>
            </a:r>
          </a:p>
          <a:p>
            <a:pPr marL="0" indent="0">
              <a:buNone/>
            </a:pPr>
            <a:endParaRPr lang="en-AU" dirty="0"/>
          </a:p>
        </p:txBody>
      </p:sp>
    </p:spTree>
    <p:extLst>
      <p:ext uri="{BB962C8B-B14F-4D97-AF65-F5344CB8AC3E}">
        <p14:creationId xmlns:p14="http://schemas.microsoft.com/office/powerpoint/2010/main" val="91246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9F76A09-D53C-4D6D-B782-479F380D2029}"/>
              </a:ext>
            </a:extLst>
          </p:cNvPr>
          <p:cNvSpPr/>
          <p:nvPr/>
        </p:nvSpPr>
        <p:spPr>
          <a:xfrm>
            <a:off x="238125" y="6146165"/>
            <a:ext cx="11811000" cy="5892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Collective trauma of invasion and ongoing colonisation</a:t>
            </a:r>
          </a:p>
        </p:txBody>
      </p:sp>
      <p:sp>
        <p:nvSpPr>
          <p:cNvPr id="5" name="Rectangle: Rounded Corners 4">
            <a:extLst>
              <a:ext uri="{FF2B5EF4-FFF2-40B4-BE49-F238E27FC236}">
                <a16:creationId xmlns:a16="http://schemas.microsoft.com/office/drawing/2014/main" id="{3264C4BE-5E90-45A6-9986-C96CB7BEAE5B}"/>
              </a:ext>
            </a:extLst>
          </p:cNvPr>
          <p:cNvSpPr/>
          <p:nvPr/>
        </p:nvSpPr>
        <p:spPr>
          <a:xfrm>
            <a:off x="190500" y="4784090"/>
            <a:ext cx="11811000" cy="589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Deliberate fracturing of kinship system and the cultural structures that are protective factors, disconnection from Country, prohibitions on practicing Lore and Culture that ensure everyone is cared for and looked after</a:t>
            </a:r>
          </a:p>
        </p:txBody>
      </p:sp>
      <p:sp>
        <p:nvSpPr>
          <p:cNvPr id="8" name="Arrow: Up 7">
            <a:extLst>
              <a:ext uri="{FF2B5EF4-FFF2-40B4-BE49-F238E27FC236}">
                <a16:creationId xmlns:a16="http://schemas.microsoft.com/office/drawing/2014/main" id="{2E7E9EAE-05BE-489D-82E9-B1E0ACF0AFB1}"/>
              </a:ext>
            </a:extLst>
          </p:cNvPr>
          <p:cNvSpPr/>
          <p:nvPr/>
        </p:nvSpPr>
        <p:spPr>
          <a:xfrm>
            <a:off x="792480" y="5465127"/>
            <a:ext cx="484632" cy="5892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Up 8">
            <a:extLst>
              <a:ext uri="{FF2B5EF4-FFF2-40B4-BE49-F238E27FC236}">
                <a16:creationId xmlns:a16="http://schemas.microsoft.com/office/drawing/2014/main" id="{1DB65DAB-C51A-4FC5-BA53-E3B0A60D3395}"/>
              </a:ext>
            </a:extLst>
          </p:cNvPr>
          <p:cNvSpPr/>
          <p:nvPr/>
        </p:nvSpPr>
        <p:spPr>
          <a:xfrm>
            <a:off x="11054080" y="5465127"/>
            <a:ext cx="484632" cy="5892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Arrow: Up 9">
            <a:extLst>
              <a:ext uri="{FF2B5EF4-FFF2-40B4-BE49-F238E27FC236}">
                <a16:creationId xmlns:a16="http://schemas.microsoft.com/office/drawing/2014/main" id="{FDF27249-6C0A-4B42-B6E1-CF838B7E1561}"/>
              </a:ext>
            </a:extLst>
          </p:cNvPr>
          <p:cNvSpPr/>
          <p:nvPr/>
        </p:nvSpPr>
        <p:spPr>
          <a:xfrm>
            <a:off x="5853684" y="5465127"/>
            <a:ext cx="484632" cy="5892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F9CEDA1D-13A1-4D4B-9C3F-F9A6911E7690}"/>
              </a:ext>
            </a:extLst>
          </p:cNvPr>
          <p:cNvSpPr/>
          <p:nvPr/>
        </p:nvSpPr>
        <p:spPr>
          <a:xfrm>
            <a:off x="2632202" y="5493068"/>
            <a:ext cx="2305558" cy="607217"/>
          </a:xfrm>
          <a:prstGeom prst="ellipse">
            <a:avLst/>
          </a:prstGeom>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Grief &amp; loss</a:t>
            </a:r>
          </a:p>
        </p:txBody>
      </p:sp>
      <p:sp>
        <p:nvSpPr>
          <p:cNvPr id="12" name="Oval 11">
            <a:extLst>
              <a:ext uri="{FF2B5EF4-FFF2-40B4-BE49-F238E27FC236}">
                <a16:creationId xmlns:a16="http://schemas.microsoft.com/office/drawing/2014/main" id="{A5D1897F-759A-48D2-B121-557104441100}"/>
              </a:ext>
            </a:extLst>
          </p:cNvPr>
          <p:cNvSpPr/>
          <p:nvPr/>
        </p:nvSpPr>
        <p:spPr>
          <a:xfrm>
            <a:off x="7823962" y="5532516"/>
            <a:ext cx="2305558" cy="567769"/>
          </a:xfrm>
          <a:prstGeom prst="ellipse">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Grief &amp; loss</a:t>
            </a:r>
          </a:p>
        </p:txBody>
      </p:sp>
      <p:sp>
        <p:nvSpPr>
          <p:cNvPr id="14" name="Oval 13">
            <a:extLst>
              <a:ext uri="{FF2B5EF4-FFF2-40B4-BE49-F238E27FC236}">
                <a16:creationId xmlns:a16="http://schemas.microsoft.com/office/drawing/2014/main" id="{2DFBE4BD-7D5F-445F-8B00-B8562F3237DE}"/>
              </a:ext>
            </a:extLst>
          </p:cNvPr>
          <p:cNvSpPr/>
          <p:nvPr/>
        </p:nvSpPr>
        <p:spPr>
          <a:xfrm>
            <a:off x="8692912" y="4034243"/>
            <a:ext cx="3172444" cy="590702"/>
          </a:xfrm>
          <a:prstGeom prst="ellipse">
            <a:avLst/>
          </a:prstGeom>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Grief &amp; loss</a:t>
            </a:r>
          </a:p>
        </p:txBody>
      </p:sp>
      <p:sp>
        <p:nvSpPr>
          <p:cNvPr id="15" name="Oval 14">
            <a:extLst>
              <a:ext uri="{FF2B5EF4-FFF2-40B4-BE49-F238E27FC236}">
                <a16:creationId xmlns:a16="http://schemas.microsoft.com/office/drawing/2014/main" id="{954132E8-FA15-40AB-AC92-38840212B7D7}"/>
              </a:ext>
            </a:extLst>
          </p:cNvPr>
          <p:cNvSpPr/>
          <p:nvPr/>
        </p:nvSpPr>
        <p:spPr>
          <a:xfrm>
            <a:off x="326644" y="4177109"/>
            <a:ext cx="3046476" cy="515224"/>
          </a:xfrm>
          <a:prstGeom prst="ellipse">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Grief &amp; loss</a:t>
            </a:r>
          </a:p>
        </p:txBody>
      </p:sp>
      <p:sp>
        <p:nvSpPr>
          <p:cNvPr id="16" name="Arrow: Up 15">
            <a:extLst>
              <a:ext uri="{FF2B5EF4-FFF2-40B4-BE49-F238E27FC236}">
                <a16:creationId xmlns:a16="http://schemas.microsoft.com/office/drawing/2014/main" id="{8321C519-29B7-4B2E-A7F9-B98724F25DF4}"/>
              </a:ext>
            </a:extLst>
          </p:cNvPr>
          <p:cNvSpPr/>
          <p:nvPr/>
        </p:nvSpPr>
        <p:spPr>
          <a:xfrm>
            <a:off x="7971460" y="4169606"/>
            <a:ext cx="484632" cy="5892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rrow: Up 16">
            <a:extLst>
              <a:ext uri="{FF2B5EF4-FFF2-40B4-BE49-F238E27FC236}">
                <a16:creationId xmlns:a16="http://schemas.microsoft.com/office/drawing/2014/main" id="{1C102566-9B40-42AA-A0B0-0CD51E5999A8}"/>
              </a:ext>
            </a:extLst>
          </p:cNvPr>
          <p:cNvSpPr/>
          <p:nvPr/>
        </p:nvSpPr>
        <p:spPr>
          <a:xfrm>
            <a:off x="3811524" y="4127976"/>
            <a:ext cx="484632" cy="5892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874FCB58-3ADD-4CFF-9DF7-7FE71A0CE1CC}"/>
              </a:ext>
            </a:extLst>
          </p:cNvPr>
          <p:cNvSpPr/>
          <p:nvPr/>
        </p:nvSpPr>
        <p:spPr>
          <a:xfrm>
            <a:off x="3834130" y="2414111"/>
            <a:ext cx="2207260" cy="14403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Racism</a:t>
            </a:r>
          </a:p>
        </p:txBody>
      </p:sp>
      <p:sp>
        <p:nvSpPr>
          <p:cNvPr id="19" name="Oval 18">
            <a:extLst>
              <a:ext uri="{FF2B5EF4-FFF2-40B4-BE49-F238E27FC236}">
                <a16:creationId xmlns:a16="http://schemas.microsoft.com/office/drawing/2014/main" id="{59394B5E-52D1-4FA9-9BA7-C777DC3E1425}"/>
              </a:ext>
            </a:extLst>
          </p:cNvPr>
          <p:cNvSpPr/>
          <p:nvPr/>
        </p:nvSpPr>
        <p:spPr>
          <a:xfrm>
            <a:off x="-8857" y="2316876"/>
            <a:ext cx="2207260" cy="1477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a:t>Institutional</a:t>
            </a:r>
            <a:r>
              <a:rPr lang="en-AU" dirty="0"/>
              <a:t> Racism</a:t>
            </a:r>
          </a:p>
        </p:txBody>
      </p:sp>
      <p:sp>
        <p:nvSpPr>
          <p:cNvPr id="20" name="Oval 19">
            <a:extLst>
              <a:ext uri="{FF2B5EF4-FFF2-40B4-BE49-F238E27FC236}">
                <a16:creationId xmlns:a16="http://schemas.microsoft.com/office/drawing/2014/main" id="{2E9B8A48-3DA0-4C54-94E5-F8887FE7B24C}"/>
              </a:ext>
            </a:extLst>
          </p:cNvPr>
          <p:cNvSpPr/>
          <p:nvPr/>
        </p:nvSpPr>
        <p:spPr>
          <a:xfrm>
            <a:off x="8074452" y="1300869"/>
            <a:ext cx="1606711" cy="1477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Family &amp; Domestic Violence</a:t>
            </a:r>
          </a:p>
        </p:txBody>
      </p:sp>
      <p:sp>
        <p:nvSpPr>
          <p:cNvPr id="21" name="Oval 20">
            <a:extLst>
              <a:ext uri="{FF2B5EF4-FFF2-40B4-BE49-F238E27FC236}">
                <a16:creationId xmlns:a16="http://schemas.microsoft.com/office/drawing/2014/main" id="{FE24FD6C-EB2A-411A-9A12-CC10D7C34D84}"/>
              </a:ext>
            </a:extLst>
          </p:cNvPr>
          <p:cNvSpPr/>
          <p:nvPr/>
        </p:nvSpPr>
        <p:spPr>
          <a:xfrm>
            <a:off x="9368219" y="1346749"/>
            <a:ext cx="1771082" cy="1477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Self-medication with substances</a:t>
            </a:r>
          </a:p>
        </p:txBody>
      </p:sp>
      <p:sp>
        <p:nvSpPr>
          <p:cNvPr id="22" name="Oval 21">
            <a:extLst>
              <a:ext uri="{FF2B5EF4-FFF2-40B4-BE49-F238E27FC236}">
                <a16:creationId xmlns:a16="http://schemas.microsoft.com/office/drawing/2014/main" id="{1B50B68E-BD3F-44DA-B167-E14F5FC69466}"/>
              </a:ext>
            </a:extLst>
          </p:cNvPr>
          <p:cNvSpPr/>
          <p:nvPr/>
        </p:nvSpPr>
        <p:spPr>
          <a:xfrm>
            <a:off x="2067419" y="2083253"/>
            <a:ext cx="1913508" cy="10050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Forced removals </a:t>
            </a:r>
          </a:p>
        </p:txBody>
      </p:sp>
      <p:sp>
        <p:nvSpPr>
          <p:cNvPr id="23" name="Oval 22">
            <a:extLst>
              <a:ext uri="{FF2B5EF4-FFF2-40B4-BE49-F238E27FC236}">
                <a16:creationId xmlns:a16="http://schemas.microsoft.com/office/drawing/2014/main" id="{EEF80AC3-E64F-46EA-984E-C124648AFEED}"/>
              </a:ext>
            </a:extLst>
          </p:cNvPr>
          <p:cNvSpPr/>
          <p:nvPr/>
        </p:nvSpPr>
        <p:spPr>
          <a:xfrm>
            <a:off x="1756466" y="3045223"/>
            <a:ext cx="2338578" cy="11091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Culturally unsafe service system</a:t>
            </a:r>
          </a:p>
        </p:txBody>
      </p:sp>
      <p:sp>
        <p:nvSpPr>
          <p:cNvPr id="24" name="Oval 23">
            <a:extLst>
              <a:ext uri="{FF2B5EF4-FFF2-40B4-BE49-F238E27FC236}">
                <a16:creationId xmlns:a16="http://schemas.microsoft.com/office/drawing/2014/main" id="{9CA340DE-AB2D-46B0-8D9E-05C5EC2ADBE3}"/>
              </a:ext>
            </a:extLst>
          </p:cNvPr>
          <p:cNvSpPr/>
          <p:nvPr/>
        </p:nvSpPr>
        <p:spPr>
          <a:xfrm>
            <a:off x="5709762" y="2672843"/>
            <a:ext cx="2105240" cy="11884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err="1"/>
              <a:t>Racialised</a:t>
            </a:r>
            <a:r>
              <a:rPr lang="en-AU" sz="1600" dirty="0"/>
              <a:t> incarceration</a:t>
            </a:r>
          </a:p>
        </p:txBody>
      </p:sp>
      <p:sp>
        <p:nvSpPr>
          <p:cNvPr id="25" name="Oval 24">
            <a:extLst>
              <a:ext uri="{FF2B5EF4-FFF2-40B4-BE49-F238E27FC236}">
                <a16:creationId xmlns:a16="http://schemas.microsoft.com/office/drawing/2014/main" id="{5B94AEFB-CC19-4618-8C83-D77B67139614}"/>
              </a:ext>
            </a:extLst>
          </p:cNvPr>
          <p:cNvSpPr/>
          <p:nvPr/>
        </p:nvSpPr>
        <p:spPr>
          <a:xfrm>
            <a:off x="732033" y="1630492"/>
            <a:ext cx="1913509"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No  recognition of Lore</a:t>
            </a:r>
          </a:p>
        </p:txBody>
      </p:sp>
      <p:sp>
        <p:nvSpPr>
          <p:cNvPr id="26" name="Oval 25">
            <a:extLst>
              <a:ext uri="{FF2B5EF4-FFF2-40B4-BE49-F238E27FC236}">
                <a16:creationId xmlns:a16="http://schemas.microsoft.com/office/drawing/2014/main" id="{7F78F959-78FE-4B70-AB83-A329A949066E}"/>
              </a:ext>
            </a:extLst>
          </p:cNvPr>
          <p:cNvSpPr/>
          <p:nvPr/>
        </p:nvSpPr>
        <p:spPr>
          <a:xfrm>
            <a:off x="4053840" y="122555"/>
            <a:ext cx="3907949" cy="184657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t>Complex Trauma</a:t>
            </a:r>
          </a:p>
        </p:txBody>
      </p:sp>
      <p:sp>
        <p:nvSpPr>
          <p:cNvPr id="27" name="Oval 26">
            <a:extLst>
              <a:ext uri="{FF2B5EF4-FFF2-40B4-BE49-F238E27FC236}">
                <a16:creationId xmlns:a16="http://schemas.microsoft.com/office/drawing/2014/main" id="{91617C3F-1D84-4A5D-B65D-6C0FFCCEE1DD}"/>
              </a:ext>
            </a:extLst>
          </p:cNvPr>
          <p:cNvSpPr/>
          <p:nvPr/>
        </p:nvSpPr>
        <p:spPr>
          <a:xfrm>
            <a:off x="10844309" y="1348897"/>
            <a:ext cx="1258759" cy="1410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Abuse &amp; neglect</a:t>
            </a:r>
          </a:p>
        </p:txBody>
      </p:sp>
      <p:cxnSp>
        <p:nvCxnSpPr>
          <p:cNvPr id="30" name="Straight Arrow Connector 29">
            <a:extLst>
              <a:ext uri="{FF2B5EF4-FFF2-40B4-BE49-F238E27FC236}">
                <a16:creationId xmlns:a16="http://schemas.microsoft.com/office/drawing/2014/main" id="{BBFF2B4E-7EEC-42E5-8149-1D55970F4E28}"/>
              </a:ext>
            </a:extLst>
          </p:cNvPr>
          <p:cNvCxnSpPr>
            <a:cxnSpLocks/>
          </p:cNvCxnSpPr>
          <p:nvPr/>
        </p:nvCxnSpPr>
        <p:spPr>
          <a:xfrm>
            <a:off x="8008086" y="951771"/>
            <a:ext cx="1306395" cy="63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0E45120-63CC-4006-B12B-D18E44387466}"/>
              </a:ext>
            </a:extLst>
          </p:cNvPr>
          <p:cNvCxnSpPr>
            <a:cxnSpLocks/>
          </p:cNvCxnSpPr>
          <p:nvPr/>
        </p:nvCxnSpPr>
        <p:spPr>
          <a:xfrm flipV="1">
            <a:off x="2235200" y="958077"/>
            <a:ext cx="1772343" cy="4242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B8D8D3F-2BAD-4DEE-8CAC-4CC9443476BD}"/>
              </a:ext>
            </a:extLst>
          </p:cNvPr>
          <p:cNvCxnSpPr>
            <a:cxnSpLocks/>
          </p:cNvCxnSpPr>
          <p:nvPr/>
        </p:nvCxnSpPr>
        <p:spPr>
          <a:xfrm flipV="1">
            <a:off x="3708400" y="1825363"/>
            <a:ext cx="975360" cy="3855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F41FEA6-F141-4B3D-842B-A5DDA8F90350}"/>
              </a:ext>
            </a:extLst>
          </p:cNvPr>
          <p:cNvCxnSpPr>
            <a:cxnSpLocks/>
          </p:cNvCxnSpPr>
          <p:nvPr/>
        </p:nvCxnSpPr>
        <p:spPr>
          <a:xfrm flipV="1">
            <a:off x="6016088" y="2041021"/>
            <a:ext cx="22884" cy="5899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6079DB-CC55-484D-8668-26320DBF2BD1}"/>
              </a:ext>
            </a:extLst>
          </p:cNvPr>
          <p:cNvCxnSpPr>
            <a:cxnSpLocks/>
          </p:cNvCxnSpPr>
          <p:nvPr/>
        </p:nvCxnSpPr>
        <p:spPr>
          <a:xfrm flipH="1" flipV="1">
            <a:off x="7575296" y="1697929"/>
            <a:ext cx="484606" cy="3854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76B1FEDF-8FC6-4717-9C63-8CE1C037B536}"/>
              </a:ext>
            </a:extLst>
          </p:cNvPr>
          <p:cNvSpPr/>
          <p:nvPr/>
        </p:nvSpPr>
        <p:spPr>
          <a:xfrm>
            <a:off x="5613758" y="3764913"/>
            <a:ext cx="2340833"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Economic marginalisation</a:t>
            </a:r>
          </a:p>
        </p:txBody>
      </p:sp>
      <p:sp>
        <p:nvSpPr>
          <p:cNvPr id="32" name="Oval 31">
            <a:extLst>
              <a:ext uri="{FF2B5EF4-FFF2-40B4-BE49-F238E27FC236}">
                <a16:creationId xmlns:a16="http://schemas.microsoft.com/office/drawing/2014/main" id="{8AE00FE1-6073-482E-ABA1-3655C309C0C8}"/>
              </a:ext>
            </a:extLst>
          </p:cNvPr>
          <p:cNvSpPr/>
          <p:nvPr/>
        </p:nvSpPr>
        <p:spPr>
          <a:xfrm>
            <a:off x="9480882" y="432349"/>
            <a:ext cx="191350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Chronic Systems failure</a:t>
            </a:r>
          </a:p>
        </p:txBody>
      </p:sp>
      <p:sp>
        <p:nvSpPr>
          <p:cNvPr id="36" name="Oval 35">
            <a:extLst>
              <a:ext uri="{FF2B5EF4-FFF2-40B4-BE49-F238E27FC236}">
                <a16:creationId xmlns:a16="http://schemas.microsoft.com/office/drawing/2014/main" id="{E58C6406-A725-4CB2-9602-78B2640AAD5F}"/>
              </a:ext>
            </a:extLst>
          </p:cNvPr>
          <p:cNvSpPr/>
          <p:nvPr/>
        </p:nvSpPr>
        <p:spPr>
          <a:xfrm>
            <a:off x="176181" y="572023"/>
            <a:ext cx="191350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Chronic experiences of injustice</a:t>
            </a:r>
          </a:p>
        </p:txBody>
      </p:sp>
      <p:sp>
        <p:nvSpPr>
          <p:cNvPr id="37" name="Oval 36">
            <a:extLst>
              <a:ext uri="{FF2B5EF4-FFF2-40B4-BE49-F238E27FC236}">
                <a16:creationId xmlns:a16="http://schemas.microsoft.com/office/drawing/2014/main" id="{2BAF2B25-1204-4A2B-A8CA-8697487CC7B5}"/>
              </a:ext>
            </a:extLst>
          </p:cNvPr>
          <p:cNvSpPr/>
          <p:nvPr/>
        </p:nvSpPr>
        <p:spPr>
          <a:xfrm>
            <a:off x="10022652" y="2771979"/>
            <a:ext cx="177709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Separation from Country </a:t>
            </a:r>
          </a:p>
        </p:txBody>
      </p:sp>
      <p:sp>
        <p:nvSpPr>
          <p:cNvPr id="49" name="Oval 48">
            <a:extLst>
              <a:ext uri="{FF2B5EF4-FFF2-40B4-BE49-F238E27FC236}">
                <a16:creationId xmlns:a16="http://schemas.microsoft.com/office/drawing/2014/main" id="{3A210A66-7E8D-47FB-994B-25E9DBF3B6D2}"/>
              </a:ext>
            </a:extLst>
          </p:cNvPr>
          <p:cNvSpPr/>
          <p:nvPr/>
        </p:nvSpPr>
        <p:spPr>
          <a:xfrm>
            <a:off x="8040893" y="2824646"/>
            <a:ext cx="1488258" cy="11858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t>Constant triggers of loss</a:t>
            </a:r>
          </a:p>
        </p:txBody>
      </p:sp>
    </p:spTree>
    <p:extLst>
      <p:ext uri="{BB962C8B-B14F-4D97-AF65-F5344CB8AC3E}">
        <p14:creationId xmlns:p14="http://schemas.microsoft.com/office/powerpoint/2010/main" val="2317514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110B-D4C8-3880-B450-D5D0487B1A76}"/>
              </a:ext>
            </a:extLst>
          </p:cNvPr>
          <p:cNvSpPr>
            <a:spLocks noGrp="1"/>
          </p:cNvSpPr>
          <p:nvPr>
            <p:ph type="title"/>
          </p:nvPr>
        </p:nvSpPr>
        <p:spPr>
          <a:xfrm>
            <a:off x="277093" y="806544"/>
            <a:ext cx="6151416" cy="1582784"/>
          </a:xfrm>
        </p:spPr>
        <p:txBody>
          <a:bodyPr>
            <a:normAutofit fontScale="90000"/>
          </a:bodyPr>
          <a:lstStyle/>
          <a:p>
            <a:r>
              <a:rPr lang="en-AU" sz="3100" dirty="0"/>
              <a:t>Noongar Trauma and Healing Model </a:t>
            </a:r>
            <a:br>
              <a:rPr lang="en-AU" sz="2000" dirty="0"/>
            </a:br>
            <a:r>
              <a:rPr lang="en-AU" sz="2000" dirty="0"/>
              <a:t>(Hovane, V., Sellers, L., Pickett, K., Mogridge, R., Pickett, L., Wallam, D., Chan, S. (2023).</a:t>
            </a:r>
          </a:p>
        </p:txBody>
      </p:sp>
      <p:pic>
        <p:nvPicPr>
          <p:cNvPr id="5" name="Picture 4">
            <a:extLst>
              <a:ext uri="{FF2B5EF4-FFF2-40B4-BE49-F238E27FC236}">
                <a16:creationId xmlns:a16="http://schemas.microsoft.com/office/drawing/2014/main" id="{E5F25906-F2CF-4C16-B8E3-60277CAF216B}"/>
              </a:ext>
            </a:extLst>
          </p:cNvPr>
          <p:cNvPicPr>
            <a:picLocks noChangeAspect="1"/>
          </p:cNvPicPr>
          <p:nvPr/>
        </p:nvPicPr>
        <p:blipFill>
          <a:blip r:embed="rId3"/>
          <a:stretch>
            <a:fillRect/>
          </a:stretch>
        </p:blipFill>
        <p:spPr>
          <a:xfrm>
            <a:off x="6428509" y="0"/>
            <a:ext cx="5760443" cy="6913418"/>
          </a:xfrm>
          <a:prstGeom prst="rect">
            <a:avLst/>
          </a:prstGeom>
        </p:spPr>
      </p:pic>
      <p:sp>
        <p:nvSpPr>
          <p:cNvPr id="6" name="Content Placeholder 2">
            <a:extLst>
              <a:ext uri="{FF2B5EF4-FFF2-40B4-BE49-F238E27FC236}">
                <a16:creationId xmlns:a16="http://schemas.microsoft.com/office/drawing/2014/main" id="{3874CD63-7904-3C63-87E5-96021A765D51}"/>
              </a:ext>
            </a:extLst>
          </p:cNvPr>
          <p:cNvSpPr>
            <a:spLocks noGrp="1"/>
          </p:cNvSpPr>
          <p:nvPr>
            <p:ph idx="1"/>
          </p:nvPr>
        </p:nvSpPr>
        <p:spPr>
          <a:xfrm>
            <a:off x="553038" y="6185622"/>
            <a:ext cx="5356225" cy="466725"/>
          </a:xfrm>
        </p:spPr>
        <p:txBody>
          <a:bodyPr anchor="t">
            <a:normAutofit/>
          </a:bodyPr>
          <a:lstStyle/>
          <a:p>
            <a:r>
              <a:rPr lang="en-AU" sz="1800" kern="100" dirty="0">
                <a:effectLst/>
                <a:highlight>
                  <a:srgbClr val="FF0000"/>
                </a:highlight>
                <a:latin typeface="Calibri" panose="020F0502020204030204" pitchFamily="34" charset="0"/>
                <a:ea typeface="Calibri" panose="020F0502020204030204" pitchFamily="34" charset="0"/>
                <a:cs typeface="Calibri" panose="020F0502020204030204" pitchFamily="34" charset="0"/>
              </a:rPr>
              <a:t>© </a:t>
            </a:r>
            <a:r>
              <a:rPr lang="en-AU" dirty="0">
                <a:highlight>
                  <a:srgbClr val="FF0000"/>
                </a:highlight>
              </a:rPr>
              <a:t>Yorgum Healing Services 2023</a:t>
            </a:r>
          </a:p>
        </p:txBody>
      </p:sp>
      <p:sp>
        <p:nvSpPr>
          <p:cNvPr id="7" name="Content Placeholder 2">
            <a:extLst>
              <a:ext uri="{FF2B5EF4-FFF2-40B4-BE49-F238E27FC236}">
                <a16:creationId xmlns:a16="http://schemas.microsoft.com/office/drawing/2014/main" id="{082BACB1-784A-F7F2-DF1A-27D0B63F7E08}"/>
              </a:ext>
            </a:extLst>
          </p:cNvPr>
          <p:cNvSpPr txBox="1">
            <a:spLocks/>
          </p:cNvSpPr>
          <p:nvPr/>
        </p:nvSpPr>
        <p:spPr>
          <a:xfrm>
            <a:off x="277093" y="3323743"/>
            <a:ext cx="5632170" cy="113607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kern="100" dirty="0">
                <a:latin typeface="Calibri" panose="020F0502020204030204" pitchFamily="34" charset="0"/>
                <a:ea typeface="Calibri" panose="020F0502020204030204" pitchFamily="34" charset="0"/>
                <a:cs typeface="Calibri" panose="020F0502020204030204" pitchFamily="34" charset="0"/>
              </a:rPr>
              <a:t>Noongar Theory of Trauma</a:t>
            </a:r>
          </a:p>
          <a:p>
            <a:pPr marL="342900" indent="-342900">
              <a:buFont typeface="Arial" panose="020B0604020202020204" pitchFamily="34" charset="0"/>
              <a:buChar char="•"/>
            </a:pPr>
            <a:r>
              <a:rPr lang="en-AU" sz="2400" kern="100" dirty="0">
                <a:latin typeface="Calibri" panose="020F0502020204030204" pitchFamily="34" charset="0"/>
                <a:ea typeface="Calibri" panose="020F0502020204030204" pitchFamily="34" charset="0"/>
                <a:cs typeface="Calibri" panose="020F0502020204030204" pitchFamily="34" charset="0"/>
              </a:rPr>
              <a:t>Onset and Causes</a:t>
            </a:r>
            <a:endParaRPr lang="en-AU" sz="2400" dirty="0"/>
          </a:p>
        </p:txBody>
      </p:sp>
    </p:spTree>
    <p:extLst>
      <p:ext uri="{BB962C8B-B14F-4D97-AF65-F5344CB8AC3E}">
        <p14:creationId xmlns:p14="http://schemas.microsoft.com/office/powerpoint/2010/main" val="1843598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110B-D4C8-3880-B450-D5D0487B1A76}"/>
              </a:ext>
            </a:extLst>
          </p:cNvPr>
          <p:cNvSpPr>
            <a:spLocks noGrp="1"/>
          </p:cNvSpPr>
          <p:nvPr>
            <p:ph type="title"/>
          </p:nvPr>
        </p:nvSpPr>
        <p:spPr>
          <a:xfrm>
            <a:off x="147596" y="872092"/>
            <a:ext cx="6183931" cy="1582784"/>
          </a:xfrm>
        </p:spPr>
        <p:txBody>
          <a:bodyPr>
            <a:normAutofit fontScale="90000"/>
          </a:bodyPr>
          <a:lstStyle/>
          <a:p>
            <a:r>
              <a:rPr lang="en-AU" sz="3100" dirty="0"/>
              <a:t>Noongar Trauma and Healing Model </a:t>
            </a:r>
            <a:br>
              <a:rPr lang="en-AU" sz="2000" dirty="0"/>
            </a:br>
            <a:r>
              <a:rPr lang="en-AU" sz="2000" dirty="0"/>
              <a:t>(Hovane, V., Sellers, L., Pickett, K., Mogridge, R., Pickett, L., Wallam, D., Chan, S. (2023).</a:t>
            </a:r>
          </a:p>
        </p:txBody>
      </p:sp>
      <p:pic>
        <p:nvPicPr>
          <p:cNvPr id="6" name="Picture 5">
            <a:extLst>
              <a:ext uri="{FF2B5EF4-FFF2-40B4-BE49-F238E27FC236}">
                <a16:creationId xmlns:a16="http://schemas.microsoft.com/office/drawing/2014/main" id="{F9079071-6F86-7E64-FE0E-58AB1D0E7B6A}"/>
              </a:ext>
            </a:extLst>
          </p:cNvPr>
          <p:cNvPicPr>
            <a:picLocks noChangeAspect="1"/>
          </p:cNvPicPr>
          <p:nvPr/>
        </p:nvPicPr>
        <p:blipFill>
          <a:blip r:embed="rId3"/>
          <a:stretch>
            <a:fillRect/>
          </a:stretch>
        </p:blipFill>
        <p:spPr>
          <a:xfrm>
            <a:off x="6236991" y="0"/>
            <a:ext cx="5806816" cy="6858000"/>
          </a:xfrm>
          <a:prstGeom prst="rect">
            <a:avLst/>
          </a:prstGeom>
        </p:spPr>
      </p:pic>
      <p:sp>
        <p:nvSpPr>
          <p:cNvPr id="7" name="Content Placeholder 2">
            <a:extLst>
              <a:ext uri="{FF2B5EF4-FFF2-40B4-BE49-F238E27FC236}">
                <a16:creationId xmlns:a16="http://schemas.microsoft.com/office/drawing/2014/main" id="{3D8FF67B-8303-A3F3-A55F-9339D1BE25C5}"/>
              </a:ext>
            </a:extLst>
          </p:cNvPr>
          <p:cNvSpPr>
            <a:spLocks noGrp="1"/>
          </p:cNvSpPr>
          <p:nvPr>
            <p:ph idx="1"/>
          </p:nvPr>
        </p:nvSpPr>
        <p:spPr>
          <a:xfrm>
            <a:off x="598786" y="6054147"/>
            <a:ext cx="5356225" cy="466725"/>
          </a:xfrm>
        </p:spPr>
        <p:txBody>
          <a:bodyPr anchor="t">
            <a:normAutofit/>
          </a:bodyPr>
          <a:lstStyle/>
          <a:p>
            <a:r>
              <a:rPr lang="en-AU" sz="1800" kern="100" dirty="0">
                <a:effectLst/>
                <a:highlight>
                  <a:srgbClr val="FF0000"/>
                </a:highlight>
                <a:latin typeface="Calibri" panose="020F0502020204030204" pitchFamily="34" charset="0"/>
                <a:ea typeface="Calibri" panose="020F0502020204030204" pitchFamily="34" charset="0"/>
                <a:cs typeface="Calibri" panose="020F0502020204030204" pitchFamily="34" charset="0"/>
              </a:rPr>
              <a:t>© </a:t>
            </a:r>
            <a:r>
              <a:rPr lang="en-AU" dirty="0">
                <a:highlight>
                  <a:srgbClr val="FF0000"/>
                </a:highlight>
              </a:rPr>
              <a:t>Yorgum Healing Services 2023</a:t>
            </a:r>
          </a:p>
        </p:txBody>
      </p:sp>
      <p:sp>
        <p:nvSpPr>
          <p:cNvPr id="8" name="Content Placeholder 2">
            <a:extLst>
              <a:ext uri="{FF2B5EF4-FFF2-40B4-BE49-F238E27FC236}">
                <a16:creationId xmlns:a16="http://schemas.microsoft.com/office/drawing/2014/main" id="{06FB1658-5B51-F4D5-8BBC-88930B5BF695}"/>
              </a:ext>
            </a:extLst>
          </p:cNvPr>
          <p:cNvSpPr txBox="1">
            <a:spLocks/>
          </p:cNvSpPr>
          <p:nvPr/>
        </p:nvSpPr>
        <p:spPr>
          <a:xfrm>
            <a:off x="282575" y="3379766"/>
            <a:ext cx="5356225" cy="1136072"/>
          </a:xfrm>
          <a:prstGeom prst="rect">
            <a:avLst/>
          </a:prstGeom>
        </p:spPr>
        <p:txBody>
          <a:bodyPr vert="horz" lIns="91440" tIns="45720" rIns="91440" bIns="45720" rtlCol="0" anchor="t">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kern="100" dirty="0">
                <a:latin typeface="Calibri" panose="020F0502020204030204" pitchFamily="34" charset="0"/>
                <a:ea typeface="Calibri" panose="020F0502020204030204" pitchFamily="34" charset="0"/>
                <a:cs typeface="Calibri" panose="020F0502020204030204" pitchFamily="34" charset="0"/>
              </a:rPr>
              <a:t>Noongar Theory of Trauma</a:t>
            </a:r>
          </a:p>
          <a:p>
            <a:pPr marL="342900" indent="-342900">
              <a:buFont typeface="Arial" panose="020B0604020202020204" pitchFamily="34" charset="0"/>
              <a:buChar char="•"/>
            </a:pPr>
            <a:r>
              <a:rPr lang="en-AU" sz="2400" kern="100" dirty="0">
                <a:latin typeface="Calibri" panose="020F0502020204030204" pitchFamily="34" charset="0"/>
                <a:ea typeface="Calibri" panose="020F0502020204030204" pitchFamily="34" charset="0"/>
                <a:cs typeface="Calibri" panose="020F0502020204030204" pitchFamily="34" charset="0"/>
              </a:rPr>
              <a:t>Impacts of Trauma - Symptoms</a:t>
            </a:r>
            <a:endParaRPr lang="en-AU" sz="2400" dirty="0"/>
          </a:p>
        </p:txBody>
      </p:sp>
    </p:spTree>
    <p:extLst>
      <p:ext uri="{BB962C8B-B14F-4D97-AF65-F5344CB8AC3E}">
        <p14:creationId xmlns:p14="http://schemas.microsoft.com/office/powerpoint/2010/main" val="3702425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48529214-FF44-76E2-E71B-1191C16A451E}"/>
              </a:ext>
            </a:extLst>
          </p:cNvPr>
          <p:cNvSpPr>
            <a:spLocks noGrp="1"/>
          </p:cNvSpPr>
          <p:nvPr>
            <p:ph type="title"/>
          </p:nvPr>
        </p:nvSpPr>
        <p:spPr>
          <a:xfrm>
            <a:off x="598279" y="2535585"/>
            <a:ext cx="4606456" cy="1786829"/>
          </a:xfrm>
        </p:spPr>
        <p:txBody>
          <a:bodyPr>
            <a:normAutofit fontScale="90000"/>
          </a:bodyPr>
          <a:lstStyle/>
          <a:p>
            <a:pPr>
              <a:lnSpc>
                <a:spcPct val="90000"/>
              </a:lnSpc>
            </a:pPr>
            <a:r>
              <a:rPr lang="en-AU" sz="3700" dirty="0"/>
              <a:t>Acknowledgement</a:t>
            </a:r>
            <a:br>
              <a:rPr lang="en-AU" sz="3700" dirty="0"/>
            </a:br>
            <a:br>
              <a:rPr lang="en-AU" sz="3700" dirty="0"/>
            </a:br>
            <a:br>
              <a:rPr lang="en-AU" sz="3700" dirty="0"/>
            </a:br>
            <a:r>
              <a:rPr lang="en-AU" sz="3700" dirty="0"/>
              <a:t>Remembering victims</a:t>
            </a:r>
          </a:p>
        </p:txBody>
      </p:sp>
      <p:sp>
        <p:nvSpPr>
          <p:cNvPr id="8" name="Content Placeholder 7">
            <a:extLst>
              <a:ext uri="{FF2B5EF4-FFF2-40B4-BE49-F238E27FC236}">
                <a16:creationId xmlns:a16="http://schemas.microsoft.com/office/drawing/2014/main" id="{A7651754-3AA2-9282-930B-16335854B499}"/>
              </a:ext>
            </a:extLst>
          </p:cNvPr>
          <p:cNvSpPr>
            <a:spLocks noGrp="1"/>
          </p:cNvSpPr>
          <p:nvPr>
            <p:ph idx="1"/>
          </p:nvPr>
        </p:nvSpPr>
        <p:spPr>
          <a:xfrm>
            <a:off x="4466458" y="6437375"/>
            <a:ext cx="1851216" cy="281231"/>
          </a:xfrm>
        </p:spPr>
        <p:txBody>
          <a:bodyPr anchor="t">
            <a:normAutofit/>
          </a:bodyPr>
          <a:lstStyle/>
          <a:p>
            <a:r>
              <a:rPr lang="en-US" sz="1200" dirty="0"/>
              <a:t>(Artist:  Hughie </a:t>
            </a:r>
            <a:r>
              <a:rPr lang="en-US" sz="1200" dirty="0" err="1"/>
              <a:t>Arwon</a:t>
            </a:r>
            <a:r>
              <a:rPr lang="en-US" sz="1200" dirty="0"/>
              <a:t>)</a:t>
            </a:r>
          </a:p>
        </p:txBody>
      </p:sp>
      <p:pic>
        <p:nvPicPr>
          <p:cNvPr id="4" name="Picture 10" descr="C:\Users\Hovane\AppData\Local\Microsoft\Windows\INetCacheContent.Word\DSCF3009.jpg">
            <a:extLst>
              <a:ext uri="{FF2B5EF4-FFF2-40B4-BE49-F238E27FC236}">
                <a16:creationId xmlns:a16="http://schemas.microsoft.com/office/drawing/2014/main" id="{F662DF27-C074-ABBF-6FB0-76CC01C093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90" r="16858" b="1"/>
          <a:stretch/>
        </p:blipFill>
        <p:spPr bwMode="auto">
          <a:xfrm>
            <a:off x="5204735" y="-190068"/>
            <a:ext cx="6987265" cy="7048068"/>
          </a:xfrm>
          <a:custGeom>
            <a:avLst/>
            <a:gdLst/>
            <a:ahLst/>
            <a:cxnLst/>
            <a:rect l="l" t="t" r="r" b="b"/>
            <a:pathLst>
              <a:path w="6312802" h="6367736">
                <a:moveTo>
                  <a:pt x="789715" y="708127"/>
                </a:moveTo>
                <a:cubicBezTo>
                  <a:pt x="845978" y="711650"/>
                  <a:pt x="901296" y="724302"/>
                  <a:pt x="953475" y="745602"/>
                </a:cubicBezTo>
                <a:cubicBezTo>
                  <a:pt x="1173612" y="834890"/>
                  <a:pt x="1309905" y="1073925"/>
                  <a:pt x="1278834" y="1315681"/>
                </a:cubicBezTo>
                <a:cubicBezTo>
                  <a:pt x="1233750" y="1669869"/>
                  <a:pt x="880524" y="1881517"/>
                  <a:pt x="560369" y="1747304"/>
                </a:cubicBezTo>
                <a:cubicBezTo>
                  <a:pt x="338151" y="1654256"/>
                  <a:pt x="204742" y="1408974"/>
                  <a:pt x="242538" y="1164574"/>
                </a:cubicBezTo>
                <a:cubicBezTo>
                  <a:pt x="286421" y="880774"/>
                  <a:pt x="529219" y="692590"/>
                  <a:pt x="789715" y="708127"/>
                </a:cubicBezTo>
                <a:close/>
                <a:moveTo>
                  <a:pt x="2877121" y="364348"/>
                </a:moveTo>
                <a:cubicBezTo>
                  <a:pt x="2901561" y="365790"/>
                  <a:pt x="2925601" y="371235"/>
                  <a:pt x="2948310" y="380363"/>
                </a:cubicBezTo>
                <a:cubicBezTo>
                  <a:pt x="3044405" y="419202"/>
                  <a:pt x="3103503" y="523063"/>
                  <a:pt x="3089970" y="628607"/>
                </a:cubicBezTo>
                <a:cubicBezTo>
                  <a:pt x="3070190" y="782758"/>
                  <a:pt x="2916600" y="874848"/>
                  <a:pt x="2777343" y="816472"/>
                </a:cubicBezTo>
                <a:cubicBezTo>
                  <a:pt x="2680608" y="775952"/>
                  <a:pt x="2622552" y="669287"/>
                  <a:pt x="2639048" y="562863"/>
                </a:cubicBezTo>
                <a:cubicBezTo>
                  <a:pt x="2658106" y="439382"/>
                  <a:pt x="2763810" y="357542"/>
                  <a:pt x="2877121" y="364348"/>
                </a:cubicBezTo>
                <a:close/>
                <a:moveTo>
                  <a:pt x="5725514" y="29060"/>
                </a:moveTo>
                <a:lnTo>
                  <a:pt x="5748657" y="29701"/>
                </a:lnTo>
                <a:cubicBezTo>
                  <a:pt x="5935681" y="36387"/>
                  <a:pt x="6081789" y="65616"/>
                  <a:pt x="6194082" y="113315"/>
                </a:cubicBezTo>
                <a:lnTo>
                  <a:pt x="6312802" y="183322"/>
                </a:lnTo>
                <a:lnTo>
                  <a:pt x="6312802" y="6367736"/>
                </a:lnTo>
                <a:lnTo>
                  <a:pt x="3171877" y="6367736"/>
                </a:lnTo>
                <a:lnTo>
                  <a:pt x="3171635" y="6367591"/>
                </a:lnTo>
                <a:lnTo>
                  <a:pt x="2683232" y="6367591"/>
                </a:lnTo>
                <a:lnTo>
                  <a:pt x="2683031" y="6367736"/>
                </a:lnTo>
                <a:lnTo>
                  <a:pt x="1006759" y="6367736"/>
                </a:lnTo>
                <a:lnTo>
                  <a:pt x="1017798" y="6253705"/>
                </a:lnTo>
                <a:cubicBezTo>
                  <a:pt x="1043303" y="6019815"/>
                  <a:pt x="1065826" y="5776617"/>
                  <a:pt x="897420" y="5565130"/>
                </a:cubicBezTo>
                <a:cubicBezTo>
                  <a:pt x="700507" y="5318087"/>
                  <a:pt x="491822" y="5428997"/>
                  <a:pt x="271526" y="5130943"/>
                </a:cubicBezTo>
                <a:cubicBezTo>
                  <a:pt x="108646" y="4910648"/>
                  <a:pt x="-26366" y="4708290"/>
                  <a:pt x="39940" y="4415201"/>
                </a:cubicBezTo>
                <a:cubicBezTo>
                  <a:pt x="128666" y="4023216"/>
                  <a:pt x="467878" y="3870268"/>
                  <a:pt x="464356" y="3587268"/>
                </a:cubicBezTo>
                <a:cubicBezTo>
                  <a:pt x="460351" y="3247094"/>
                  <a:pt x="43943" y="3178950"/>
                  <a:pt x="3183" y="2791128"/>
                </a:cubicBezTo>
                <a:cubicBezTo>
                  <a:pt x="-23403" y="2538162"/>
                  <a:pt x="118896" y="2235225"/>
                  <a:pt x="343758" y="2095087"/>
                </a:cubicBezTo>
                <a:cubicBezTo>
                  <a:pt x="758163" y="1836512"/>
                  <a:pt x="1225342" y="2272862"/>
                  <a:pt x="1543093" y="2013487"/>
                </a:cubicBezTo>
                <a:cubicBezTo>
                  <a:pt x="1732879" y="1858534"/>
                  <a:pt x="1763790" y="1542064"/>
                  <a:pt x="1726873" y="1342749"/>
                </a:cubicBezTo>
                <a:cubicBezTo>
                  <a:pt x="1656484" y="963255"/>
                  <a:pt x="1345299" y="901114"/>
                  <a:pt x="1356831" y="612032"/>
                </a:cubicBezTo>
                <a:cubicBezTo>
                  <a:pt x="1365319" y="397180"/>
                  <a:pt x="1547578" y="171600"/>
                  <a:pt x="1773239" y="121551"/>
                </a:cubicBezTo>
                <a:cubicBezTo>
                  <a:pt x="1804789" y="114503"/>
                  <a:pt x="1837013" y="110980"/>
                  <a:pt x="1869333" y="110980"/>
                </a:cubicBezTo>
                <a:cubicBezTo>
                  <a:pt x="2087466" y="110980"/>
                  <a:pt x="2259155" y="271137"/>
                  <a:pt x="2312167" y="320866"/>
                </a:cubicBezTo>
                <a:cubicBezTo>
                  <a:pt x="2563133" y="555255"/>
                  <a:pt x="2364538" y="842498"/>
                  <a:pt x="2568899" y="1194363"/>
                </a:cubicBezTo>
                <a:cubicBezTo>
                  <a:pt x="2600650" y="1246494"/>
                  <a:pt x="2637078" y="1295662"/>
                  <a:pt x="2677726" y="1341226"/>
                </a:cubicBezTo>
                <a:cubicBezTo>
                  <a:pt x="2757804" y="1432276"/>
                  <a:pt x="2906990" y="1416261"/>
                  <a:pt x="2964327" y="1310316"/>
                </a:cubicBezTo>
                <a:cubicBezTo>
                  <a:pt x="3059059" y="1135183"/>
                  <a:pt x="3149628" y="938831"/>
                  <a:pt x="3333248" y="887741"/>
                </a:cubicBezTo>
                <a:cubicBezTo>
                  <a:pt x="3690239" y="788365"/>
                  <a:pt x="3902767" y="1378543"/>
                  <a:pt x="4272730" y="1307994"/>
                </a:cubicBezTo>
                <a:cubicBezTo>
                  <a:pt x="4426320" y="1278686"/>
                  <a:pt x="4515368" y="1152802"/>
                  <a:pt x="4596327" y="996810"/>
                </a:cubicBezTo>
                <a:cubicBezTo>
                  <a:pt x="4618829" y="953326"/>
                  <a:pt x="4640770" y="907521"/>
                  <a:pt x="4663272" y="860676"/>
                </a:cubicBezTo>
                <a:cubicBezTo>
                  <a:pt x="4732781" y="613153"/>
                  <a:pt x="4835282" y="115946"/>
                  <a:pt x="5572324" y="40189"/>
                </a:cubicBezTo>
                <a:cubicBezTo>
                  <a:pt x="5622910" y="31543"/>
                  <a:pt x="5674208" y="27859"/>
                  <a:pt x="5725514" y="29060"/>
                </a:cubicBezTo>
                <a:close/>
                <a:moveTo>
                  <a:pt x="4169348" y="793"/>
                </a:moveTo>
                <a:cubicBezTo>
                  <a:pt x="4219966" y="3995"/>
                  <a:pt x="4269734" y="15368"/>
                  <a:pt x="4316693" y="34505"/>
                </a:cubicBezTo>
                <a:cubicBezTo>
                  <a:pt x="4514808" y="114584"/>
                  <a:pt x="4637488" y="329676"/>
                  <a:pt x="4609540" y="547569"/>
                </a:cubicBezTo>
                <a:cubicBezTo>
                  <a:pt x="4568620" y="865801"/>
                  <a:pt x="4251108" y="1055907"/>
                  <a:pt x="3962986" y="935790"/>
                </a:cubicBezTo>
                <a:cubicBezTo>
                  <a:pt x="3762790" y="852028"/>
                  <a:pt x="3642672" y="631491"/>
                  <a:pt x="3676946" y="411355"/>
                </a:cubicBezTo>
                <a:cubicBezTo>
                  <a:pt x="3716424" y="155985"/>
                  <a:pt x="3934959" y="-13061"/>
                  <a:pt x="4169348" y="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5B28906A-F138-CE17-C244-146509A9BC03}"/>
              </a:ext>
            </a:extLst>
          </p:cNvPr>
          <p:cNvSpPr>
            <a:spLocks noChangeArrowheads="1"/>
          </p:cNvSpPr>
          <p:nvPr/>
        </p:nvSpPr>
        <p:spPr bwMode="auto">
          <a:xfrm>
            <a:off x="329921" y="6507071"/>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0256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110B-D4C8-3880-B450-D5D0487B1A76}"/>
              </a:ext>
            </a:extLst>
          </p:cNvPr>
          <p:cNvSpPr>
            <a:spLocks noGrp="1"/>
          </p:cNvSpPr>
          <p:nvPr>
            <p:ph type="title"/>
          </p:nvPr>
        </p:nvSpPr>
        <p:spPr>
          <a:xfrm>
            <a:off x="141163" y="891935"/>
            <a:ext cx="6204219" cy="1582784"/>
          </a:xfrm>
        </p:spPr>
        <p:txBody>
          <a:bodyPr>
            <a:normAutofit fontScale="90000"/>
          </a:bodyPr>
          <a:lstStyle/>
          <a:p>
            <a:r>
              <a:rPr lang="en-AU" sz="3100" dirty="0"/>
              <a:t>Noongar Trauma and Healing Model </a:t>
            </a:r>
            <a:br>
              <a:rPr lang="en-AU" sz="2000" dirty="0"/>
            </a:br>
            <a:r>
              <a:rPr lang="en-AU" sz="2000" dirty="0"/>
              <a:t>(Hovane, V., Sellers, L., Pickett, K., Mogridge, R., Pickett, L., Wallam, D., Chan, S. (2023).</a:t>
            </a:r>
          </a:p>
        </p:txBody>
      </p:sp>
      <p:sp>
        <p:nvSpPr>
          <p:cNvPr id="3" name="Content Placeholder 2">
            <a:extLst>
              <a:ext uri="{FF2B5EF4-FFF2-40B4-BE49-F238E27FC236}">
                <a16:creationId xmlns:a16="http://schemas.microsoft.com/office/drawing/2014/main" id="{F44000A5-E6E7-F62E-B6BC-8DE64AFBEBF0}"/>
              </a:ext>
            </a:extLst>
          </p:cNvPr>
          <p:cNvSpPr>
            <a:spLocks noGrp="1"/>
          </p:cNvSpPr>
          <p:nvPr>
            <p:ph idx="1"/>
          </p:nvPr>
        </p:nvSpPr>
        <p:spPr>
          <a:xfrm>
            <a:off x="675461" y="6234546"/>
            <a:ext cx="5355276" cy="466763"/>
          </a:xfrm>
        </p:spPr>
        <p:txBody>
          <a:bodyPr anchor="t">
            <a:normAutofit/>
          </a:bodyPr>
          <a:lstStyle/>
          <a:p>
            <a:r>
              <a:rPr lang="en-AU" sz="1800" kern="100" dirty="0">
                <a:effectLst/>
                <a:highlight>
                  <a:srgbClr val="FF0000"/>
                </a:highlight>
                <a:latin typeface="Calibri" panose="020F0502020204030204" pitchFamily="34" charset="0"/>
                <a:ea typeface="Calibri" panose="020F0502020204030204" pitchFamily="34" charset="0"/>
                <a:cs typeface="Calibri" panose="020F0502020204030204" pitchFamily="34" charset="0"/>
              </a:rPr>
              <a:t>© </a:t>
            </a:r>
            <a:r>
              <a:rPr lang="en-AU" dirty="0">
                <a:highlight>
                  <a:srgbClr val="FF0000"/>
                </a:highlight>
              </a:rPr>
              <a:t>Yorgum Healing Services 2023</a:t>
            </a:r>
          </a:p>
        </p:txBody>
      </p:sp>
      <p:pic>
        <p:nvPicPr>
          <p:cNvPr id="5" name="Picture 4">
            <a:extLst>
              <a:ext uri="{FF2B5EF4-FFF2-40B4-BE49-F238E27FC236}">
                <a16:creationId xmlns:a16="http://schemas.microsoft.com/office/drawing/2014/main" id="{1EA18E79-C886-E14F-5420-4754BE88B455}"/>
              </a:ext>
            </a:extLst>
          </p:cNvPr>
          <p:cNvPicPr>
            <a:picLocks noChangeAspect="1"/>
          </p:cNvPicPr>
          <p:nvPr/>
        </p:nvPicPr>
        <p:blipFill>
          <a:blip r:embed="rId3"/>
          <a:stretch>
            <a:fillRect/>
          </a:stretch>
        </p:blipFill>
        <p:spPr>
          <a:xfrm>
            <a:off x="6345382" y="0"/>
            <a:ext cx="5846617" cy="6858000"/>
          </a:xfrm>
          <a:prstGeom prst="rect">
            <a:avLst/>
          </a:prstGeom>
        </p:spPr>
      </p:pic>
      <p:sp>
        <p:nvSpPr>
          <p:cNvPr id="7" name="Content Placeholder 2">
            <a:extLst>
              <a:ext uri="{FF2B5EF4-FFF2-40B4-BE49-F238E27FC236}">
                <a16:creationId xmlns:a16="http://schemas.microsoft.com/office/drawing/2014/main" id="{60926161-BDCE-5064-BC57-FE9A27ABE1A3}"/>
              </a:ext>
            </a:extLst>
          </p:cNvPr>
          <p:cNvSpPr txBox="1">
            <a:spLocks/>
          </p:cNvSpPr>
          <p:nvPr/>
        </p:nvSpPr>
        <p:spPr>
          <a:xfrm>
            <a:off x="141163" y="3555376"/>
            <a:ext cx="6096000" cy="113607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kern="100" dirty="0">
                <a:latin typeface="Calibri" panose="020F0502020204030204" pitchFamily="34" charset="0"/>
                <a:ea typeface="Calibri" panose="020F0502020204030204" pitchFamily="34" charset="0"/>
                <a:cs typeface="Calibri" panose="020F0502020204030204" pitchFamily="34" charset="0"/>
              </a:rPr>
              <a:t>Noongar Theory of Trauma</a:t>
            </a:r>
          </a:p>
          <a:p>
            <a:pPr marL="342900" indent="-342900">
              <a:buFont typeface="Arial" panose="020B0604020202020204" pitchFamily="34" charset="0"/>
              <a:buChar char="•"/>
            </a:pPr>
            <a:r>
              <a:rPr lang="en-AU" sz="2400" kern="100" dirty="0">
                <a:latin typeface="Calibri" panose="020F0502020204030204" pitchFamily="34" charset="0"/>
                <a:ea typeface="Calibri" panose="020F0502020204030204" pitchFamily="34" charset="0"/>
                <a:cs typeface="Calibri" panose="020F0502020204030204" pitchFamily="34" charset="0"/>
              </a:rPr>
              <a:t>Therapeutic responses to heal that trauma.</a:t>
            </a:r>
            <a:endParaRPr lang="en-AU" sz="2400" dirty="0"/>
          </a:p>
        </p:txBody>
      </p:sp>
    </p:spTree>
    <p:extLst>
      <p:ext uri="{BB962C8B-B14F-4D97-AF65-F5344CB8AC3E}">
        <p14:creationId xmlns:p14="http://schemas.microsoft.com/office/powerpoint/2010/main" val="2842417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110B-D4C8-3880-B450-D5D0487B1A76}"/>
              </a:ext>
            </a:extLst>
          </p:cNvPr>
          <p:cNvSpPr>
            <a:spLocks noGrp="1"/>
          </p:cNvSpPr>
          <p:nvPr>
            <p:ph type="title"/>
          </p:nvPr>
        </p:nvSpPr>
        <p:spPr>
          <a:xfrm>
            <a:off x="226682" y="995843"/>
            <a:ext cx="6192755" cy="1582784"/>
          </a:xfrm>
        </p:spPr>
        <p:txBody>
          <a:bodyPr>
            <a:normAutofit fontScale="90000"/>
          </a:bodyPr>
          <a:lstStyle/>
          <a:p>
            <a:r>
              <a:rPr lang="en-AU" sz="3100" dirty="0"/>
              <a:t>Noongar Trauma and Healing Model </a:t>
            </a:r>
            <a:br>
              <a:rPr lang="en-AU" sz="2000" dirty="0"/>
            </a:br>
            <a:r>
              <a:rPr lang="en-AU" sz="2000" dirty="0"/>
              <a:t>(Hovane, V., Sellers, L., Pickett, K., Mogridge, R., Pickett, L., Wallam, D., Chan, S. (2023).</a:t>
            </a:r>
          </a:p>
        </p:txBody>
      </p:sp>
      <p:sp>
        <p:nvSpPr>
          <p:cNvPr id="3" name="Content Placeholder 2">
            <a:extLst>
              <a:ext uri="{FF2B5EF4-FFF2-40B4-BE49-F238E27FC236}">
                <a16:creationId xmlns:a16="http://schemas.microsoft.com/office/drawing/2014/main" id="{F44000A5-E6E7-F62E-B6BC-8DE64AFBEBF0}"/>
              </a:ext>
            </a:extLst>
          </p:cNvPr>
          <p:cNvSpPr>
            <a:spLocks noGrp="1"/>
          </p:cNvSpPr>
          <p:nvPr>
            <p:ph idx="1"/>
          </p:nvPr>
        </p:nvSpPr>
        <p:spPr>
          <a:xfrm>
            <a:off x="675461" y="6206837"/>
            <a:ext cx="5355276" cy="466763"/>
          </a:xfrm>
        </p:spPr>
        <p:txBody>
          <a:bodyPr anchor="t">
            <a:normAutofit/>
          </a:bodyPr>
          <a:lstStyle/>
          <a:p>
            <a:r>
              <a:rPr lang="en-AU" sz="1800" kern="100" dirty="0">
                <a:effectLst/>
                <a:highlight>
                  <a:srgbClr val="FF0000"/>
                </a:highlight>
                <a:latin typeface="Calibri" panose="020F0502020204030204" pitchFamily="34" charset="0"/>
                <a:ea typeface="Calibri" panose="020F0502020204030204" pitchFamily="34" charset="0"/>
                <a:cs typeface="Calibri" panose="020F0502020204030204" pitchFamily="34" charset="0"/>
              </a:rPr>
              <a:t>© </a:t>
            </a:r>
            <a:r>
              <a:rPr lang="en-AU" dirty="0">
                <a:highlight>
                  <a:srgbClr val="FF0000"/>
                </a:highlight>
              </a:rPr>
              <a:t>Yorgum Healing Services 2023</a:t>
            </a:r>
          </a:p>
        </p:txBody>
      </p:sp>
      <p:pic>
        <p:nvPicPr>
          <p:cNvPr id="6" name="Picture 5">
            <a:extLst>
              <a:ext uri="{FF2B5EF4-FFF2-40B4-BE49-F238E27FC236}">
                <a16:creationId xmlns:a16="http://schemas.microsoft.com/office/drawing/2014/main" id="{1E45B23B-E2D1-5937-CA49-847CA0518922}"/>
              </a:ext>
            </a:extLst>
          </p:cNvPr>
          <p:cNvPicPr>
            <a:picLocks noChangeAspect="1"/>
          </p:cNvPicPr>
          <p:nvPr/>
        </p:nvPicPr>
        <p:blipFill>
          <a:blip r:embed="rId3"/>
          <a:stretch>
            <a:fillRect/>
          </a:stretch>
        </p:blipFill>
        <p:spPr>
          <a:xfrm>
            <a:off x="6303818" y="0"/>
            <a:ext cx="5888181" cy="6858000"/>
          </a:xfrm>
          <a:prstGeom prst="rect">
            <a:avLst/>
          </a:prstGeom>
        </p:spPr>
      </p:pic>
      <p:sp>
        <p:nvSpPr>
          <p:cNvPr id="7" name="Content Placeholder 2">
            <a:extLst>
              <a:ext uri="{FF2B5EF4-FFF2-40B4-BE49-F238E27FC236}">
                <a16:creationId xmlns:a16="http://schemas.microsoft.com/office/drawing/2014/main" id="{92BD04EB-239B-9F99-D9E1-045CFFA02D05}"/>
              </a:ext>
            </a:extLst>
          </p:cNvPr>
          <p:cNvSpPr txBox="1">
            <a:spLocks/>
          </p:cNvSpPr>
          <p:nvPr/>
        </p:nvSpPr>
        <p:spPr>
          <a:xfrm>
            <a:off x="286760" y="3429000"/>
            <a:ext cx="6132677" cy="1136072"/>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kern="100" dirty="0">
                <a:latin typeface="Calibri" panose="020F0502020204030204" pitchFamily="34" charset="0"/>
                <a:ea typeface="Calibri" panose="020F0502020204030204" pitchFamily="34" charset="0"/>
                <a:cs typeface="Calibri" panose="020F0502020204030204" pitchFamily="34" charset="0"/>
              </a:rPr>
              <a:t>Noongar Theory of Trauma</a:t>
            </a:r>
          </a:p>
          <a:p>
            <a:pPr marL="342900" indent="-342900">
              <a:buFont typeface="Arial" panose="020B0604020202020204" pitchFamily="34" charset="0"/>
              <a:buChar char="•"/>
            </a:pPr>
            <a:r>
              <a:rPr lang="en-AU" sz="2400" kern="100" dirty="0">
                <a:latin typeface="Calibri" panose="020F0502020204030204" pitchFamily="34" charset="0"/>
                <a:ea typeface="Calibri" panose="020F0502020204030204" pitchFamily="34" charset="0"/>
                <a:cs typeface="Calibri" panose="020F0502020204030204" pitchFamily="34" charset="0"/>
              </a:rPr>
              <a:t>What healed people, families and communities might look like.</a:t>
            </a:r>
            <a:endParaRPr lang="en-AU" sz="2400" dirty="0"/>
          </a:p>
        </p:txBody>
      </p:sp>
    </p:spTree>
    <p:extLst>
      <p:ext uri="{BB962C8B-B14F-4D97-AF65-F5344CB8AC3E}">
        <p14:creationId xmlns:p14="http://schemas.microsoft.com/office/powerpoint/2010/main" val="1030116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A8F6-E91A-24F7-8901-1D2528C0F647}"/>
              </a:ext>
            </a:extLst>
          </p:cNvPr>
          <p:cNvSpPr>
            <a:spLocks noGrp="1"/>
          </p:cNvSpPr>
          <p:nvPr>
            <p:ph type="title"/>
          </p:nvPr>
        </p:nvSpPr>
        <p:spPr>
          <a:xfrm>
            <a:off x="609600" y="557785"/>
            <a:ext cx="10972800" cy="467452"/>
          </a:xfrm>
        </p:spPr>
        <p:txBody>
          <a:bodyPr>
            <a:normAutofit fontScale="90000"/>
          </a:bodyPr>
          <a:lstStyle/>
          <a:p>
            <a:r>
              <a:rPr lang="en-AU" dirty="0"/>
              <a:t>Implications for policy and practice</a:t>
            </a:r>
          </a:p>
        </p:txBody>
      </p:sp>
      <p:sp>
        <p:nvSpPr>
          <p:cNvPr id="3" name="Content Placeholder 2">
            <a:extLst>
              <a:ext uri="{FF2B5EF4-FFF2-40B4-BE49-F238E27FC236}">
                <a16:creationId xmlns:a16="http://schemas.microsoft.com/office/drawing/2014/main" id="{F4E9C844-6C4D-52B0-B7B3-FE8FD9176827}"/>
              </a:ext>
            </a:extLst>
          </p:cNvPr>
          <p:cNvSpPr>
            <a:spLocks noGrp="1"/>
          </p:cNvSpPr>
          <p:nvPr>
            <p:ph idx="1"/>
          </p:nvPr>
        </p:nvSpPr>
        <p:spPr>
          <a:xfrm>
            <a:off x="609600" y="1316182"/>
            <a:ext cx="10972800" cy="4826556"/>
          </a:xfrm>
        </p:spPr>
        <p:txBody>
          <a:bodyPr>
            <a:normAutofit lnSpcReduction="10000"/>
          </a:bodyPr>
          <a:lstStyle/>
          <a:p>
            <a:pPr marL="457200" indent="-457200">
              <a:buFont typeface="Arial" panose="020B0604020202020204" pitchFamily="34" charset="0"/>
              <a:buChar char="•"/>
              <a:defRPr/>
            </a:pPr>
            <a:r>
              <a:rPr lang="en-AU" sz="2000" dirty="0"/>
              <a:t>Be evidence-informed (Aboriginal knowledge systems included)</a:t>
            </a:r>
          </a:p>
          <a:p>
            <a:pPr marL="457200" indent="-457200">
              <a:buFont typeface="Arial" panose="020B0604020202020204" pitchFamily="34" charset="0"/>
              <a:buChar char="•"/>
              <a:defRPr/>
            </a:pPr>
            <a:r>
              <a:rPr lang="en-AU" sz="2000" dirty="0"/>
              <a:t>A different paradigm based on Law and Culture, holistic, trauma-based, recognises the strengths and cultural resources available in our cultural perspectives.</a:t>
            </a:r>
          </a:p>
          <a:p>
            <a:pPr marL="457200" indent="-457200">
              <a:buFont typeface="Arial" panose="020B0604020202020204" pitchFamily="34" charset="0"/>
              <a:buChar char="•"/>
              <a:defRPr/>
            </a:pPr>
            <a:r>
              <a:rPr lang="en-AU" sz="2000" dirty="0"/>
              <a:t>A different way of working with Aboriginal communities, families and individuals – Aboriginal-led, community-based solutions.  Self-determination is critical to a strengths-based approach</a:t>
            </a:r>
          </a:p>
          <a:p>
            <a:pPr marL="457200" indent="-457200">
              <a:buFont typeface="Arial" panose="020B0604020202020204" pitchFamily="34" charset="0"/>
              <a:buChar char="•"/>
              <a:defRPr/>
            </a:pPr>
            <a:r>
              <a:rPr lang="en-AU" dirty="0"/>
              <a:t>Community readiness for change must be assessed and inform implementation activities.</a:t>
            </a:r>
            <a:endParaRPr lang="en-AU" sz="2000" dirty="0"/>
          </a:p>
          <a:p>
            <a:pPr marL="457200" indent="-457200">
              <a:buFont typeface="Arial" panose="020B0604020202020204" pitchFamily="34" charset="0"/>
              <a:buChar char="•"/>
              <a:defRPr/>
            </a:pPr>
            <a:r>
              <a:rPr lang="en-AU" sz="2000" dirty="0"/>
              <a:t>Cultural governance is essential (not a reference group but Cultural Bosses or leaders, or their nominated representatives – ensuring the right people are at the table; the right people providing permissions, e.g., culture bound syndromes)</a:t>
            </a:r>
          </a:p>
          <a:p>
            <a:pPr marL="457200" indent="-457200">
              <a:buFont typeface="Arial" panose="020B0604020202020204" pitchFamily="34" charset="0"/>
              <a:buChar char="•"/>
              <a:defRPr/>
            </a:pPr>
            <a:endParaRPr lang="en-AU" sz="2000" dirty="0"/>
          </a:p>
          <a:p>
            <a:pPr>
              <a:defRPr/>
            </a:pPr>
            <a:r>
              <a:rPr lang="en-AU" sz="2000" dirty="0"/>
              <a:t>“</a:t>
            </a:r>
            <a:r>
              <a:rPr lang="en-AU" sz="2000" i="1" dirty="0"/>
              <a:t>Cultural Bosses managing Law and culture daily for education, health, community and cultural governance, self-esteem and the management of country</a:t>
            </a:r>
            <a:r>
              <a:rPr lang="en-AU" sz="2000" dirty="0"/>
              <a:t>” (Sullivan &amp; </a:t>
            </a:r>
            <a:r>
              <a:rPr lang="en-AU" sz="2000" dirty="0" err="1"/>
              <a:t>Kinnane</a:t>
            </a:r>
            <a:r>
              <a:rPr lang="en-AU" sz="2000" dirty="0"/>
              <a:t>, 2015).</a:t>
            </a:r>
          </a:p>
          <a:p>
            <a:endParaRPr lang="en-AU" dirty="0"/>
          </a:p>
        </p:txBody>
      </p:sp>
      <p:sp>
        <p:nvSpPr>
          <p:cNvPr id="4" name="Rectangle 6">
            <a:extLst>
              <a:ext uri="{FF2B5EF4-FFF2-40B4-BE49-F238E27FC236}">
                <a16:creationId xmlns:a16="http://schemas.microsoft.com/office/drawing/2014/main" id="{119FF557-9C3E-EAE8-7958-349C8A03AB5D}"/>
              </a:ext>
            </a:extLst>
          </p:cNvPr>
          <p:cNvSpPr>
            <a:spLocks noChangeArrowheads="1"/>
          </p:cNvSpPr>
          <p:nvPr/>
        </p:nvSpPr>
        <p:spPr bwMode="auto">
          <a:xfrm>
            <a:off x="9332304" y="6376452"/>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3590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3"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A778E207-2778-D56C-6F6A-24240F3463BE}"/>
              </a:ext>
            </a:extLst>
          </p:cNvPr>
          <p:cNvSpPr>
            <a:spLocks noGrp="1"/>
          </p:cNvSpPr>
          <p:nvPr>
            <p:ph type="title"/>
          </p:nvPr>
        </p:nvSpPr>
        <p:spPr>
          <a:xfrm>
            <a:off x="665018" y="1391219"/>
            <a:ext cx="5602778" cy="4075560"/>
          </a:xfrm>
        </p:spPr>
        <p:txBody>
          <a:bodyPr>
            <a:normAutofit fontScale="90000"/>
          </a:bodyPr>
          <a:lstStyle/>
          <a:p>
            <a:r>
              <a:rPr lang="en-AU" dirty="0"/>
              <a:t>Thank you</a:t>
            </a:r>
            <a:br>
              <a:rPr lang="en-AU" dirty="0"/>
            </a:br>
            <a:br>
              <a:rPr lang="en-AU" dirty="0"/>
            </a:br>
            <a:br>
              <a:rPr lang="en-AU" dirty="0"/>
            </a:br>
            <a:r>
              <a:rPr lang="en-AU" dirty="0"/>
              <a:t>Questions?</a:t>
            </a:r>
            <a:br>
              <a:rPr lang="en-AU" dirty="0"/>
            </a:br>
            <a:br>
              <a:rPr lang="en-AU" dirty="0"/>
            </a:br>
            <a:endParaRPr lang="en-AU" dirty="0"/>
          </a:p>
        </p:txBody>
      </p:sp>
      <p:pic>
        <p:nvPicPr>
          <p:cNvPr id="7" name="Picture 11" descr="A person wearing a costume&#10;&#10;Description automatically generated">
            <a:extLst>
              <a:ext uri="{FF2B5EF4-FFF2-40B4-BE49-F238E27FC236}">
                <a16:creationId xmlns:a16="http://schemas.microsoft.com/office/drawing/2014/main" id="{F3BB5F87-2800-CC28-9B3D-F25C4BB6F3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90" r="1" b="1794"/>
          <a:stretch/>
        </p:blipFill>
        <p:spPr bwMode="auto">
          <a:xfrm>
            <a:off x="6465346" y="1"/>
            <a:ext cx="5726654" cy="6857999"/>
          </a:xfrm>
          <a:custGeom>
            <a:avLst/>
            <a:gdLst/>
            <a:ahLst/>
            <a:cxnLst/>
            <a:rect l="l" t="t" r="r" b="b"/>
            <a:pathLst>
              <a:path w="5726654" h="6857999">
                <a:moveTo>
                  <a:pt x="615191" y="3536634"/>
                </a:moveTo>
                <a:cubicBezTo>
                  <a:pt x="896629" y="3536634"/>
                  <a:pt x="1124779" y="3764784"/>
                  <a:pt x="1124779" y="4046222"/>
                </a:cubicBezTo>
                <a:cubicBezTo>
                  <a:pt x="1124779" y="4327660"/>
                  <a:pt x="896629" y="4555810"/>
                  <a:pt x="615191" y="4555810"/>
                </a:cubicBezTo>
                <a:cubicBezTo>
                  <a:pt x="333753" y="4555810"/>
                  <a:pt x="105603" y="4327660"/>
                  <a:pt x="105603" y="4046222"/>
                </a:cubicBezTo>
                <a:cubicBezTo>
                  <a:pt x="105603" y="3764784"/>
                  <a:pt x="333753" y="3536634"/>
                  <a:pt x="615191" y="3536634"/>
                </a:cubicBezTo>
                <a:close/>
                <a:moveTo>
                  <a:pt x="1497781" y="0"/>
                </a:moveTo>
                <a:lnTo>
                  <a:pt x="5726654" y="0"/>
                </a:lnTo>
                <a:lnTo>
                  <a:pt x="5726654" y="6857999"/>
                </a:lnTo>
                <a:lnTo>
                  <a:pt x="311758" y="6857999"/>
                </a:lnTo>
                <a:lnTo>
                  <a:pt x="314131" y="6707669"/>
                </a:lnTo>
                <a:cubicBezTo>
                  <a:pt x="335133" y="6366408"/>
                  <a:pt x="433652" y="6019041"/>
                  <a:pt x="599703" y="5670857"/>
                </a:cubicBezTo>
                <a:cubicBezTo>
                  <a:pt x="770258" y="5311555"/>
                  <a:pt x="1010814" y="4986831"/>
                  <a:pt x="1211434" y="4641254"/>
                </a:cubicBezTo>
                <a:cubicBezTo>
                  <a:pt x="1493037" y="4154455"/>
                  <a:pt x="1511836" y="3622743"/>
                  <a:pt x="1053042" y="3164268"/>
                </a:cubicBezTo>
                <a:cubicBezTo>
                  <a:pt x="881978" y="2993263"/>
                  <a:pt x="700423" y="2805522"/>
                  <a:pt x="607049" y="2589404"/>
                </a:cubicBezTo>
                <a:cubicBezTo>
                  <a:pt x="366280" y="2032157"/>
                  <a:pt x="541126" y="1508060"/>
                  <a:pt x="1054916" y="1068098"/>
                </a:cubicBezTo>
                <a:cubicBezTo>
                  <a:pt x="1261028" y="891534"/>
                  <a:pt x="1489689" y="709487"/>
                  <a:pt x="1502878" y="419994"/>
                </a:cubicBezTo>
                <a:cubicBezTo>
                  <a:pt x="1506390" y="341909"/>
                  <a:pt x="1507263" y="263519"/>
                  <a:pt x="1505905" y="184995"/>
                </a:cubicBezTo>
                <a:close/>
                <a:moveTo>
                  <a:pt x="14544" y="0"/>
                </a:moveTo>
                <a:lnTo>
                  <a:pt x="879353" y="0"/>
                </a:lnTo>
                <a:lnTo>
                  <a:pt x="892054" y="78051"/>
                </a:lnTo>
                <a:cubicBezTo>
                  <a:pt x="904493" y="285270"/>
                  <a:pt x="770272" y="479620"/>
                  <a:pt x="561941" y="535442"/>
                </a:cubicBezTo>
                <a:cubicBezTo>
                  <a:pt x="323847" y="599239"/>
                  <a:pt x="79117" y="457944"/>
                  <a:pt x="15320" y="219851"/>
                </a:cubicBezTo>
                <a:cubicBezTo>
                  <a:pt x="-630" y="160328"/>
                  <a:pt x="-3761" y="100390"/>
                  <a:pt x="4235" y="4296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a:extLst>
              <a:ext uri="{FF2B5EF4-FFF2-40B4-BE49-F238E27FC236}">
                <a16:creationId xmlns:a16="http://schemas.microsoft.com/office/drawing/2014/main" id="{93206F71-7BB9-9D42-E3A4-9F5FF9765DF3}"/>
              </a:ext>
            </a:extLst>
          </p:cNvPr>
          <p:cNvSpPr>
            <a:spLocks noChangeArrowheads="1"/>
          </p:cNvSpPr>
          <p:nvPr/>
        </p:nvSpPr>
        <p:spPr bwMode="auto">
          <a:xfrm>
            <a:off x="4445142" y="6436153"/>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681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2">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7AD35904-50E5-0630-28DB-B48C32DBB7FC}"/>
              </a:ext>
            </a:extLst>
          </p:cNvPr>
          <p:cNvSpPr>
            <a:spLocks noGrp="1"/>
          </p:cNvSpPr>
          <p:nvPr>
            <p:ph type="title"/>
          </p:nvPr>
        </p:nvSpPr>
        <p:spPr>
          <a:xfrm>
            <a:off x="5061098" y="552782"/>
            <a:ext cx="6521302" cy="765655"/>
          </a:xfrm>
        </p:spPr>
        <p:txBody>
          <a:bodyPr>
            <a:normAutofit/>
          </a:bodyPr>
          <a:lstStyle/>
          <a:p>
            <a:r>
              <a:rPr lang="en-AU" dirty="0"/>
              <a:t>Overview</a:t>
            </a:r>
          </a:p>
        </p:txBody>
      </p:sp>
      <p:pic>
        <p:nvPicPr>
          <p:cNvPr id="6" name="Picture 5" descr="Close up of pages of an open book in a bright studio">
            <a:extLst>
              <a:ext uri="{FF2B5EF4-FFF2-40B4-BE49-F238E27FC236}">
                <a16:creationId xmlns:a16="http://schemas.microsoft.com/office/drawing/2014/main" id="{A7003723-1588-F0ED-1FB8-2266CD6C4B70}"/>
              </a:ext>
            </a:extLst>
          </p:cNvPr>
          <p:cNvPicPr>
            <a:picLocks noChangeAspect="1"/>
          </p:cNvPicPr>
          <p:nvPr/>
        </p:nvPicPr>
        <p:blipFill rotWithShape="1">
          <a:blip r:embed="rId3">
            <a:extLst>
              <a:ext uri="{28A0092B-C50C-407E-A947-70E740481C1C}">
                <a14:useLocalDpi xmlns:a14="http://schemas.microsoft.com/office/drawing/2010/main" val="0"/>
              </a:ext>
            </a:extLst>
          </a:blip>
          <a:srcRect l="25588" r="-2" b="-2"/>
          <a:stretch/>
        </p:blipFill>
        <p:spPr>
          <a:xfrm>
            <a:off x="2" y="10"/>
            <a:ext cx="4385616" cy="3934037"/>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3" name="Content Placeholder 2">
            <a:extLst>
              <a:ext uri="{FF2B5EF4-FFF2-40B4-BE49-F238E27FC236}">
                <a16:creationId xmlns:a16="http://schemas.microsoft.com/office/drawing/2014/main" id="{BBAA4927-1C4E-F016-BF32-E99AC11DFF70}"/>
              </a:ext>
            </a:extLst>
          </p:cNvPr>
          <p:cNvSpPr>
            <a:spLocks noGrp="1"/>
          </p:cNvSpPr>
          <p:nvPr>
            <p:ph idx="1"/>
          </p:nvPr>
        </p:nvSpPr>
        <p:spPr>
          <a:xfrm>
            <a:off x="4863548" y="1658678"/>
            <a:ext cx="6718852" cy="3934037"/>
          </a:xfrm>
        </p:spPr>
        <p:txBody>
          <a:bodyPr>
            <a:normAutofit/>
          </a:bodyPr>
          <a:lstStyle/>
          <a:p>
            <a:pPr marL="342900" indent="-342900">
              <a:lnSpc>
                <a:spcPct val="100000"/>
              </a:lnSpc>
              <a:buFont typeface="Arial" panose="020B0604020202020204" pitchFamily="34" charset="0"/>
              <a:buChar char="•"/>
            </a:pPr>
            <a:r>
              <a:rPr lang="en-AU" sz="2400" dirty="0"/>
              <a:t>Diversity of views - a WA perspective on how we can respond to violence in our communities and reduce incarceration rates</a:t>
            </a:r>
          </a:p>
          <a:p>
            <a:pPr marL="342900" indent="-342900">
              <a:lnSpc>
                <a:spcPct val="100000"/>
              </a:lnSpc>
              <a:buFont typeface="Arial" panose="020B0604020202020204" pitchFamily="34" charset="0"/>
              <a:buChar char="•"/>
            </a:pPr>
            <a:r>
              <a:rPr lang="en-AU" sz="2400" dirty="0"/>
              <a:t>Background and some efforts to address overrepresentation and disadvantage</a:t>
            </a:r>
          </a:p>
          <a:p>
            <a:pPr marL="342900" indent="-342900">
              <a:lnSpc>
                <a:spcPct val="100000"/>
              </a:lnSpc>
              <a:buFont typeface="Arial" panose="020B0604020202020204" pitchFamily="34" charset="0"/>
              <a:buChar char="•"/>
            </a:pPr>
            <a:r>
              <a:rPr lang="en-AU" sz="2400" dirty="0"/>
              <a:t>Aboriginal worldviews</a:t>
            </a:r>
          </a:p>
          <a:p>
            <a:pPr marL="342900" indent="-342900">
              <a:lnSpc>
                <a:spcPct val="100000"/>
              </a:lnSpc>
              <a:buFont typeface="Arial" panose="020B0604020202020204" pitchFamily="34" charset="0"/>
              <a:buChar char="•"/>
            </a:pPr>
            <a:r>
              <a:rPr lang="en-AU" sz="2400" dirty="0"/>
              <a:t>Noongar Trauma and Healing Model</a:t>
            </a:r>
          </a:p>
          <a:p>
            <a:pPr marL="342900" indent="-342900">
              <a:lnSpc>
                <a:spcPct val="100000"/>
              </a:lnSpc>
              <a:buFont typeface="Arial" panose="020B0604020202020204" pitchFamily="34" charset="0"/>
              <a:buChar char="•"/>
            </a:pPr>
            <a:r>
              <a:rPr lang="en-AU" sz="2400" dirty="0"/>
              <a:t>Implications for policy and practice</a:t>
            </a:r>
          </a:p>
          <a:p>
            <a:pPr>
              <a:lnSpc>
                <a:spcPct val="100000"/>
              </a:lnSpc>
            </a:pPr>
            <a:endParaRPr lang="en-AU" sz="2400" dirty="0"/>
          </a:p>
        </p:txBody>
      </p:sp>
      <p:sp>
        <p:nvSpPr>
          <p:cNvPr id="4" name="Rectangle 6">
            <a:extLst>
              <a:ext uri="{FF2B5EF4-FFF2-40B4-BE49-F238E27FC236}">
                <a16:creationId xmlns:a16="http://schemas.microsoft.com/office/drawing/2014/main" id="{DFE1A37C-AD3F-4B5B-8D66-5016D2DF6070}"/>
              </a:ext>
            </a:extLst>
          </p:cNvPr>
          <p:cNvSpPr>
            <a:spLocks noChangeArrowheads="1"/>
          </p:cNvSpPr>
          <p:nvPr/>
        </p:nvSpPr>
        <p:spPr bwMode="auto">
          <a:xfrm>
            <a:off x="9332304" y="6376452"/>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917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34321-0815-3887-C222-3CF5C007D05A}"/>
              </a:ext>
            </a:extLst>
          </p:cNvPr>
          <p:cNvSpPr>
            <a:spLocks noGrp="1"/>
          </p:cNvSpPr>
          <p:nvPr>
            <p:ph type="title"/>
          </p:nvPr>
        </p:nvSpPr>
        <p:spPr>
          <a:xfrm>
            <a:off x="609600" y="987275"/>
            <a:ext cx="10972800" cy="883089"/>
          </a:xfrm>
        </p:spPr>
        <p:txBody>
          <a:bodyPr>
            <a:normAutofit fontScale="90000"/>
          </a:bodyPr>
          <a:lstStyle/>
          <a:p>
            <a:r>
              <a:rPr lang="en-AU" dirty="0"/>
              <a:t>Background:  Royal Commission into Aboriginal Deaths in Custody (1991)</a:t>
            </a:r>
          </a:p>
        </p:txBody>
      </p:sp>
      <p:sp>
        <p:nvSpPr>
          <p:cNvPr id="3" name="Content Placeholder 2">
            <a:extLst>
              <a:ext uri="{FF2B5EF4-FFF2-40B4-BE49-F238E27FC236}">
                <a16:creationId xmlns:a16="http://schemas.microsoft.com/office/drawing/2014/main" id="{A8ABEE15-D410-C109-C68B-031EECE28D7D}"/>
              </a:ext>
            </a:extLst>
          </p:cNvPr>
          <p:cNvSpPr>
            <a:spLocks noGrp="1"/>
          </p:cNvSpPr>
          <p:nvPr>
            <p:ph idx="1"/>
          </p:nvPr>
        </p:nvSpPr>
        <p:spPr>
          <a:xfrm>
            <a:off x="609600" y="2175163"/>
            <a:ext cx="10972800" cy="4530437"/>
          </a:xfrm>
        </p:spPr>
        <p:txBody>
          <a:bodyPr>
            <a:normAutofit/>
          </a:bodyPr>
          <a:lstStyle/>
          <a:p>
            <a:pPr marL="342900" indent="-342900">
              <a:buFont typeface="Arial" panose="020B0604020202020204" pitchFamily="34" charset="0"/>
              <a:buChar char="•"/>
            </a:pPr>
            <a:r>
              <a:rPr lang="en-US" sz="2400" b="0" i="0" dirty="0">
                <a:solidFill>
                  <a:srgbClr val="202122"/>
                </a:solidFill>
                <a:effectLst/>
                <a:latin typeface="Avenir Next LT Pro" panose="020B0504020202020204" pitchFamily="34" charset="0"/>
              </a:rPr>
              <a:t>Highlighted factors such as economic position, health indicators, housing, their access or lack of it to land and employment, education, and the role of alcohol and other drugs in </a:t>
            </a:r>
            <a:r>
              <a:rPr lang="en-US" sz="2400" dirty="0">
                <a:solidFill>
                  <a:srgbClr val="202122"/>
                </a:solidFill>
                <a:latin typeface="Avenir Next LT Pro" panose="020B0504020202020204" pitchFamily="34" charset="0"/>
              </a:rPr>
              <a:t>risk of incarceration.  </a:t>
            </a:r>
          </a:p>
          <a:p>
            <a:pPr marL="342900" indent="-342900">
              <a:buFont typeface="Arial" panose="020B0604020202020204" pitchFamily="34" charset="0"/>
              <a:buChar char="•"/>
            </a:pPr>
            <a:r>
              <a:rPr lang="en-US" sz="2400" dirty="0">
                <a:solidFill>
                  <a:srgbClr val="202122"/>
                </a:solidFill>
                <a:latin typeface="Avenir Next LT Pro" panose="020B0504020202020204" pitchFamily="34" charset="0"/>
              </a:rPr>
              <a:t>A focus on justice system alone will not address violence in Aboriginal communities and incarceration rates</a:t>
            </a:r>
            <a:endParaRPr lang="en-AU" sz="2400" dirty="0">
              <a:latin typeface="Avenir Next LT Pro" panose="020B0504020202020204" pitchFamily="34" charset="0"/>
            </a:endParaRPr>
          </a:p>
        </p:txBody>
      </p:sp>
      <p:sp>
        <p:nvSpPr>
          <p:cNvPr id="4" name="Rectangle 6">
            <a:extLst>
              <a:ext uri="{FF2B5EF4-FFF2-40B4-BE49-F238E27FC236}">
                <a16:creationId xmlns:a16="http://schemas.microsoft.com/office/drawing/2014/main" id="{109E0BD6-9AF4-0D31-A70E-1F39840E6AB9}"/>
              </a:ext>
            </a:extLst>
          </p:cNvPr>
          <p:cNvSpPr>
            <a:spLocks noChangeArrowheads="1"/>
          </p:cNvSpPr>
          <p:nvPr/>
        </p:nvSpPr>
        <p:spPr bwMode="auto">
          <a:xfrm>
            <a:off x="9747940" y="6564984"/>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1985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516D7-0E7C-9D2F-E866-C5AD5A58E715}"/>
              </a:ext>
            </a:extLst>
          </p:cNvPr>
          <p:cNvSpPr>
            <a:spLocks noGrp="1"/>
          </p:cNvSpPr>
          <p:nvPr>
            <p:ph type="title"/>
          </p:nvPr>
        </p:nvSpPr>
        <p:spPr>
          <a:xfrm>
            <a:off x="609600" y="396607"/>
            <a:ext cx="10972800" cy="772252"/>
          </a:xfrm>
        </p:spPr>
        <p:txBody>
          <a:bodyPr>
            <a:normAutofit/>
          </a:bodyPr>
          <a:lstStyle/>
          <a:p>
            <a:r>
              <a:rPr lang="en-AU" sz="4000" dirty="0"/>
              <a:t>Background:  Aboriginal</a:t>
            </a:r>
          </a:p>
        </p:txBody>
      </p:sp>
      <p:sp>
        <p:nvSpPr>
          <p:cNvPr id="6" name="Content Placeholder 5">
            <a:extLst>
              <a:ext uri="{FF2B5EF4-FFF2-40B4-BE49-F238E27FC236}">
                <a16:creationId xmlns:a16="http://schemas.microsoft.com/office/drawing/2014/main" id="{EA27F38B-75D2-F9B2-B291-14E9202BDBD0}"/>
              </a:ext>
            </a:extLst>
          </p:cNvPr>
          <p:cNvSpPr>
            <a:spLocks noGrp="1"/>
          </p:cNvSpPr>
          <p:nvPr>
            <p:ph idx="1"/>
          </p:nvPr>
        </p:nvSpPr>
        <p:spPr>
          <a:xfrm>
            <a:off x="609600" y="1413164"/>
            <a:ext cx="10972800" cy="5167745"/>
          </a:xfrm>
        </p:spPr>
        <p:txBody>
          <a:bodyPr>
            <a:no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Aboriginal knowledge systems, ways of knowing, being and doing.  NOT just about western academic research and empiricism</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altLang="en-US" dirty="0">
                <a:solidFill>
                  <a:srgbClr val="000000"/>
                </a:solidFill>
                <a:latin typeface="Avenir Next LT Pro Demi" panose="020F0502020204030204" pitchFamily="34" charset="0"/>
                <a:ea typeface="Calibri" panose="020F0502020204030204" pitchFamily="34" charset="0"/>
                <a:cs typeface="Arial" panose="020B0604020202020204" pitchFamily="34" charset="0"/>
              </a:rPr>
              <a:t>Our stories of wellbeing and how to live a good life.  Our stories of invasion, massacres, stolen lands, stolen men to prisons, stolen wives and children, racism and discrimination.</a:t>
            </a:r>
            <a:endParaRPr kumimoji="0" lang="en-AU" altLang="en-US"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AU" altLang="en-US"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AU" altLang="en-US" dirty="0">
                <a:solidFill>
                  <a:srgbClr val="000000"/>
                </a:solidFill>
                <a:latin typeface="Avenir Next LT Pro Demi" panose="020F0502020204030204" pitchFamily="34" charset="0"/>
                <a:ea typeface="Calibri" panose="020F0502020204030204" pitchFamily="34" charset="0"/>
                <a:cs typeface="Arial" panose="020B0604020202020204" pitchFamily="34" charset="0"/>
              </a:rPr>
              <a:t>Academic r</a:t>
            </a:r>
            <a:r>
              <a:rPr kumimoji="0" lang="en-AU" altLang="en-US"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esearch highlighting </a:t>
            </a:r>
          </a:p>
          <a:p>
            <a:pPr marL="571500" lvl="1" indent="-342900" algn="just" eaLnBrk="0" fontAlgn="base" hangingPunct="0">
              <a:lnSpc>
                <a:spcPct val="100000"/>
              </a:lnSpc>
              <a:spcBef>
                <a:spcPct val="0"/>
              </a:spcBef>
              <a:spcAft>
                <a:spcPct val="0"/>
              </a:spcAft>
              <a:buClrTx/>
              <a:buFont typeface="Arial" panose="020B0604020202020204" pitchFamily="34" charset="0"/>
              <a:buChar char="•"/>
            </a:pPr>
            <a:r>
              <a:rPr lang="en-AU" altLang="en-US" sz="2000" dirty="0">
                <a:solidFill>
                  <a:srgbClr val="000000"/>
                </a:solidFill>
                <a:latin typeface="Avenir Next LT Pro Demi" panose="020F0502020204030204" pitchFamily="34" charset="0"/>
                <a:ea typeface="Calibri" panose="020F0502020204030204" pitchFamily="34" charset="0"/>
                <a:cs typeface="Arial" panose="020B0604020202020204" pitchFamily="34" charset="0"/>
              </a:rPr>
              <a:t>C</a:t>
            </a:r>
            <a:r>
              <a:rPr kumimoji="0" lang="en-AU" altLang="en-US" sz="2000"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olonial patriarchal violence, including policies and practices that </a:t>
            </a:r>
            <a:r>
              <a:rPr kumimoji="0" lang="en-AU" altLang="en-US" sz="200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directly target Aboriginal and Torres Strait Islander relationships and families</a:t>
            </a:r>
            <a:r>
              <a:rPr kumimoji="0" lang="en-AU" altLang="en-US" sz="2000" b="1"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 </a:t>
            </a:r>
            <a:r>
              <a:rPr kumimoji="0" lang="en-AU" altLang="en-US" sz="200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r</a:t>
            </a:r>
            <a:r>
              <a:rPr lang="en-AU" altLang="en-US" sz="2000" dirty="0">
                <a:solidFill>
                  <a:srgbClr val="000000"/>
                </a:solidFill>
                <a:latin typeface="Avenir Next LT Pro Demi" panose="020F0502020204030204" pitchFamily="34" charset="0"/>
                <a:ea typeface="Calibri" panose="020F0502020204030204" pitchFamily="34" charset="0"/>
                <a:cs typeface="Arial" panose="020B0604020202020204" pitchFamily="34" charset="0"/>
              </a:rPr>
              <a:t>esulting </a:t>
            </a:r>
            <a:r>
              <a:rPr kumimoji="0" lang="en-AU" altLang="en-US" sz="200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i</a:t>
            </a:r>
            <a:r>
              <a:rPr kumimoji="0" lang="en-AU" altLang="en-US" sz="2000" b="0" i="0" u="none" strike="noStrike" cap="none" normalizeH="0" baseline="0" dirty="0">
                <a:ln>
                  <a:noFill/>
                </a:ln>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n intergenerational trauma (e.g., Atkinson </a:t>
            </a:r>
            <a:r>
              <a:rPr kumimoji="0" lang="en-AU" altLang="en-US" sz="2000" b="0" i="0" u="none" strike="noStrike" cap="none" normalizeH="0" baseline="0" dirty="0">
                <a:ln>
                  <a:noFill/>
                </a:ln>
                <a:effectLst/>
                <a:latin typeface="Avenir Next LT Pro Demi" panose="020F0502020204030204" pitchFamily="34" charset="0"/>
                <a:ea typeface="Calibri" panose="020F0502020204030204" pitchFamily="34" charset="0"/>
                <a:cs typeface="Arial" panose="020B0604020202020204" pitchFamily="34" charset="0"/>
              </a:rPr>
              <a:t>2000</a:t>
            </a:r>
            <a:r>
              <a:rPr kumimoji="0" lang="en-AU" altLang="en-US" sz="2000" b="0" i="0" strike="noStrike" cap="none" normalizeH="0" baseline="0" dirty="0">
                <a:ln>
                  <a:noFill/>
                </a:ln>
                <a:effectLst/>
                <a:latin typeface="Avenir Next LT Pro Demi" panose="020F0502020204030204" pitchFamily="34" charset="0"/>
                <a:ea typeface="Calibri" panose="020F0502020204030204" pitchFamily="34" charset="0"/>
                <a:cs typeface="Times New Roman" panose="02020603050405020304" pitchFamily="18" charset="0"/>
              </a:rPr>
              <a:t>; Blagg, et. al., 2020).</a:t>
            </a:r>
          </a:p>
          <a:p>
            <a:pPr marL="571500" lvl="1" indent="-342900" algn="just" eaLnBrk="0" fontAlgn="base" hangingPunct="0">
              <a:lnSpc>
                <a:spcPct val="100000"/>
              </a:lnSpc>
              <a:spcBef>
                <a:spcPct val="0"/>
              </a:spcBef>
              <a:spcAft>
                <a:spcPct val="0"/>
              </a:spcAft>
              <a:buClrTx/>
              <a:buFont typeface="Arial" panose="020B0604020202020204" pitchFamily="34" charset="0"/>
              <a:buChar char="•"/>
            </a:pPr>
            <a:r>
              <a:rPr lang="en-AU" sz="2000" dirty="0">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Impacts of socio-economic factors including social and emotional wellbeing, employment, education, housing, and health and incarceration (AIHW, 2021)</a:t>
            </a:r>
            <a:endParaRPr lang="en-AU" sz="2000" dirty="0">
              <a:latin typeface="Avenir Next LT Pro Demi" panose="020F0502020204030204" pitchFamily="34" charset="0"/>
              <a:ea typeface="Calibri" panose="020F0502020204030204" pitchFamily="34" charset="0"/>
              <a:cs typeface="Times New Roman" panose="02020603050405020304" pitchFamily="18" charset="0"/>
            </a:endParaRPr>
          </a:p>
          <a:p>
            <a:pPr marL="571500" lvl="1" indent="-342900" algn="just" eaLnBrk="0" fontAlgn="base" hangingPunct="0">
              <a:lnSpc>
                <a:spcPct val="100000"/>
              </a:lnSpc>
              <a:spcBef>
                <a:spcPct val="0"/>
              </a:spcBef>
              <a:spcAft>
                <a:spcPct val="0"/>
              </a:spcAft>
              <a:buClrTx/>
              <a:buFont typeface="Arial" panose="020B0604020202020204" pitchFamily="34" charset="0"/>
              <a:buChar char="•"/>
            </a:pPr>
            <a:r>
              <a:rPr lang="en-AU" sz="2000" dirty="0">
                <a:solidFill>
                  <a:srgbClr val="000000"/>
                </a:solidFill>
                <a:effectLst/>
                <a:latin typeface="Avenir Next LT Pro Demi" panose="020F0502020204030204" pitchFamily="34" charset="0"/>
                <a:ea typeface="Calibri" panose="020F0502020204030204" pitchFamily="34" charset="0"/>
                <a:cs typeface="Arial" panose="020B0604020202020204" pitchFamily="34" charset="0"/>
              </a:rPr>
              <a:t>Social and structural discrimination deeply embedded in society, coupled with the historical trauma that results in many forms of illness, depression and other mental health conditions, are key factors contributing to violence in our communities (e.g., Anderson &amp; Tilton 2017; Cripps &amp; Davis 2012)</a:t>
            </a:r>
            <a:endParaRPr lang="en-AU" sz="2000" dirty="0"/>
          </a:p>
        </p:txBody>
      </p:sp>
      <p:sp>
        <p:nvSpPr>
          <p:cNvPr id="7" name="Rectangle 6">
            <a:extLst>
              <a:ext uri="{FF2B5EF4-FFF2-40B4-BE49-F238E27FC236}">
                <a16:creationId xmlns:a16="http://schemas.microsoft.com/office/drawing/2014/main" id="{161D9F31-A846-9199-44E3-A78E9B0D9993}"/>
              </a:ext>
            </a:extLst>
          </p:cNvPr>
          <p:cNvSpPr>
            <a:spLocks noChangeArrowheads="1"/>
          </p:cNvSpPr>
          <p:nvPr/>
        </p:nvSpPr>
        <p:spPr bwMode="auto">
          <a:xfrm>
            <a:off x="9565245" y="6433683"/>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5995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CA32-AD0D-DE00-C86B-F2E9C68E6886}"/>
              </a:ext>
            </a:extLst>
          </p:cNvPr>
          <p:cNvSpPr>
            <a:spLocks noGrp="1"/>
          </p:cNvSpPr>
          <p:nvPr>
            <p:ph type="title"/>
          </p:nvPr>
        </p:nvSpPr>
        <p:spPr>
          <a:xfrm>
            <a:off x="609600" y="532759"/>
            <a:ext cx="10972800" cy="1325563"/>
          </a:xfrm>
        </p:spPr>
        <p:txBody>
          <a:bodyPr>
            <a:normAutofit fontScale="90000"/>
          </a:bodyPr>
          <a:lstStyle/>
          <a:p>
            <a:r>
              <a:rPr lang="en-AU" dirty="0"/>
              <a:t>Efforts to address overrepresentation and disadvantage</a:t>
            </a:r>
          </a:p>
        </p:txBody>
      </p:sp>
      <p:sp>
        <p:nvSpPr>
          <p:cNvPr id="3" name="Content Placeholder 2">
            <a:extLst>
              <a:ext uri="{FF2B5EF4-FFF2-40B4-BE49-F238E27FC236}">
                <a16:creationId xmlns:a16="http://schemas.microsoft.com/office/drawing/2014/main" id="{E31D3662-EF0B-87F0-9D8D-89FA23646D86}"/>
              </a:ext>
            </a:extLst>
          </p:cNvPr>
          <p:cNvSpPr>
            <a:spLocks noGrp="1"/>
          </p:cNvSpPr>
          <p:nvPr>
            <p:ph idx="1"/>
          </p:nvPr>
        </p:nvSpPr>
        <p:spPr>
          <a:xfrm>
            <a:off x="609600" y="2092036"/>
            <a:ext cx="10972800" cy="4050702"/>
          </a:xfrm>
        </p:spPr>
        <p:txBody>
          <a:bodyPr>
            <a:normAutofit/>
          </a:bodyPr>
          <a:lstStyle/>
          <a:p>
            <a:pPr marL="342900" indent="-342900">
              <a:buFont typeface="Arial" panose="020B0604020202020204" pitchFamily="34" charset="0"/>
              <a:buChar char="•"/>
            </a:pPr>
            <a:r>
              <a:rPr lang="en-AU" sz="2400" dirty="0"/>
              <a:t>Culturally adapting mainstream programmes and services</a:t>
            </a:r>
          </a:p>
          <a:p>
            <a:pPr marL="342900" indent="-342900">
              <a:buFont typeface="Arial" panose="020B0604020202020204" pitchFamily="34" charset="0"/>
              <a:buChar char="•"/>
            </a:pPr>
            <a:r>
              <a:rPr lang="en-AU" sz="2400" dirty="0"/>
              <a:t>Systems not understanding how to be trauma-informed and culturally safe – what does that look like in practice? (Example of psych assessment)</a:t>
            </a:r>
          </a:p>
          <a:p>
            <a:pPr marL="342900" indent="-342900">
              <a:buFont typeface="Arial" panose="020B0604020202020204" pitchFamily="34" charset="0"/>
              <a:buChar char="•"/>
            </a:pPr>
            <a:r>
              <a:rPr lang="en-AU" sz="2400" dirty="0"/>
              <a:t>Closing the Gap Agreements and initiatives (promotes cultural safety in responses to determinants of health. Current agreement signed in 2020).</a:t>
            </a:r>
          </a:p>
          <a:p>
            <a:pPr marL="342900" indent="-342900">
              <a:buFont typeface="Arial" panose="020B0604020202020204" pitchFamily="34" charset="0"/>
              <a:buChar char="•"/>
            </a:pPr>
            <a:r>
              <a:rPr lang="en-AU" sz="2400" dirty="0"/>
              <a:t>Youth diversion (Blagg &amp; Tulich,2018) and Community Courts</a:t>
            </a:r>
          </a:p>
          <a:p>
            <a:pPr marL="342900" indent="-342900">
              <a:buFont typeface="Arial" panose="020B0604020202020204" pitchFamily="34" charset="0"/>
              <a:buChar char="•"/>
            </a:pPr>
            <a:r>
              <a:rPr lang="en-AU" sz="2400" dirty="0"/>
              <a:t>Development of justice reinvestment initiatives (the need for assessing community readiness to respond to complex issues).</a:t>
            </a:r>
          </a:p>
        </p:txBody>
      </p:sp>
      <p:sp>
        <p:nvSpPr>
          <p:cNvPr id="4" name="Rectangle 6">
            <a:extLst>
              <a:ext uri="{FF2B5EF4-FFF2-40B4-BE49-F238E27FC236}">
                <a16:creationId xmlns:a16="http://schemas.microsoft.com/office/drawing/2014/main" id="{39A28088-9E84-BE41-872A-0F1F072FB2A8}"/>
              </a:ext>
            </a:extLst>
          </p:cNvPr>
          <p:cNvSpPr>
            <a:spLocks noChangeArrowheads="1"/>
          </p:cNvSpPr>
          <p:nvPr/>
        </p:nvSpPr>
        <p:spPr bwMode="auto">
          <a:xfrm>
            <a:off x="9332304" y="6376452"/>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154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08E64-1C5F-AD93-72A8-7FAFD03AECB4}"/>
              </a:ext>
            </a:extLst>
          </p:cNvPr>
          <p:cNvSpPr>
            <a:spLocks noGrp="1"/>
          </p:cNvSpPr>
          <p:nvPr>
            <p:ph type="title"/>
          </p:nvPr>
        </p:nvSpPr>
        <p:spPr>
          <a:xfrm>
            <a:off x="817418" y="405383"/>
            <a:ext cx="10764982" cy="1325563"/>
          </a:xfrm>
        </p:spPr>
        <p:txBody>
          <a:bodyPr>
            <a:normAutofit fontScale="90000"/>
          </a:bodyPr>
          <a:lstStyle/>
          <a:p>
            <a:r>
              <a:rPr lang="en-AU" dirty="0">
                <a:solidFill>
                  <a:schemeClr val="tx1"/>
                </a:solidFill>
              </a:rPr>
              <a:t>Creating a shared starting point:  </a:t>
            </a:r>
            <a:br>
              <a:rPr lang="en-AU" dirty="0">
                <a:solidFill>
                  <a:schemeClr val="tx1"/>
                </a:solidFill>
              </a:rPr>
            </a:br>
            <a:r>
              <a:rPr lang="en-AU" dirty="0">
                <a:solidFill>
                  <a:schemeClr val="tx1"/>
                </a:solidFill>
              </a:rPr>
              <a:t>Spirituality - The Dreaming</a:t>
            </a:r>
          </a:p>
        </p:txBody>
      </p:sp>
      <p:sp>
        <p:nvSpPr>
          <p:cNvPr id="3" name="Content Placeholder 2">
            <a:extLst>
              <a:ext uri="{FF2B5EF4-FFF2-40B4-BE49-F238E27FC236}">
                <a16:creationId xmlns:a16="http://schemas.microsoft.com/office/drawing/2014/main" id="{20835424-EED0-90FC-AE99-BA141EF526FE}"/>
              </a:ext>
            </a:extLst>
          </p:cNvPr>
          <p:cNvSpPr>
            <a:spLocks noGrp="1"/>
          </p:cNvSpPr>
          <p:nvPr>
            <p:ph idx="1"/>
          </p:nvPr>
        </p:nvSpPr>
        <p:spPr>
          <a:xfrm>
            <a:off x="817418" y="2106204"/>
            <a:ext cx="10764982" cy="4036534"/>
          </a:xfrm>
        </p:spPr>
        <p:txBody>
          <a:bodyPr>
            <a:normAutofit/>
          </a:bodyPr>
          <a:lstStyle/>
          <a:p>
            <a:r>
              <a:rPr lang="en-AU" sz="2400" dirty="0">
                <a:latin typeface="Avenir Next LT Pro" panose="020B0504020202020204" pitchFamily="34" charset="0"/>
                <a:ea typeface="Calibri" panose="020F0502020204030204" pitchFamily="34" charset="0"/>
                <a:cs typeface="Times New Roman" panose="02020603050405020304" pitchFamily="18" charset="0"/>
              </a:rPr>
              <a:t>The Dreaming r</a:t>
            </a:r>
            <a:r>
              <a:rPr lang="en-AU" sz="2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rPr>
              <a:t>efers to the complex Aboriginal system of belief and Law which tells the story of </a:t>
            </a:r>
          </a:p>
          <a:p>
            <a:pPr marL="342900" indent="-342900">
              <a:buFont typeface="Arial" panose="020B0604020202020204" pitchFamily="34" charset="0"/>
              <a:buChar char="•"/>
            </a:pPr>
            <a:r>
              <a:rPr lang="en-AU" sz="2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rPr>
              <a:t>how the spirit and human worlds came into being</a:t>
            </a:r>
          </a:p>
          <a:p>
            <a:pPr marL="342900" indent="-342900">
              <a:buFont typeface="Arial" panose="020B0604020202020204" pitchFamily="34" charset="0"/>
              <a:buChar char="•"/>
            </a:pPr>
            <a:r>
              <a:rPr lang="en-AU" sz="2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rPr>
              <a:t>beliefs, philosophy and </a:t>
            </a:r>
            <a:r>
              <a:rPr lang="en-AU" sz="2400" dirty="0">
                <a:latin typeface="Avenir Next LT Pro" panose="020B0504020202020204" pitchFamily="34" charset="0"/>
                <a:ea typeface="Calibri" panose="020F0502020204030204" pitchFamily="34" charset="0"/>
                <a:cs typeface="Times New Roman" panose="02020603050405020304" pitchFamily="18" charset="0"/>
              </a:rPr>
              <a:t>l</a:t>
            </a:r>
            <a:r>
              <a:rPr lang="en-AU" sz="2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rPr>
              <a:t>aws which govern everyday life.</a:t>
            </a:r>
          </a:p>
          <a:p>
            <a:r>
              <a:rPr lang="en-AU" sz="2400" dirty="0">
                <a:solidFill>
                  <a:schemeClr val="tx1"/>
                </a:solidFill>
                <a:effectLst/>
                <a:latin typeface="Avenir Next LT Pro" panose="020B0504020202020204" pitchFamily="34" charset="0"/>
                <a:ea typeface="Calibri" panose="020F0502020204030204" pitchFamily="34" charset="0"/>
                <a:cs typeface="Times New Roman" panose="02020603050405020304" pitchFamily="18" charset="0"/>
              </a:rPr>
              <a:t>While there is much that can be generalised, there are different experiences of the Dreaming from one part of Australia to another (MacDonald, 2016). </a:t>
            </a:r>
          </a:p>
        </p:txBody>
      </p:sp>
      <p:sp>
        <p:nvSpPr>
          <p:cNvPr id="4" name="Rectangle 6">
            <a:extLst>
              <a:ext uri="{FF2B5EF4-FFF2-40B4-BE49-F238E27FC236}">
                <a16:creationId xmlns:a16="http://schemas.microsoft.com/office/drawing/2014/main" id="{3A2DCE6B-404A-DC11-8173-04836806487A}"/>
              </a:ext>
            </a:extLst>
          </p:cNvPr>
          <p:cNvSpPr>
            <a:spLocks noChangeArrowheads="1"/>
          </p:cNvSpPr>
          <p:nvPr/>
        </p:nvSpPr>
        <p:spPr bwMode="auto">
          <a:xfrm>
            <a:off x="9332304" y="6376452"/>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9532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AFD7-BC4C-4DA9-9069-D4CD48F41943}"/>
              </a:ext>
            </a:extLst>
          </p:cNvPr>
          <p:cNvSpPr>
            <a:spLocks noGrp="1"/>
          </p:cNvSpPr>
          <p:nvPr>
            <p:ph type="title"/>
          </p:nvPr>
        </p:nvSpPr>
        <p:spPr>
          <a:xfrm>
            <a:off x="512618" y="1019325"/>
            <a:ext cx="2881745" cy="4805492"/>
          </a:xfrm>
        </p:spPr>
        <p:txBody>
          <a:bodyPr anchor="ctr">
            <a:normAutofit/>
          </a:bodyPr>
          <a:lstStyle/>
          <a:p>
            <a:r>
              <a:rPr lang="en-AU" sz="4388" dirty="0"/>
              <a:t>Two concepts</a:t>
            </a:r>
          </a:p>
        </p:txBody>
      </p:sp>
      <p:graphicFrame>
        <p:nvGraphicFramePr>
          <p:cNvPr id="5" name="Content Placeholder 2">
            <a:extLst>
              <a:ext uri="{FF2B5EF4-FFF2-40B4-BE49-F238E27FC236}">
                <a16:creationId xmlns:a16="http://schemas.microsoft.com/office/drawing/2014/main" id="{F0FD2FDC-2E5D-44C7-9D8D-FEEF4467A61A}"/>
              </a:ext>
            </a:extLst>
          </p:cNvPr>
          <p:cNvGraphicFramePr>
            <a:graphicFrameLocks noGrp="1"/>
          </p:cNvGraphicFramePr>
          <p:nvPr>
            <p:ph idx="1"/>
            <p:extLst>
              <p:ext uri="{D42A27DB-BD31-4B8C-83A1-F6EECF244321}">
                <p14:modId xmlns:p14="http://schemas.microsoft.com/office/powerpoint/2010/main" val="3856967683"/>
              </p:ext>
            </p:extLst>
          </p:nvPr>
        </p:nvGraphicFramePr>
        <p:xfrm>
          <a:off x="3269673" y="568035"/>
          <a:ext cx="8160327" cy="5708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46777C5A-68F5-4082-B8AC-F29414568542}"/>
              </a:ext>
            </a:extLst>
          </p:cNvPr>
          <p:cNvSpPr/>
          <p:nvPr/>
        </p:nvSpPr>
        <p:spPr>
          <a:xfrm>
            <a:off x="9270500" y="6140407"/>
            <a:ext cx="2017155" cy="281231"/>
          </a:xfrm>
          <a:prstGeom prst="rect">
            <a:avLst/>
          </a:prstGeom>
        </p:spPr>
        <p:txBody>
          <a:bodyPr wrap="none">
            <a:spAutoFit/>
          </a:bodyPr>
          <a:lstStyle/>
          <a:p>
            <a:pPr>
              <a:lnSpc>
                <a:spcPct val="107000"/>
              </a:lnSpc>
              <a:spcAft>
                <a:spcPts val="600"/>
              </a:spcAft>
            </a:pPr>
            <a:r>
              <a:rPr lang="en-US" sz="1200" dirty="0">
                <a:latin typeface="Calibri" panose="020F0502020204030204" pitchFamily="34" charset="0"/>
                <a:ea typeface="Calibri" panose="020F0502020204030204" pitchFamily="34" charset="0"/>
                <a:cs typeface="Times New Roman" panose="02020603050405020304" pitchFamily="18" charset="0"/>
              </a:rPr>
              <a:t>© Tjallara-Hovane Trust 2023</a:t>
            </a:r>
            <a:endParaRPr lang="en-AU"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5108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ED54E8E1-6621-487B-BA62-43AD90AEAF43}"/>
              </a:ext>
            </a:extLst>
          </p:cNvPr>
          <p:cNvSpPr>
            <a:spLocks noGrp="1"/>
          </p:cNvSpPr>
          <p:nvPr>
            <p:ph type="title"/>
          </p:nvPr>
        </p:nvSpPr>
        <p:spPr>
          <a:xfrm>
            <a:off x="608076" y="235527"/>
            <a:ext cx="5363233" cy="332510"/>
          </a:xfrm>
        </p:spPr>
        <p:txBody>
          <a:bodyPr>
            <a:normAutofit fontScale="90000"/>
          </a:bodyPr>
          <a:lstStyle/>
          <a:p>
            <a:endParaRPr lang="en-AU"/>
          </a:p>
        </p:txBody>
      </p:sp>
      <p:sp>
        <p:nvSpPr>
          <p:cNvPr id="3" name="Content Placeholder 2">
            <a:extLst>
              <a:ext uri="{FF2B5EF4-FFF2-40B4-BE49-F238E27FC236}">
                <a16:creationId xmlns:a16="http://schemas.microsoft.com/office/drawing/2014/main" id="{17CFB5D6-DD9E-4B01-A45C-EC67D22DCBB8}"/>
              </a:ext>
            </a:extLst>
          </p:cNvPr>
          <p:cNvSpPr>
            <a:spLocks noGrp="1"/>
          </p:cNvSpPr>
          <p:nvPr>
            <p:ph idx="1"/>
          </p:nvPr>
        </p:nvSpPr>
        <p:spPr>
          <a:xfrm>
            <a:off x="608076" y="955964"/>
            <a:ext cx="6720979" cy="5167447"/>
          </a:xfrm>
        </p:spPr>
        <p:txBody>
          <a:bodyPr anchor="t">
            <a:noAutofit/>
          </a:bodyPr>
          <a:lstStyle/>
          <a:p>
            <a:pPr>
              <a:lnSpc>
                <a:spcPct val="100000"/>
              </a:lnSpc>
            </a:pPr>
            <a:r>
              <a:rPr lang="en-AU" sz="2400" i="1" dirty="0"/>
              <a:t>…a complex system of governance which regulates people’s social, political and economic lives…it also defines the kinship structures, cultural traditions and spiritual beliefs of all Kimberley peoples and governs the restricted esoteric practices of its initiated members…(it) provides the basis for traditional medicine, education and specialised training.  </a:t>
            </a:r>
            <a:r>
              <a:rPr lang="en-AU" sz="2400" b="1" i="1" dirty="0"/>
              <a:t>This knowledge is encoded within the Dreaming stories, ceremonies, song cycles, cultural activities and dances </a:t>
            </a:r>
            <a:r>
              <a:rPr lang="en-AU" sz="2400" i="1" dirty="0"/>
              <a:t>of all language groups in the region” </a:t>
            </a:r>
            <a:r>
              <a:rPr lang="en-AU" sz="2400" dirty="0"/>
              <a:t>(KALACC, 2006, p.16, Presenter’s emphases). </a:t>
            </a:r>
          </a:p>
        </p:txBody>
      </p:sp>
      <p:pic>
        <p:nvPicPr>
          <p:cNvPr id="4" name="Picture 9" descr="A group of young boys posing for a photo&#10;&#10;Description automatically generated">
            <a:extLst>
              <a:ext uri="{FF2B5EF4-FFF2-40B4-BE49-F238E27FC236}">
                <a16:creationId xmlns:a16="http://schemas.microsoft.com/office/drawing/2014/main" id="{18EEE46D-5B59-4850-A96A-1815AC4FB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78" r="28563"/>
          <a:stretch/>
        </p:blipFill>
        <p:spPr bwMode="auto">
          <a:xfrm>
            <a:off x="7648851" y="528015"/>
            <a:ext cx="4540101" cy="5801969"/>
          </a:xfrm>
          <a:custGeom>
            <a:avLst/>
            <a:gdLst/>
            <a:ahLst/>
            <a:cxnLst/>
            <a:rect l="l" t="t" r="r" b="b"/>
            <a:pathLst>
              <a:path w="5201276" h="6646910">
                <a:moveTo>
                  <a:pt x="764203" y="685250"/>
                </a:moveTo>
                <a:cubicBezTo>
                  <a:pt x="818649" y="688659"/>
                  <a:pt x="872180" y="700903"/>
                  <a:pt x="922673" y="721515"/>
                </a:cubicBezTo>
                <a:cubicBezTo>
                  <a:pt x="1135698" y="807918"/>
                  <a:pt x="1267587" y="1039231"/>
                  <a:pt x="1237521" y="1273177"/>
                </a:cubicBezTo>
                <a:cubicBezTo>
                  <a:pt x="1193894" y="1615922"/>
                  <a:pt x="852079" y="1820733"/>
                  <a:pt x="542267" y="1690856"/>
                </a:cubicBezTo>
                <a:cubicBezTo>
                  <a:pt x="327228" y="1600813"/>
                  <a:pt x="198127" y="1363456"/>
                  <a:pt x="234703" y="1126951"/>
                </a:cubicBezTo>
                <a:cubicBezTo>
                  <a:pt x="277169" y="852320"/>
                  <a:pt x="512123" y="670215"/>
                  <a:pt x="764203" y="685250"/>
                </a:cubicBezTo>
                <a:close/>
                <a:moveTo>
                  <a:pt x="2784174" y="352577"/>
                </a:moveTo>
                <a:cubicBezTo>
                  <a:pt x="2807825" y="353973"/>
                  <a:pt x="2831088" y="359242"/>
                  <a:pt x="2853064" y="368075"/>
                </a:cubicBezTo>
                <a:cubicBezTo>
                  <a:pt x="2946054" y="405659"/>
                  <a:pt x="3003243" y="506165"/>
                  <a:pt x="2990147" y="608299"/>
                </a:cubicBezTo>
                <a:cubicBezTo>
                  <a:pt x="2971006" y="757470"/>
                  <a:pt x="2822378" y="846585"/>
                  <a:pt x="2687620" y="790095"/>
                </a:cubicBezTo>
                <a:cubicBezTo>
                  <a:pt x="2594010" y="750884"/>
                  <a:pt x="2537829" y="647665"/>
                  <a:pt x="2553792" y="544679"/>
                </a:cubicBezTo>
                <a:cubicBezTo>
                  <a:pt x="2572235" y="425187"/>
                  <a:pt x="2674524" y="345991"/>
                  <a:pt x="2784174" y="352577"/>
                </a:cubicBezTo>
                <a:close/>
                <a:moveTo>
                  <a:pt x="5201276" y="72600"/>
                </a:moveTo>
                <a:lnTo>
                  <a:pt x="5201276" y="6646910"/>
                </a:lnTo>
                <a:lnTo>
                  <a:pt x="2895444" y="6646910"/>
                </a:lnTo>
                <a:lnTo>
                  <a:pt x="2545196" y="6646910"/>
                </a:lnTo>
                <a:lnTo>
                  <a:pt x="2176660" y="6646910"/>
                </a:lnTo>
                <a:lnTo>
                  <a:pt x="1071390" y="6646910"/>
                </a:lnTo>
                <a:lnTo>
                  <a:pt x="1035339" y="6598516"/>
                </a:lnTo>
                <a:cubicBezTo>
                  <a:pt x="830001" y="6260683"/>
                  <a:pt x="1173986" y="5769070"/>
                  <a:pt x="868428" y="5385343"/>
                </a:cubicBezTo>
                <a:cubicBezTo>
                  <a:pt x="677876" y="5146281"/>
                  <a:pt x="475933" y="5253608"/>
                  <a:pt x="262754" y="4965183"/>
                </a:cubicBezTo>
                <a:cubicBezTo>
                  <a:pt x="105136" y="4752005"/>
                  <a:pt x="-25514" y="4556184"/>
                  <a:pt x="38649" y="4272564"/>
                </a:cubicBezTo>
                <a:cubicBezTo>
                  <a:pt x="124509" y="3893242"/>
                  <a:pt x="452762" y="3745236"/>
                  <a:pt x="449354" y="3471378"/>
                </a:cubicBezTo>
                <a:cubicBezTo>
                  <a:pt x="445479" y="3142194"/>
                  <a:pt x="42523" y="3076251"/>
                  <a:pt x="3080" y="2700958"/>
                </a:cubicBezTo>
                <a:cubicBezTo>
                  <a:pt x="-22647" y="2456164"/>
                  <a:pt x="115055" y="2163013"/>
                  <a:pt x="332652" y="2027402"/>
                </a:cubicBezTo>
                <a:cubicBezTo>
                  <a:pt x="733670" y="1777182"/>
                  <a:pt x="1185756" y="2199435"/>
                  <a:pt x="1493242" y="1948439"/>
                </a:cubicBezTo>
                <a:cubicBezTo>
                  <a:pt x="1676897" y="1798492"/>
                  <a:pt x="1706809" y="1492245"/>
                  <a:pt x="1671085" y="1299370"/>
                </a:cubicBezTo>
                <a:cubicBezTo>
                  <a:pt x="1602970" y="932136"/>
                  <a:pt x="1301838" y="872003"/>
                  <a:pt x="1312997" y="592260"/>
                </a:cubicBezTo>
                <a:cubicBezTo>
                  <a:pt x="1321210" y="384349"/>
                  <a:pt x="1497582" y="166056"/>
                  <a:pt x="1715953" y="117624"/>
                </a:cubicBezTo>
                <a:cubicBezTo>
                  <a:pt x="1746484" y="110804"/>
                  <a:pt x="1777667" y="107395"/>
                  <a:pt x="1808943" y="107395"/>
                </a:cubicBezTo>
                <a:cubicBezTo>
                  <a:pt x="2020029" y="107395"/>
                  <a:pt x="2186171" y="262378"/>
                  <a:pt x="2237471" y="310500"/>
                </a:cubicBezTo>
                <a:cubicBezTo>
                  <a:pt x="2480329" y="537317"/>
                  <a:pt x="2288150" y="815280"/>
                  <a:pt x="2485909" y="1155778"/>
                </a:cubicBezTo>
                <a:cubicBezTo>
                  <a:pt x="2516634" y="1206225"/>
                  <a:pt x="2551885" y="1253804"/>
                  <a:pt x="2591220" y="1297896"/>
                </a:cubicBezTo>
                <a:cubicBezTo>
                  <a:pt x="2668711" y="1386005"/>
                  <a:pt x="2813078" y="1370507"/>
                  <a:pt x="2868562" y="1267985"/>
                </a:cubicBezTo>
                <a:cubicBezTo>
                  <a:pt x="2960234" y="1098510"/>
                  <a:pt x="3047877" y="908501"/>
                  <a:pt x="3225565" y="859062"/>
                </a:cubicBezTo>
                <a:cubicBezTo>
                  <a:pt x="3571023" y="762896"/>
                  <a:pt x="3776685" y="1334008"/>
                  <a:pt x="4134696" y="1265738"/>
                </a:cubicBezTo>
                <a:cubicBezTo>
                  <a:pt x="4283325" y="1237377"/>
                  <a:pt x="4369495" y="1115560"/>
                  <a:pt x="4447839" y="964607"/>
                </a:cubicBezTo>
                <a:cubicBezTo>
                  <a:pt x="4469614" y="922528"/>
                  <a:pt x="4490847" y="878203"/>
                  <a:pt x="4512622" y="832871"/>
                </a:cubicBezTo>
                <a:cubicBezTo>
                  <a:pt x="4571477" y="623285"/>
                  <a:pt x="4654776" y="228711"/>
                  <a:pt x="5152490" y="84231"/>
                </a:cubicBezTo>
                <a:close/>
                <a:moveTo>
                  <a:pt x="4034655" y="767"/>
                </a:moveTo>
                <a:cubicBezTo>
                  <a:pt x="4083638" y="3866"/>
                  <a:pt x="4131798" y="14871"/>
                  <a:pt x="4177240" y="33390"/>
                </a:cubicBezTo>
                <a:cubicBezTo>
                  <a:pt x="4368954" y="110882"/>
                  <a:pt x="4487671" y="319025"/>
                  <a:pt x="4460626" y="529879"/>
                </a:cubicBezTo>
                <a:cubicBezTo>
                  <a:pt x="4421028" y="837830"/>
                  <a:pt x="4113774" y="1021795"/>
                  <a:pt x="3834960" y="905558"/>
                </a:cubicBezTo>
                <a:cubicBezTo>
                  <a:pt x="3641231" y="824502"/>
                  <a:pt x="3524994" y="611090"/>
                  <a:pt x="3558160" y="398066"/>
                </a:cubicBezTo>
                <a:cubicBezTo>
                  <a:pt x="3596363" y="150946"/>
                  <a:pt x="3807838" y="-12639"/>
                  <a:pt x="4034655" y="76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a:extLst>
              <a:ext uri="{FF2B5EF4-FFF2-40B4-BE49-F238E27FC236}">
                <a16:creationId xmlns:a16="http://schemas.microsoft.com/office/drawing/2014/main" id="{6A5AB516-6DD5-7F89-1F69-64ADE61935C8}"/>
              </a:ext>
            </a:extLst>
          </p:cNvPr>
          <p:cNvSpPr>
            <a:spLocks noChangeArrowheads="1"/>
          </p:cNvSpPr>
          <p:nvPr/>
        </p:nvSpPr>
        <p:spPr bwMode="auto">
          <a:xfrm>
            <a:off x="5680151" y="6459005"/>
            <a:ext cx="2017155" cy="28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96963" fontAlgn="base">
              <a:spcBef>
                <a:spcPct val="0"/>
              </a:spcBef>
              <a:spcAft>
                <a:spcPct val="0"/>
              </a:spcAft>
              <a:defRPr sz="2100">
                <a:solidFill>
                  <a:schemeClr val="tx1"/>
                </a:solidFill>
                <a:latin typeface="Calibri" panose="020F0502020204030204" pitchFamily="34" charset="0"/>
              </a:defRPr>
            </a:lvl6pPr>
            <a:lvl7pPr marL="2971800" indent="-228600" defTabSz="1096963" fontAlgn="base">
              <a:spcBef>
                <a:spcPct val="0"/>
              </a:spcBef>
              <a:spcAft>
                <a:spcPct val="0"/>
              </a:spcAft>
              <a:defRPr sz="2100">
                <a:solidFill>
                  <a:schemeClr val="tx1"/>
                </a:solidFill>
                <a:latin typeface="Calibri" panose="020F0502020204030204" pitchFamily="34" charset="0"/>
              </a:defRPr>
            </a:lvl7pPr>
            <a:lvl8pPr marL="3429000" indent="-228600" defTabSz="1096963" fontAlgn="base">
              <a:spcBef>
                <a:spcPct val="0"/>
              </a:spcBef>
              <a:spcAft>
                <a:spcPct val="0"/>
              </a:spcAft>
              <a:defRPr sz="2100">
                <a:solidFill>
                  <a:schemeClr val="tx1"/>
                </a:solidFill>
                <a:latin typeface="Calibri" panose="020F0502020204030204" pitchFamily="34" charset="0"/>
              </a:defRPr>
            </a:lvl8pPr>
            <a:lvl9pPr marL="3886200" indent="-228600" defTabSz="1096963" fontAlgn="base">
              <a:spcBef>
                <a:spcPct val="0"/>
              </a:spcBef>
              <a:spcAft>
                <a:spcPct val="0"/>
              </a:spcAft>
              <a:defRPr sz="2100">
                <a:solidFill>
                  <a:schemeClr val="tx1"/>
                </a:solidFill>
                <a:latin typeface="Calibri" panose="020F0502020204030204" pitchFamily="34" charset="0"/>
              </a:defRPr>
            </a:lvl9pPr>
          </a:lstStyle>
          <a:p>
            <a:pPr>
              <a:lnSpc>
                <a:spcPct val="107000"/>
              </a:lnSpc>
              <a:spcAft>
                <a:spcPts val="600"/>
              </a:spcAft>
            </a:pPr>
            <a:r>
              <a:rPr lang="en-US" altLang="en-US" sz="1200" dirty="0">
                <a:ea typeface="Calibri" panose="020F0502020204030204" pitchFamily="34" charset="0"/>
                <a:cs typeface="Times New Roman" panose="02020603050405020304" pitchFamily="18" charset="0"/>
              </a:rPr>
              <a:t>© Tjallara-Hovane Trust 2023</a:t>
            </a:r>
            <a:endParaRPr lang="en-AU" altLang="en-US" sz="1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4552824"/>
      </p:ext>
    </p:extLst>
  </p:cSld>
  <p:clrMapOvr>
    <a:masterClrMapping/>
  </p:clrMapOvr>
</p:sld>
</file>

<file path=ppt/theme/theme1.xml><?xml version="1.0" encoding="utf-8"?>
<a:theme xmlns:a="http://schemas.openxmlformats.org/drawingml/2006/main" name="SplashVTI">
  <a:themeElements>
    <a:clrScheme name="AnalogousFromRegularSeedLeftStep">
      <a:dk1>
        <a:srgbClr val="000000"/>
      </a:dk1>
      <a:lt1>
        <a:srgbClr val="FFFFFF"/>
      </a:lt1>
      <a:dk2>
        <a:srgbClr val="1B2830"/>
      </a:dk2>
      <a:lt2>
        <a:srgbClr val="F0F3F1"/>
      </a:lt2>
      <a:accent1>
        <a:srgbClr val="E32D9B"/>
      </a:accent1>
      <a:accent2>
        <a:srgbClr val="CD1BD1"/>
      </a:accent2>
      <a:accent3>
        <a:srgbClr val="932DE3"/>
      </a:accent3>
      <a:accent4>
        <a:srgbClr val="4E36D6"/>
      </a:accent4>
      <a:accent5>
        <a:srgbClr val="2D5EE3"/>
      </a:accent5>
      <a:accent6>
        <a:srgbClr val="1B98D1"/>
      </a:accent6>
      <a:hlink>
        <a:srgbClr val="349C5D"/>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J Document" ma:contentTypeID="0x01010077DC2A28846341C9915EFC7988C44A4F00AC683DE72F6D54408E582A29A0E01260" ma:contentTypeVersion="4" ma:contentTypeDescription="" ma:contentTypeScope="" ma:versionID="6d8699e19d18e85c01352be16c7ff8ee">
  <xsd:schema xmlns:xsd="http://www.w3.org/2001/XMLSchema" xmlns:xs="http://www.w3.org/2001/XMLSchema" xmlns:p="http://schemas.microsoft.com/office/2006/metadata/properties" xmlns:ns1="http://schemas.microsoft.com/sharepoint/v3" xmlns:ns3="7682a661-0ade-4637-84c8-77ce31dee783" xmlns:ns4="e4ff26e6-61c9-4223-823f-818594960367" targetNamespace="http://schemas.microsoft.com/office/2006/metadata/properties" ma:root="true" ma:fieldsID="7b26b1d083b43316654d29245d50e201" ns1:_="" ns3:_="" ns4:_="">
    <xsd:import namespace="http://schemas.microsoft.com/sharepoint/v3"/>
    <xsd:import namespace="7682a661-0ade-4637-84c8-77ce31dee783"/>
    <xsd:import namespace="e4ff26e6-61c9-4223-823f-818594960367"/>
    <xsd:element name="properties">
      <xsd:complexType>
        <xsd:sequence>
          <xsd:element name="documentManagement">
            <xsd:complexType>
              <xsd:all>
                <xsd:element ref="ns3:TaxCatchAll" minOccurs="0"/>
                <xsd:element ref="ns4:ne8158a489a9473f9c54eecb4c21131b" minOccurs="0"/>
                <xsd:element ref="ns4:bc56bdda6a6a44c48d8cfdd96ad4c147"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 ma:internalName="PublishingStartDate">
      <xsd:simpleType>
        <xsd:restriction base="dms:Unknown"/>
      </xsd:simpleType>
    </xsd:element>
    <xsd:element name="PublishingExpirationDate" ma:index="14"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82a661-0ade-4637-84c8-77ce31dee78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1544a81-4f2a-458e-ab5b-bbbaec5e6e73}" ma:internalName="TaxCatchAll" ma:readOnly="false" ma:showField="CatchAllData" ma:web="7682a661-0ade-4637-84c8-77ce31dee7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ff26e6-61c9-4223-823f-818594960367" elementFormDefault="qualified">
    <xsd:import namespace="http://schemas.microsoft.com/office/2006/documentManagement/types"/>
    <xsd:import namespace="http://schemas.microsoft.com/office/infopath/2007/PartnerControls"/>
    <xsd:element name="ne8158a489a9473f9c54eecb4c21131b" ma:index="11" ma:taxonomy="true" ma:internalName="ne8158a489a9473f9c54eecb4c21131b" ma:taxonomyFieldName="Content_x0020_tags" ma:displayName="Content tags" ma:fieldId="{7e8158a4-89a9-473f-9c54-eecb4c21131b}" ma:taxonomyMulti="true" ma:sspId="f6e08d11-6f9a-422e-94df-5713af838a64" ma:termSetId="a069c314-3269-420f-97d4-651b5f06edc3" ma:anchorId="00000000-0000-0000-0000-000000000000" ma:open="false" ma:isKeyword="false">
      <xsd:complexType>
        <xsd:sequence>
          <xsd:element ref="pc:Terms" minOccurs="0" maxOccurs="1"/>
        </xsd:sequence>
      </xsd:complexType>
    </xsd:element>
    <xsd:element name="bc56bdda6a6a44c48d8cfdd96ad4c147" ma:index="12" nillable="true" ma:displayName="DC.Type.DocType (JSMS)_0" ma:hidden="true" ma:internalName="bc56bdda6a6a44c48d8cfdd96ad4c147">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682a661-0ade-4637-84c8-77ce31dee783">
      <Value>28</Value>
      <Value>105</Value>
    </TaxCatchAll>
    <bc56bdda6a6a44c48d8cfdd96ad4c147 xmlns="e4ff26e6-61c9-4223-823f-818594960367" xsi:nil="true"/>
    <PublishingExpirationDate xmlns="http://schemas.microsoft.com/sharepoint/v3" xsi:nil="true"/>
    <PublishingStartDate xmlns="http://schemas.microsoft.com/sharepoint/v3" xsi:nil="true"/>
    <ne8158a489a9473f9c54eecb4c21131b xmlns="e4ff26e6-61c9-4223-823f-818594960367">
      <Terms xmlns="http://schemas.microsoft.com/office/infopath/2007/PartnerControls">
        <TermInfo xmlns="http://schemas.microsoft.com/office/infopath/2007/PartnerControls">
          <TermName xmlns="http://schemas.microsoft.com/office/infopath/2007/PartnerControls">Conference proceedings / Presentations</TermName>
          <TermId xmlns="http://schemas.microsoft.com/office/infopath/2007/PartnerControls">c21264d4-9564-4e41-9805-0fcb8759ef5a</TermId>
        </TermInfo>
      </Terms>
    </ne8158a489a9473f9c54eecb4c21131b>
  </documentManagement>
</p:properties>
</file>

<file path=customXml/itemProps1.xml><?xml version="1.0" encoding="utf-8"?>
<ds:datastoreItem xmlns:ds="http://schemas.openxmlformats.org/officeDocument/2006/customXml" ds:itemID="{1A194F23-6383-4391-B2D0-B852DEB41073}"/>
</file>

<file path=customXml/itemProps2.xml><?xml version="1.0" encoding="utf-8"?>
<ds:datastoreItem xmlns:ds="http://schemas.openxmlformats.org/officeDocument/2006/customXml" ds:itemID="{F7F5FA75-7817-4A25-9436-6DC41AD5F4BE}"/>
</file>

<file path=customXml/itemProps3.xml><?xml version="1.0" encoding="utf-8"?>
<ds:datastoreItem xmlns:ds="http://schemas.openxmlformats.org/officeDocument/2006/customXml" ds:itemID="{12E22096-A30A-4109-9DBD-690D6DAC21E4}"/>
</file>

<file path=docProps/app.xml><?xml version="1.0" encoding="utf-8"?>
<Properties xmlns="http://schemas.openxmlformats.org/officeDocument/2006/extended-properties" xmlns:vt="http://schemas.openxmlformats.org/officeDocument/2006/docPropsVTypes">
  <Template>TM04033937[[fn=Vapor Trail]]</Template>
  <TotalTime>6134</TotalTime>
  <Words>2858</Words>
  <Application>Microsoft Office PowerPoint</Application>
  <PresentationFormat>Widescreen</PresentationFormat>
  <Paragraphs>186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Avenir Next LT Pro</vt:lpstr>
      <vt:lpstr>Avenir Next LT Pro Demi</vt:lpstr>
      <vt:lpstr>Calibri</vt:lpstr>
      <vt:lpstr>Posterama</vt:lpstr>
      <vt:lpstr>SplashVTI</vt:lpstr>
      <vt:lpstr>Two Laws talking:  Establishing a shared starting point for reducing violence, creating safe communities, and reducing Aboriginal incarceration  Applied Research in Crime and Justice Conference 2023 International Convention Centre, Sydney 14-15 August 2023</vt:lpstr>
      <vt:lpstr>Acknowledgement   Remembering victims</vt:lpstr>
      <vt:lpstr>Overview</vt:lpstr>
      <vt:lpstr>Background:  Royal Commission into Aboriginal Deaths in Custody (1991)</vt:lpstr>
      <vt:lpstr>Background:  Aboriginal</vt:lpstr>
      <vt:lpstr>Efforts to address overrepresentation and disadvantage</vt:lpstr>
      <vt:lpstr>Creating a shared starting point:   Spirituality - The Dreaming</vt:lpstr>
      <vt:lpstr>Two concepts</vt:lpstr>
      <vt:lpstr>PowerPoint Presentation</vt:lpstr>
      <vt:lpstr>PowerPoint Presentation</vt:lpstr>
      <vt:lpstr>PowerPoint Presentation</vt:lpstr>
      <vt:lpstr>Creating a shared starting point</vt:lpstr>
      <vt:lpstr>Creating a shared starting point</vt:lpstr>
      <vt:lpstr>Aboriginal child-rearing practices developed an adult who’s identity is centred around relationship.   An adult who grew up through such a system understood himself as a self through constant and consistent connection: a social self.   For this person, relationship was more important than objects; and these relationships included and were deepened by continuity with the land and the spirit world.  Developmental milestones were framed around knowledge and skills needed  to successfully navigate life in a strictly regulated environment – Not in terms of readiness for school or according to chronological age.  Relationships of equivalence between family members endure throughout life and present a moral principle: a person might be punished for the transgression committed by his relative (MacDonald, 2016).</vt:lpstr>
      <vt:lpstr>Colonisation happened</vt:lpstr>
      <vt:lpstr>PowerPoint Presentation</vt:lpstr>
      <vt:lpstr>PowerPoint Presentation</vt:lpstr>
      <vt:lpstr>Noongar Trauma and Healing Model  (Hovane, V., Sellers, L., Pickett, K., Mogridge, R., Pickett, L., Wallam, D., Chan, S. (2023).</vt:lpstr>
      <vt:lpstr>Noongar Trauma and Healing Model  (Hovane, V., Sellers, L., Pickett, K., Mogridge, R., Pickett, L., Wallam, D., Chan, S. (2023).</vt:lpstr>
      <vt:lpstr>Noongar Trauma and Healing Model  (Hovane, V., Sellers, L., Pickett, K., Mogridge, R., Pickett, L., Wallam, D., Chan, S. (2023).</vt:lpstr>
      <vt:lpstr>Noongar Trauma and Healing Model  (Hovane, V., Sellers, L., Pickett, K., Mogridge, R., Pickett, L., Wallam, D., Chan, S. (2023).</vt:lpstr>
      <vt:lpstr>Implications for policy and practice</vt:lpstr>
      <vt:lpstr>Thank you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violence in First Nations communities</dc:title>
  <dc:creator>Victoria Hovane</dc:creator>
  <cp:lastModifiedBy>Victoria Hovane</cp:lastModifiedBy>
  <cp:revision>4</cp:revision>
  <dcterms:created xsi:type="dcterms:W3CDTF">2023-07-03T11:39:57Z</dcterms:created>
  <dcterms:modified xsi:type="dcterms:W3CDTF">2023-08-14T21:38:28Z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0x01010077DC2A28846341C9915EFC7988C44A4F00AC683DE72F6D54408E582A29A0E01260</vt:lpwstr>
  </property>
  <property fmtid="{D5CDD505-2E9C-101B-9397-08002B2CF9AE}" pid="3" name="bc56bdda6a6a44c48d8cfdd96ad4c1470">
    <vt:lpwstr>Report|55c057c3-5c13-4ca6-8dab-3fe1e0497fe2</vt:lpwstr>
  </property>
  <property fmtid="{D5CDD505-2E9C-101B-9397-08002B2CF9AE}" pid="4" name="Content tags">
    <vt:lpwstr>105;#Conference proceedings / Presentations|c21264d4-9564-4e41-9805-0fcb8759ef5a</vt:lpwstr>
  </property>
  <property fmtid="{D5CDD505-2E9C-101B-9397-08002B2CF9AE}" pid="5" name="DC.Type.DocType (JSMS">
    <vt:lpwstr>28;#Report|55c057c3-5c13-4ca6-8dab-3fe1e0497fe2</vt:lpwstr>
  </property>
</Properties>
</file>