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notesSlides/notesSlide2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779" r:id="rId2"/>
  </p:sldMasterIdLst>
  <p:notesMasterIdLst>
    <p:notesMasterId r:id="rId38"/>
  </p:notesMasterIdLst>
  <p:handoutMasterIdLst>
    <p:handoutMasterId r:id="rId39"/>
  </p:handoutMasterIdLst>
  <p:sldIdLst>
    <p:sldId id="295" r:id="rId3"/>
    <p:sldId id="608" r:id="rId4"/>
    <p:sldId id="617" r:id="rId5"/>
    <p:sldId id="618" r:id="rId6"/>
    <p:sldId id="546" r:id="rId7"/>
    <p:sldId id="597" r:id="rId8"/>
    <p:sldId id="596" r:id="rId9"/>
    <p:sldId id="548" r:id="rId10"/>
    <p:sldId id="601" r:id="rId11"/>
    <p:sldId id="549" r:id="rId12"/>
    <p:sldId id="609" r:id="rId13"/>
    <p:sldId id="619" r:id="rId14"/>
    <p:sldId id="591" r:id="rId15"/>
    <p:sldId id="606" r:id="rId16"/>
    <p:sldId id="594" r:id="rId17"/>
    <p:sldId id="593" r:id="rId18"/>
    <p:sldId id="620" r:id="rId19"/>
    <p:sldId id="554" r:id="rId20"/>
    <p:sldId id="562" r:id="rId21"/>
    <p:sldId id="572" r:id="rId22"/>
    <p:sldId id="612" r:id="rId23"/>
    <p:sldId id="571" r:id="rId24"/>
    <p:sldId id="613" r:id="rId25"/>
    <p:sldId id="604" r:id="rId26"/>
    <p:sldId id="614" r:id="rId27"/>
    <p:sldId id="621" r:id="rId28"/>
    <p:sldId id="599" r:id="rId29"/>
    <p:sldId id="622" r:id="rId30"/>
    <p:sldId id="600" r:id="rId31"/>
    <p:sldId id="603" r:id="rId32"/>
    <p:sldId id="623" r:id="rId33"/>
    <p:sldId id="607" r:id="rId34"/>
    <p:sldId id="605" r:id="rId35"/>
    <p:sldId id="578" r:id="rId36"/>
    <p:sldId id="551" r:id="rId3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itchFamily="34" charset="0"/>
        <a:ea typeface="ヒラギノ角ゴ Pro W3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ony Butler" initials="TB" lastIdx="19" clrIdx="0"/>
  <p:cmAuthor id="1" name="George Karystianis" initials="GK" lastIdx="3" clrIdx="1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51E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1429" autoAdjust="0"/>
    <p:restoredTop sz="94660"/>
  </p:normalViewPr>
  <p:slideViewPr>
    <p:cSldViewPr snapToGrid="0" snapToObjects="1">
      <p:cViewPr varScale="1">
        <p:scale>
          <a:sx n="64" d="100"/>
          <a:sy n="64" d="100"/>
        </p:scale>
        <p:origin x="66" y="27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774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viewProps" Target="viewProps.xml"/><Relationship Id="rId47" Type="http://schemas.openxmlformats.org/officeDocument/2006/relationships/customXml" Target="../customXml/item3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commentAuthors" Target="commentAuthors.xml"/><Relationship Id="rId45" Type="http://schemas.openxmlformats.org/officeDocument/2006/relationships/customXml" Target="../customXml/item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heme" Target="theme/theme1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46" Type="http://schemas.openxmlformats.org/officeDocument/2006/relationships/customXml" Target="../customXml/item2.xml"/><Relationship Id="rId20" Type="http://schemas.openxmlformats.org/officeDocument/2006/relationships/slide" Target="slides/slide18.xml"/><Relationship Id="rId41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8ADFA-B5AC-DB4A-9447-C02DC81770F7}" type="datetime1">
              <a:rPr lang="en-AU" smtClean="0"/>
              <a:pPr/>
              <a:t>14/02/2019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AF5213-7107-1948-8ADC-63EAC65A57A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24582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E56A36-AE91-1B42-8A72-C9BFD02AF885}" type="datetime1">
              <a:rPr lang="en-AU" smtClean="0"/>
              <a:pPr/>
              <a:t>14/02/2019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D55D15-9B28-A748-81C9-D6F71FD6C19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096125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6052DD-65D9-4FD3-AF0D-5625416556DF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43854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980479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85441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4100996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272692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9802353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6607057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35754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48457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50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its prevention is a public health priority.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in terms of human and emotional suffering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0" dirty="0"/>
              <a:t>experienced physical and/or sexual violence by a current or previous partner (5) and on average, one woman a week is murdered by a current/former partner </a:t>
            </a:r>
            <a:endParaRPr lang="en-US" sz="1200" b="0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1200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470456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30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825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28798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0367021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26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6585836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1081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485446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03783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907327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643245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dirty="0"/>
              <a:t>including substance abuse, eating disorders, posttraumatic stress, and suicidal tendencies, as well as exacerbation of psychotic symptoms </a:t>
            </a:r>
          </a:p>
          <a:p>
            <a:endParaRPr lang="en-US" sz="1200" b="0" dirty="0"/>
          </a:p>
          <a:p>
            <a:r>
              <a:rPr lang="en-US" sz="1200" b="0" dirty="0"/>
              <a:t>with traditional ethnographic/qualitative approaches.</a:t>
            </a:r>
          </a:p>
          <a:p>
            <a:endParaRPr lang="en-US" sz="1200" b="0" dirty="0"/>
          </a:p>
          <a:p>
            <a:r>
              <a:rPr lang="en-US" sz="1200" b="0" dirty="0"/>
              <a:t>that occurred between the person of interest (POI) and the victim, the circumstances of the event, and any action(s) taken by the police.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917774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02540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778931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926495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35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782479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dirty="0"/>
              <a:t>Police first to attend a DV event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8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07882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9285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From large volumes of unstructured data.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Text mining of cancer-related information: Review of current status and future directions</a:t>
            </a:r>
          </a:p>
          <a:p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Biomedical text mining and its applications in cancer research.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972A2B-F0AE-4F91-A9D5-73D311AFAC35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101555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D55D15-9B28-A748-81C9-D6F71FD6C19B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1504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CF9921-70AA-4424-B3EE-C8A1750CF634}" type="slidenum">
              <a:rPr lang="en-AU" smtClean="0"/>
              <a:pPr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369576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5" name="Picture 4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454"/>
          <a:stretch/>
        </p:blipFill>
        <p:spPr>
          <a:xfrm>
            <a:off x="0" y="0"/>
            <a:ext cx="4178710" cy="2712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80101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507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5504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6623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6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0579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7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2602944-2AB5-4CB0-BB1E-7F8CD0C5D0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5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 dirty="0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4" name="Picture 2" descr="KirbyInstitute_Logo_UNSWCompostite_FullCol.jpg"/>
          <p:cNvPicPr>
            <a:picLocks noChangeAspect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83375" y="152400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990600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04191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Line 6"/>
          <p:cNvSpPr>
            <a:spLocks noChangeShapeType="1"/>
          </p:cNvSpPr>
          <p:nvPr userDrawn="1"/>
        </p:nvSpPr>
        <p:spPr bwMode="auto">
          <a:xfrm>
            <a:off x="762000" y="1600200"/>
            <a:ext cx="769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-110" charset="0"/>
              <a:ea typeface="ヒラギノ角ゴ Pro W3" pitchFamily="-110" charset="-128"/>
            </a:endParaRPr>
          </a:p>
        </p:txBody>
      </p:sp>
      <p:pic>
        <p:nvPicPr>
          <p:cNvPr id="6" name="Picture 2" descr="KirbyInstitute_Logo_UNSWCompostite_FullCol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683375" y="152400"/>
            <a:ext cx="22669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62000" y="1077912"/>
            <a:ext cx="7772400" cy="609600"/>
          </a:xfrm>
          <a:prstGeom prst="rect">
            <a:avLst/>
          </a:prstGeom>
        </p:spPr>
        <p:txBody>
          <a:bodyPr/>
          <a:lstStyle>
            <a:lvl1pPr algn="l">
              <a:defRPr sz="2500" b="0" i="0">
                <a:latin typeface="Arial"/>
                <a:cs typeface="Arial"/>
              </a:defRPr>
            </a:lvl1pPr>
          </a:lstStyle>
          <a:p>
            <a:r>
              <a:rPr lang="en-AU" dirty="0"/>
              <a:t>Click to edit Master title style</a:t>
            </a:r>
            <a:endParaRPr lang="en-US" dirty="0"/>
          </a:p>
        </p:txBody>
      </p: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762000" y="1839912"/>
            <a:ext cx="7772400" cy="5334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00" b="0" i="0">
                <a:latin typeface="Arial"/>
                <a:cs typeface="Arial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 dirty="0"/>
              <a:t>Click to edit Master subtitle style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762000" y="2601912"/>
            <a:ext cx="777240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141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22CA-927C-4BED-BDB7-1C29D6DD4B2B}" type="slidenum">
              <a:rPr lang="en-AU" smtClean="0"/>
              <a:pPr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05587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EA25915-345C-4939-BC2B-FCC46444F96F}" type="datetime1">
              <a:rPr lang="en-AU" smtClean="0"/>
              <a:t>14/02/2019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3522CA-927C-4BED-BDB7-1C29D6DD4B2B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80384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4176293"/>
            <a:ext cx="7167850" cy="12961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3800" baseline="0">
                <a:solidFill>
                  <a:srgbClr val="000000"/>
                </a:solidFill>
                <a:latin typeface="+mn-lt"/>
              </a:defRPr>
            </a:lvl1pPr>
          </a:lstStyle>
          <a:p>
            <a:r>
              <a:rPr lang="en-US" dirty="0"/>
              <a:t>Presentation title goes here </a:t>
            </a:r>
            <a:br>
              <a:rPr lang="en-US" dirty="0"/>
            </a:br>
            <a:r>
              <a:rPr lang="en-US" dirty="0"/>
              <a:t>and can go over two lines</a:t>
            </a:r>
            <a:endParaRPr lang="en-AU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0" hasCustomPrompt="1"/>
          </p:nvPr>
        </p:nvSpPr>
        <p:spPr>
          <a:xfrm>
            <a:off x="1077118" y="5454295"/>
            <a:ext cx="7167850" cy="288032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buNone/>
              <a:defRPr sz="2000" b="1" baseline="0">
                <a:solidFill>
                  <a:srgbClr val="BD9C55"/>
                </a:solidFill>
              </a:defRPr>
            </a:lvl1pPr>
          </a:lstStyle>
          <a:p>
            <a:pPr lvl="0"/>
            <a:r>
              <a:rPr lang="en-AU" dirty="0"/>
              <a:t>Author name and date</a:t>
            </a:r>
            <a:endParaRPr lang="en-US" dirty="0"/>
          </a:p>
        </p:txBody>
      </p:sp>
      <p:pic>
        <p:nvPicPr>
          <p:cNvPr id="4" name="Picture 3" descr="Kirby_Templates_PPT.pdf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01" b="60095"/>
          <a:stretch/>
        </p:blipFill>
        <p:spPr>
          <a:xfrm>
            <a:off x="0" y="0"/>
            <a:ext cx="4178710" cy="27366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266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2">
                    <a:lumMod val="40000"/>
                    <a:lumOff val="60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372617" y="6525344"/>
            <a:ext cx="668065" cy="251748"/>
          </a:xfrm>
        </p:spPr>
        <p:txBody>
          <a:bodyPr/>
          <a:lstStyle>
            <a:lvl1pPr>
              <a:defRPr b="0">
                <a:solidFill>
                  <a:schemeClr val="bg2"/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69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7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3"/>
          </p:nvPr>
        </p:nvSpPr>
        <p:spPr>
          <a:xfrm>
            <a:off x="-3529500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6036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pics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518864" y="934763"/>
            <a:ext cx="5688012" cy="864096"/>
          </a:xfrm>
          <a:prstGeom prst="rect">
            <a:avLst/>
          </a:prstGeom>
        </p:spPr>
        <p:txBody>
          <a:bodyPr lIns="0" tIns="0" rIns="0" bIns="0"/>
          <a:lstStyle>
            <a:lvl1pPr>
              <a:buNone/>
              <a:defRPr sz="5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Topics</a:t>
            </a:r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518864" y="1921104"/>
            <a:ext cx="7882160" cy="4345880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ct val="110000"/>
              </a:lnSpc>
              <a:buNone/>
              <a:defRPr sz="3000">
                <a:solidFill>
                  <a:schemeClr val="bg1">
                    <a:lumMod val="85000"/>
                  </a:schemeClr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Topic A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3"/>
          </p:nvPr>
        </p:nvSpPr>
        <p:spPr>
          <a:xfrm>
            <a:off x="-3499617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5340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36623"/>
            <a:ext cx="9144000" cy="612000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255677"/>
            <a:ext cx="8086412" cy="4982264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6"/>
            <a:ext cx="8085584" cy="411328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Slide title goes (short title)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81007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- long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 userDrawn="1"/>
        </p:nvSpPr>
        <p:spPr>
          <a:xfrm>
            <a:off x="0" y="443473"/>
            <a:ext cx="9144000" cy="961991"/>
          </a:xfrm>
          <a:prstGeom prst="rect">
            <a:avLst/>
          </a:prstGeom>
          <a:solidFill>
            <a:srgbClr val="DADAD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518864" y="515025"/>
            <a:ext cx="8085584" cy="799297"/>
          </a:xfrm>
          <a:prstGeom prst="rect">
            <a:avLst/>
          </a:prstGeom>
        </p:spPr>
        <p:txBody>
          <a:bodyPr lIns="0" tIns="0" rIns="0" bIns="0"/>
          <a:lstStyle>
            <a:lvl1pPr algn="l">
              <a:lnSpc>
                <a:spcPct val="90000"/>
              </a:lnSpc>
              <a:defRPr sz="3000" b="1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This template is for slides with long titles that go over two lines</a:t>
            </a:r>
            <a:endParaRPr lang="en-AU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539553" y="6475329"/>
            <a:ext cx="8064000" cy="0"/>
          </a:xfrm>
          <a:prstGeom prst="line">
            <a:avLst/>
          </a:prstGeom>
          <a:ln w="9525" cmpd="sng">
            <a:solidFill>
              <a:srgbClr val="C6C6C6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1" hasCustomPrompt="1"/>
          </p:nvPr>
        </p:nvSpPr>
        <p:spPr>
          <a:xfrm>
            <a:off x="1597302" y="6525343"/>
            <a:ext cx="7006251" cy="251748"/>
          </a:xfrm>
          <a:prstGeom prst="rect">
            <a:avLst/>
          </a:prstGeom>
        </p:spPr>
        <p:txBody>
          <a:bodyPr vert="horz" lIns="0" tIns="0" rIns="0" bIns="0" anchor="t"/>
          <a:lstStyle>
            <a:lvl1pPr marL="0" indent="0" algn="r">
              <a:buNone/>
              <a:defRPr sz="1200">
                <a:solidFill>
                  <a:schemeClr val="bg1">
                    <a:lumMod val="65000"/>
                  </a:schemeClr>
                </a:solidFill>
              </a:defRPr>
            </a:lvl1pPr>
            <a:lvl2pPr algn="r">
              <a:defRPr sz="1200"/>
            </a:lvl2pPr>
            <a:lvl3pPr algn="r">
              <a:defRPr sz="1200"/>
            </a:lvl3pPr>
            <a:lvl4pPr algn="r">
              <a:defRPr sz="1200"/>
            </a:lvl4pPr>
            <a:lvl5pPr algn="r">
              <a:defRPr sz="1200"/>
            </a:lvl5pPr>
          </a:lstStyle>
          <a:p>
            <a:pPr lvl="0"/>
            <a:r>
              <a:rPr lang="en-AU" dirty="0"/>
              <a:t>Source:</a:t>
            </a:r>
            <a:endParaRPr lang="en-US" dirty="0"/>
          </a:p>
        </p:txBody>
      </p:sp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 hasCustomPrompt="1"/>
          </p:nvPr>
        </p:nvSpPr>
        <p:spPr>
          <a:xfrm>
            <a:off x="517141" y="1600819"/>
            <a:ext cx="8086412" cy="4629652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None/>
              <a:tabLst/>
              <a:defRPr sz="3200" b="1"/>
            </a:lvl1pPr>
          </a:lstStyle>
          <a:p>
            <a:r>
              <a:rPr lang="en-US" sz="2800" dirty="0">
                <a:solidFill>
                  <a:schemeClr val="bg2"/>
                </a:solidFill>
              </a:rPr>
              <a:t>Heading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Lorem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ipsum</a:t>
            </a:r>
            <a:r>
              <a:rPr lang="en-US" sz="2200" b="0" dirty="0">
                <a:solidFill>
                  <a:srgbClr val="000000"/>
                </a:solidFill>
              </a:rPr>
              <a:t> dolor sit </a:t>
            </a:r>
            <a:r>
              <a:rPr lang="en-US" sz="2200" b="0" dirty="0" err="1">
                <a:solidFill>
                  <a:srgbClr val="000000"/>
                </a:solidFill>
              </a:rPr>
              <a:t>amet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consectetur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adipiscing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elit</a:t>
            </a:r>
            <a:r>
              <a:rPr lang="en-US" sz="2200" b="0" dirty="0">
                <a:solidFill>
                  <a:srgbClr val="000000"/>
                </a:solidFill>
              </a:rPr>
              <a:t>.</a:t>
            </a: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tristique</a:t>
            </a:r>
            <a:r>
              <a:rPr lang="en-US" sz="2200" b="0" dirty="0">
                <a:solidFill>
                  <a:srgbClr val="000000"/>
                </a:solidFill>
              </a:rPr>
              <a:t> in </a:t>
            </a:r>
            <a:r>
              <a:rPr lang="en-US" sz="2200" b="0" dirty="0" err="1">
                <a:solidFill>
                  <a:srgbClr val="000000"/>
                </a:solidFill>
              </a:rPr>
              <a:t>tellus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iaculis</a:t>
            </a:r>
            <a:r>
              <a:rPr lang="en-US" sz="2200" b="0" dirty="0">
                <a:solidFill>
                  <a:srgbClr val="000000"/>
                </a:solidFill>
              </a:rPr>
              <a:t>. </a:t>
            </a:r>
            <a:r>
              <a:rPr lang="en-US" sz="2200" b="0" dirty="0" err="1">
                <a:solidFill>
                  <a:srgbClr val="000000"/>
                </a:solidFill>
              </a:rPr>
              <a:t>Etiam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elementum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velit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sed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porta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laoreet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eros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neque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auctor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urna</a:t>
            </a:r>
            <a:endParaRPr lang="en-US" sz="2200" b="0" dirty="0">
              <a:solidFill>
                <a:srgbClr val="000000"/>
              </a:solidFill>
            </a:endParaRPr>
          </a:p>
          <a:p>
            <a:pPr marL="0" marR="0" indent="-1800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risus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malesuada</a:t>
            </a:r>
            <a:r>
              <a:rPr lang="en-US" sz="2200" b="0" dirty="0">
                <a:solidFill>
                  <a:srgbClr val="000000"/>
                </a:solidFill>
              </a:rPr>
              <a:t> ex. </a:t>
            </a:r>
            <a:r>
              <a:rPr lang="en-US" sz="2200" b="0" dirty="0" err="1">
                <a:solidFill>
                  <a:srgbClr val="000000"/>
                </a:solidFill>
              </a:rPr>
              <a:t>Donec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sollicitudin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sagittis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purus</a:t>
            </a:r>
            <a:r>
              <a:rPr lang="en-US" sz="2200" b="0" dirty="0">
                <a:solidFill>
                  <a:srgbClr val="000000"/>
                </a:solidFill>
              </a:rPr>
              <a:t> non </a:t>
            </a:r>
            <a:r>
              <a:rPr lang="en-US" sz="2200" b="0" dirty="0" err="1">
                <a:solidFill>
                  <a:srgbClr val="000000"/>
                </a:solidFill>
              </a:rPr>
              <a:t>suscipit</a:t>
            </a:r>
            <a:r>
              <a:rPr lang="en-US" sz="2200" b="0" dirty="0">
                <a:solidFill>
                  <a:srgbClr val="000000"/>
                </a:solidFill>
              </a:rPr>
              <a:t>. Integer </a:t>
            </a:r>
            <a:r>
              <a:rPr lang="en-US" sz="2200" b="0" dirty="0" err="1">
                <a:solidFill>
                  <a:srgbClr val="000000"/>
                </a:solidFill>
              </a:rPr>
              <a:t>finibus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euismod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leo</a:t>
            </a:r>
            <a:r>
              <a:rPr lang="en-US" sz="2200" b="0" dirty="0">
                <a:solidFill>
                  <a:srgbClr val="000000"/>
                </a:solidFill>
              </a:rPr>
              <a:t>, </a:t>
            </a:r>
            <a:r>
              <a:rPr lang="en-US" sz="2200" b="0" dirty="0" err="1">
                <a:solidFill>
                  <a:srgbClr val="000000"/>
                </a:solidFill>
              </a:rPr>
              <a:t>feugiat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fringilla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nisl</a:t>
            </a:r>
            <a:r>
              <a:rPr lang="en-US" sz="2200" b="0" dirty="0">
                <a:solidFill>
                  <a:srgbClr val="000000"/>
                </a:solidFill>
              </a:rPr>
              <a:t> </a:t>
            </a:r>
            <a:r>
              <a:rPr lang="en-US" sz="2200" b="0" dirty="0" err="1">
                <a:solidFill>
                  <a:srgbClr val="000000"/>
                </a:solidFill>
              </a:rPr>
              <a:t>venenatis</a:t>
            </a:r>
            <a:r>
              <a:rPr lang="en-US" sz="2200" b="0" dirty="0">
                <a:solidFill>
                  <a:srgbClr val="000000"/>
                </a:solidFill>
              </a:rPr>
              <a:t> vel.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4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22756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Gre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133559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960398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077118" y="2583967"/>
            <a:ext cx="7067128" cy="1692468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480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Divider title goes </a:t>
            </a:r>
            <a:br>
              <a:rPr lang="en-US" dirty="0"/>
            </a:br>
            <a:r>
              <a:rPr lang="en-US" dirty="0"/>
              <a:t>here over two lines</a:t>
            </a:r>
            <a:endParaRPr lang="en-AU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>
          <a:xfrm>
            <a:off x="-3380088" y="6525344"/>
            <a:ext cx="668065" cy="25174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012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6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74" r:id="rId1"/>
    <p:sldLayoutId id="2147483769" r:id="rId2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ader.jpg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7" b="9952"/>
          <a:stretch/>
        </p:blipFill>
        <p:spPr>
          <a:xfrm>
            <a:off x="0" y="0"/>
            <a:ext cx="9144000" cy="432000"/>
          </a:xfrm>
          <a:prstGeom prst="rect">
            <a:avLst/>
          </a:prstGeom>
        </p:spPr>
      </p:pic>
      <p:sp>
        <p:nvSpPr>
          <p:cNvPr id="6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519559" y="6525344"/>
            <a:ext cx="668065" cy="251748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defRPr sz="1200" b="1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fld id="{8C385F23-470B-B540-9492-8220B9E90E8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518864" y="73225"/>
            <a:ext cx="6311153" cy="240537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500">
                <a:solidFill>
                  <a:schemeClr val="bg1">
                    <a:lumMod val="6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35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94" r:id="rId4"/>
    <p:sldLayoutId id="2147483795" r:id="rId5"/>
    <p:sldLayoutId id="2147483786" r:id="rId6"/>
    <p:sldLayoutId id="2147483787" r:id="rId7"/>
    <p:sldLayoutId id="2147483788" r:id="rId8"/>
    <p:sldLayoutId id="2147483802" r:id="rId9"/>
    <p:sldLayoutId id="2147483809" r:id="rId10"/>
    <p:sldLayoutId id="2147483812" r:id="rId11"/>
    <p:sldLayoutId id="2147483815" r:id="rId12"/>
    <p:sldLayoutId id="2147483816" r:id="rId13"/>
    <p:sldLayoutId id="2147483819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1500" baseline="0">
          <a:solidFill>
            <a:schemeClr val="bg1">
              <a:lumMod val="65000"/>
            </a:schemeClr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65" charset="0"/>
          <a:ea typeface="ヒラギノ角ゴ Pro W3" pitchFamily="-65" charset="-128"/>
          <a:cs typeface="ヒラギノ角ゴ Pro W3" pitchFamily="-65" charset="-128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sv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2.gi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39018" y="2871235"/>
            <a:ext cx="7084380" cy="1840465"/>
          </a:xfrm>
        </p:spPr>
        <p:txBody>
          <a:bodyPr>
            <a:noAutofit/>
          </a:bodyPr>
          <a:lstStyle/>
          <a:p>
            <a:pPr algn="ctr"/>
            <a:r>
              <a:rPr lang="en-AU" sz="2800" b="1" dirty="0"/>
              <a:t>Automatic Extraction of Mental Illnesses from Domestic Violence Event Narratives: a Text Mining Study</a:t>
            </a:r>
            <a:br>
              <a:rPr lang="en-AU" sz="2800" dirty="0"/>
            </a:br>
            <a:br>
              <a:rPr lang="en-AU" sz="1600" b="1" dirty="0"/>
            </a:br>
            <a:br>
              <a:rPr lang="en-AU" sz="1600" b="1" dirty="0"/>
            </a:br>
            <a:br>
              <a:rPr lang="en-US" sz="1600" dirty="0"/>
            </a:br>
            <a:br>
              <a:rPr lang="en-US" sz="2800" dirty="0"/>
            </a:br>
            <a:endParaRPr lang="en-AU" sz="2800" b="1" dirty="0"/>
          </a:p>
        </p:txBody>
      </p:sp>
      <p:sp>
        <p:nvSpPr>
          <p:cNvPr id="4" name="Content Placeholder 1">
            <a:extLst>
              <a:ext uri="{FF2B5EF4-FFF2-40B4-BE49-F238E27FC236}">
                <a16:creationId xmlns:a16="http://schemas.microsoft.com/office/drawing/2014/main" id="{55D12ECD-AE10-4840-AF3A-823CEC05C152}"/>
              </a:ext>
            </a:extLst>
          </p:cNvPr>
          <p:cNvSpPr txBox="1">
            <a:spLocks/>
          </p:cNvSpPr>
          <p:nvPr/>
        </p:nvSpPr>
        <p:spPr>
          <a:xfrm>
            <a:off x="1310550" y="4835724"/>
            <a:ext cx="6812848" cy="10608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baseline="0">
                <a:solidFill>
                  <a:srgbClr val="BD9C5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800" kern="0" dirty="0"/>
              <a:t>George </a:t>
            </a:r>
            <a:r>
              <a:rPr lang="en-GB" sz="1800" kern="0" dirty="0" err="1"/>
              <a:t>Karystianis</a:t>
            </a:r>
            <a:r>
              <a:rPr lang="en-GB" sz="1800" kern="0" dirty="0"/>
              <a:t>, </a:t>
            </a:r>
            <a:r>
              <a:rPr lang="en-US" sz="1800" kern="0" dirty="0"/>
              <a:t>PhD</a:t>
            </a:r>
            <a:br>
              <a:rPr lang="en-US" sz="1800" kern="0" dirty="0"/>
            </a:br>
            <a:r>
              <a:rPr lang="en-US" sz="1800" kern="0" dirty="0"/>
              <a:t>Research Fellow, </a:t>
            </a:r>
            <a:r>
              <a:rPr lang="en-US" sz="1800" dirty="0"/>
              <a:t>Justice Health Research Program, Kirby Institute, University of New South Wales</a:t>
            </a:r>
            <a:endParaRPr lang="en-AU" sz="1800" dirty="0"/>
          </a:p>
          <a:p>
            <a:endParaRPr lang="en-AU" sz="1800" kern="0" dirty="0"/>
          </a:p>
        </p:txBody>
      </p:sp>
      <p:sp>
        <p:nvSpPr>
          <p:cNvPr id="5" name="Content Placeholder 1">
            <a:extLst>
              <a:ext uri="{FF2B5EF4-FFF2-40B4-BE49-F238E27FC236}">
                <a16:creationId xmlns:a16="http://schemas.microsoft.com/office/drawing/2014/main" id="{55D12ECD-AE10-4840-AF3A-823CEC05C152}"/>
              </a:ext>
            </a:extLst>
          </p:cNvPr>
          <p:cNvSpPr txBox="1">
            <a:spLocks/>
          </p:cNvSpPr>
          <p:nvPr/>
        </p:nvSpPr>
        <p:spPr>
          <a:xfrm>
            <a:off x="464252" y="6020554"/>
            <a:ext cx="6812848" cy="1060805"/>
          </a:xfrm>
          <a:prstGeom prst="rect">
            <a:avLst/>
          </a:prstGeom>
        </p:spPr>
        <p:txBody>
          <a:bodyPr vert="horz" lIns="0" tIns="0" rIns="0" bIns="0"/>
          <a:lstStyle>
            <a:lvl1pPr marL="0" indent="0" algn="l" rtl="0" eaLnBrk="1" fontAlgn="base" hangingPunct="1">
              <a:spcBef>
                <a:spcPct val="20000"/>
              </a:spcBef>
              <a:spcAft>
                <a:spcPct val="0"/>
              </a:spcAft>
              <a:buNone/>
              <a:defRPr sz="2000" b="1" baseline="0">
                <a:solidFill>
                  <a:srgbClr val="BD9C55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1800" kern="0" dirty="0"/>
          </a:p>
        </p:txBody>
      </p:sp>
    </p:spTree>
    <p:extLst>
      <p:ext uri="{BB962C8B-B14F-4D97-AF65-F5344CB8AC3E}">
        <p14:creationId xmlns:p14="http://schemas.microsoft.com/office/powerpoint/2010/main" val="743222084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AU" sz="2400" dirty="0"/>
              <a:t>Negated cases:</a:t>
            </a:r>
          </a:p>
          <a:p>
            <a:pPr lvl="1"/>
            <a:r>
              <a:rPr lang="en-AU" sz="2000" dirty="0"/>
              <a:t>“POI </a:t>
            </a:r>
            <a:r>
              <a:rPr lang="en-AU" sz="2000" b="1" dirty="0"/>
              <a:t>denied </a:t>
            </a:r>
            <a:r>
              <a:rPr lang="en-AU" sz="2000" dirty="0"/>
              <a:t>any mental health problems”</a:t>
            </a:r>
          </a:p>
          <a:p>
            <a:pPr lvl="1"/>
            <a:r>
              <a:rPr lang="en-AU" sz="2000" dirty="0"/>
              <a:t>“...she was </a:t>
            </a:r>
            <a:r>
              <a:rPr lang="en-AU" sz="2000" b="1" dirty="0"/>
              <a:t>not threatening</a:t>
            </a:r>
            <a:r>
              <a:rPr lang="en-AU" sz="2000" dirty="0"/>
              <a:t> self-harm.”</a:t>
            </a:r>
          </a:p>
          <a:p>
            <a:pPr lvl="1"/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Hypothetical/inconclusive cases:</a:t>
            </a:r>
          </a:p>
          <a:p>
            <a:pPr lvl="1"/>
            <a:r>
              <a:rPr lang="en-AU" sz="2000" dirty="0"/>
              <a:t>“I </a:t>
            </a:r>
            <a:r>
              <a:rPr lang="en-AU" sz="2000" b="1" dirty="0"/>
              <a:t>believe </a:t>
            </a:r>
            <a:r>
              <a:rPr lang="en-AU" sz="2000" dirty="0"/>
              <a:t>the POI is having mental health issues.”</a:t>
            </a:r>
          </a:p>
          <a:p>
            <a:pPr lvl="1"/>
            <a:r>
              <a:rPr lang="en-AU" sz="2000" dirty="0"/>
              <a:t>“He </a:t>
            </a:r>
            <a:r>
              <a:rPr lang="en-AU" sz="2000" b="1" dirty="0"/>
              <a:t>did not display any signs or give any indication </a:t>
            </a:r>
            <a:r>
              <a:rPr lang="en-AU" sz="2000" dirty="0"/>
              <a:t>that he  wished to commit or had attempted to commit  self-harm.”</a:t>
            </a:r>
          </a:p>
          <a:p>
            <a:pPr lvl="1"/>
            <a:r>
              <a:rPr lang="en-AU" sz="2000" dirty="0"/>
              <a:t>“Police were not sure if the victim was an </a:t>
            </a:r>
            <a:r>
              <a:rPr lang="en-AU" sz="2000" b="1" dirty="0"/>
              <a:t>ice addict</a:t>
            </a:r>
            <a:r>
              <a:rPr lang="en-AU" sz="2000" dirty="0"/>
              <a:t>”</a:t>
            </a:r>
          </a:p>
          <a:p>
            <a:pPr lvl="1"/>
            <a:r>
              <a:rPr lang="en-AU" sz="2000" dirty="0"/>
              <a:t>“the POI stated "</a:t>
            </a:r>
            <a:r>
              <a:rPr lang="en-AU" sz="2000" b="1" dirty="0"/>
              <a:t>I have </a:t>
            </a:r>
            <a:r>
              <a:rPr lang="en-AU" sz="2000" dirty="0"/>
              <a:t>mental illness problems, I need help".”</a:t>
            </a:r>
          </a:p>
          <a:p>
            <a:pPr marL="457200" lvl="1" indent="0">
              <a:buNone/>
            </a:pPr>
            <a:endParaRPr lang="en-AU" sz="2000" dirty="0"/>
          </a:p>
          <a:p>
            <a:pPr marL="457200" indent="-457200">
              <a:buFont typeface="+mj-lt"/>
              <a:buAutoNum type="arabicPeriod"/>
            </a:pPr>
            <a:r>
              <a:rPr lang="en-AU" sz="2400" dirty="0"/>
              <a:t>Misspellings / typographical errors:</a:t>
            </a:r>
          </a:p>
          <a:p>
            <a:pPr marL="1200150" lvl="1" indent="-457200"/>
            <a:r>
              <a:rPr lang="en-AU" sz="2000" dirty="0"/>
              <a:t>“Victim </a:t>
            </a:r>
            <a:r>
              <a:rPr lang="en-AU" sz="2000" dirty="0" err="1"/>
              <a:t>isuffers</a:t>
            </a:r>
            <a:r>
              <a:rPr lang="en-AU" sz="2000" dirty="0"/>
              <a:t> from psychosis”, “</a:t>
            </a:r>
            <a:r>
              <a:rPr lang="en-AU" sz="2000" dirty="0" err="1"/>
              <a:t>sychosis</a:t>
            </a:r>
            <a:r>
              <a:rPr lang="en-AU" sz="2000" dirty="0"/>
              <a:t>”, “</a:t>
            </a:r>
            <a:r>
              <a:rPr lang="en-AU" sz="2000" dirty="0" err="1"/>
              <a:t>shizofrenia</a:t>
            </a:r>
            <a:r>
              <a:rPr lang="en-AU" sz="2000" dirty="0"/>
              <a:t>”.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Text Mining can filter ‘noisy’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FA28D35-AD44-4951-A740-A117E2B1164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993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F9E6-424C-4F76-8E14-F7264C00F9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140" y="1255677"/>
            <a:ext cx="8087307" cy="498226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To design and implement a text mining system for the extraction of: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Mental illness for offenders and victims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Victim injuries and abuse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Create a combined curated dataset: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Extracted information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400" dirty="0"/>
              <a:t>Police recorded information (fixed fields)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Ability to statistically analyse various research questions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Create a predictive model for recurrent DV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Profiling of offenders/victims</a:t>
            </a:r>
          </a:p>
          <a:p>
            <a:endParaRPr lang="en-AU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1BD43-3D6D-4F1F-856B-B169ADFA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Aims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B69A-12F3-4DFC-A51F-18D06653CC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064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740" y="1255677"/>
            <a:ext cx="8618877" cy="4982264"/>
          </a:xfrm>
        </p:spPr>
        <p:txBody>
          <a:bodyPr>
            <a:norm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492,393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Individuals with at least one record of DV in </a:t>
            </a:r>
            <a:r>
              <a:rPr lang="en-AU" sz="2800" dirty="0" err="1"/>
              <a:t>WebCOPS</a:t>
            </a:r>
            <a:r>
              <a:rPr lang="en-AU" sz="2800" dirty="0"/>
              <a:t> between January 2005 and 2016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The study population includes both DV victims and offenders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1,077,619 fixed field records for the same cohort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Events with young i.e., underage perpetrators, sexual assaults, stalking and harassment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  <a:p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53126"/>
            <a:ext cx="8085584" cy="411328"/>
          </a:xfrm>
        </p:spPr>
        <p:txBody>
          <a:bodyPr/>
          <a:lstStyle/>
          <a:p>
            <a:r>
              <a:rPr lang="en-AU" dirty="0"/>
              <a:t>DV Cohort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9717E-1A84-4871-AD60-8A5D3543E3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7" name="Picture 6" descr="A close up of a sign&#10;&#10;Description automatically generated">
            <a:extLst>
              <a:ext uri="{FF2B5EF4-FFF2-40B4-BE49-F238E27FC236}">
                <a16:creationId xmlns:a16="http://schemas.microsoft.com/office/drawing/2014/main" id="{D4E11302-71EA-41BB-97A3-DEC799CB25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2632" y="3870159"/>
            <a:ext cx="5167880" cy="2906933"/>
          </a:xfrm>
          <a:prstGeom prst="rect">
            <a:avLst/>
          </a:prstGeom>
        </p:spPr>
      </p:pic>
      <p:pic>
        <p:nvPicPr>
          <p:cNvPr id="8" name="Picture 7" descr="A close up of a sign&#10;&#10;Description automatically generated">
            <a:extLst>
              <a:ext uri="{FF2B5EF4-FFF2-40B4-BE49-F238E27FC236}">
                <a16:creationId xmlns:a16="http://schemas.microsoft.com/office/drawing/2014/main" id="{7377FC60-AA00-455C-8003-BD22BD0D8E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3488" y="3578936"/>
            <a:ext cx="5167880" cy="2906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6071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64" y="515026"/>
            <a:ext cx="8085584" cy="411328"/>
          </a:xfrm>
        </p:spPr>
        <p:txBody>
          <a:bodyPr>
            <a:normAutofit fontScale="90000"/>
          </a:bodyPr>
          <a:lstStyle/>
          <a:p>
            <a:r>
              <a:rPr lang="en-AU" dirty="0"/>
              <a:t>How do we know what we identify is correct?</a:t>
            </a:r>
          </a:p>
        </p:txBody>
      </p:sp>
      <p:sp>
        <p:nvSpPr>
          <p:cNvPr id="4" name="Smiley Face 3"/>
          <p:cNvSpPr/>
          <p:nvPr/>
        </p:nvSpPr>
        <p:spPr>
          <a:xfrm>
            <a:off x="562859" y="3633714"/>
            <a:ext cx="961534" cy="890833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Cloud 4"/>
          <p:cNvSpPr/>
          <p:nvPr/>
        </p:nvSpPr>
        <p:spPr>
          <a:xfrm>
            <a:off x="24941" y="2328656"/>
            <a:ext cx="1251408" cy="77894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Domain expert </a:t>
            </a:r>
          </a:p>
        </p:txBody>
      </p:sp>
      <p:sp>
        <p:nvSpPr>
          <p:cNvPr id="6" name="Cloud 5"/>
          <p:cNvSpPr/>
          <p:nvPr/>
        </p:nvSpPr>
        <p:spPr>
          <a:xfrm>
            <a:off x="614330" y="3196662"/>
            <a:ext cx="309906" cy="22865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Cloud 6"/>
          <p:cNvSpPr/>
          <p:nvPr/>
        </p:nvSpPr>
        <p:spPr>
          <a:xfrm>
            <a:off x="876049" y="3480002"/>
            <a:ext cx="175574" cy="1143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8" name="Picture 2" descr="C:\Users\george.karystianis\Download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2" y="3595251"/>
            <a:ext cx="940102" cy="9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502" y="4531480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DV narratives</a:t>
            </a: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1612180" y="4065302"/>
            <a:ext cx="1270722" cy="1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5173" y="3372274"/>
            <a:ext cx="170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Review</a:t>
            </a:r>
          </a:p>
          <a:p>
            <a:pPr algn="ctr"/>
            <a:r>
              <a:rPr lang="en-GB" sz="1400" b="1" dirty="0"/>
              <a:t>sample narratives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23003" y="4089936"/>
            <a:ext cx="774875" cy="11270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851314" y="3408884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0" name="Rectangle 29"/>
          <p:cNvSpPr/>
          <p:nvPr/>
        </p:nvSpPr>
        <p:spPr>
          <a:xfrm>
            <a:off x="4699329" y="3183433"/>
            <a:ext cx="1495807" cy="17604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Rounded Rectangle 30"/>
          <p:cNvSpPr/>
          <p:nvPr/>
        </p:nvSpPr>
        <p:spPr>
          <a:xfrm>
            <a:off x="5203046" y="387223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2" name="Rounded Rectangle 31"/>
          <p:cNvSpPr/>
          <p:nvPr/>
        </p:nvSpPr>
        <p:spPr>
          <a:xfrm>
            <a:off x="5560993" y="349987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3" name="Rounded Rectangle 32"/>
          <p:cNvSpPr/>
          <p:nvPr/>
        </p:nvSpPr>
        <p:spPr>
          <a:xfrm>
            <a:off x="4851314" y="4304866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4" name="Rounded Rectangle 33"/>
          <p:cNvSpPr/>
          <p:nvPr/>
        </p:nvSpPr>
        <p:spPr>
          <a:xfrm>
            <a:off x="5482544" y="449267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4790180" y="280589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Gold standard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95971" y="4079129"/>
            <a:ext cx="474438" cy="0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70409" y="3763006"/>
            <a:ext cx="1094909" cy="6154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Text mining </a:t>
            </a:r>
          </a:p>
          <a:p>
            <a:pPr algn="ctr"/>
            <a:r>
              <a:rPr lang="en-GB" sz="1200" b="1" dirty="0"/>
              <a:t>framework</a:t>
            </a:r>
          </a:p>
        </p:txBody>
      </p:sp>
      <p:cxnSp>
        <p:nvCxnSpPr>
          <p:cNvPr id="44" name="Elbow Connector 43"/>
          <p:cNvCxnSpPr>
            <a:stCxn id="39" idx="3"/>
            <a:endCxn id="30" idx="2"/>
          </p:cNvCxnSpPr>
          <p:nvPr/>
        </p:nvCxnSpPr>
        <p:spPr>
          <a:xfrm flipH="1">
            <a:off x="5447232" y="4070738"/>
            <a:ext cx="2418086" cy="873150"/>
          </a:xfrm>
          <a:prstGeom prst="bentConnector4">
            <a:avLst>
              <a:gd name="adj1" fmla="val -7090"/>
              <a:gd name="adj2" fmla="val 143928"/>
            </a:avLst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/>
          <p:cNvSpPr txBox="1"/>
          <p:nvPr/>
        </p:nvSpPr>
        <p:spPr>
          <a:xfrm>
            <a:off x="-1840" y="5451290"/>
            <a:ext cx="174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en-GB" sz="2000" b="1" u="sng" dirty="0"/>
              <a:t>Training</a:t>
            </a:r>
          </a:p>
          <a:p>
            <a:pPr marL="257175" indent="-257175">
              <a:buAutoNum type="arabicPeriod"/>
            </a:pPr>
            <a:r>
              <a:rPr lang="en-GB" sz="2000" b="1" dirty="0">
                <a:solidFill>
                  <a:schemeClr val="bg1">
                    <a:lumMod val="50000"/>
                  </a:schemeClr>
                </a:solidFill>
              </a:rPr>
              <a:t>Evaluation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64937" y="2077792"/>
            <a:ext cx="943270" cy="428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Results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8103755" y="3868276"/>
            <a:ext cx="11576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200" b="1" dirty="0"/>
              <a:t>Performance</a:t>
            </a:r>
          </a:p>
          <a:p>
            <a:r>
              <a:rPr lang="en-GB" sz="1200" b="1" dirty="0"/>
              <a:t>Satisfactory?</a:t>
            </a:r>
          </a:p>
        </p:txBody>
      </p:sp>
      <p:sp>
        <p:nvSpPr>
          <p:cNvPr id="54" name="TextBox 53"/>
          <p:cNvSpPr txBox="1"/>
          <p:nvPr/>
        </p:nvSpPr>
        <p:spPr>
          <a:xfrm>
            <a:off x="6729492" y="4989130"/>
            <a:ext cx="42351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No</a:t>
            </a:r>
          </a:p>
        </p:txBody>
      </p:sp>
      <p:cxnSp>
        <p:nvCxnSpPr>
          <p:cNvPr id="56" name="Elbow Connector 55"/>
          <p:cNvCxnSpPr>
            <a:stCxn id="39" idx="3"/>
            <a:endCxn id="47" idx="2"/>
          </p:cNvCxnSpPr>
          <p:nvPr/>
        </p:nvCxnSpPr>
        <p:spPr>
          <a:xfrm flipV="1">
            <a:off x="7865318" y="2506733"/>
            <a:ext cx="171254" cy="1564005"/>
          </a:xfrm>
          <a:prstGeom prst="bentConnector2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09484" y="3189830"/>
            <a:ext cx="49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Yes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2" y="3749874"/>
            <a:ext cx="448462" cy="70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0E43D-5866-4747-8E77-2B5BE2EA7F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4322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0764" y="515026"/>
            <a:ext cx="8085584" cy="411328"/>
          </a:xfrm>
        </p:spPr>
        <p:txBody>
          <a:bodyPr>
            <a:normAutofit fontScale="90000"/>
          </a:bodyPr>
          <a:lstStyle/>
          <a:p>
            <a:r>
              <a:rPr lang="en-AU" dirty="0"/>
              <a:t>How do we know what we identify is correct?</a:t>
            </a:r>
          </a:p>
        </p:txBody>
      </p:sp>
      <p:sp>
        <p:nvSpPr>
          <p:cNvPr id="4" name="Smiley Face 3"/>
          <p:cNvSpPr/>
          <p:nvPr/>
        </p:nvSpPr>
        <p:spPr>
          <a:xfrm>
            <a:off x="562859" y="3633714"/>
            <a:ext cx="961534" cy="890833"/>
          </a:xfrm>
          <a:prstGeom prst="smileyFace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5" name="Cloud 4"/>
          <p:cNvSpPr/>
          <p:nvPr/>
        </p:nvSpPr>
        <p:spPr>
          <a:xfrm>
            <a:off x="24941" y="2328656"/>
            <a:ext cx="1251408" cy="77894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Domain expert </a:t>
            </a:r>
          </a:p>
        </p:txBody>
      </p:sp>
      <p:sp>
        <p:nvSpPr>
          <p:cNvPr id="6" name="Cloud 5"/>
          <p:cNvSpPr/>
          <p:nvPr/>
        </p:nvSpPr>
        <p:spPr>
          <a:xfrm>
            <a:off x="614330" y="3196662"/>
            <a:ext cx="309906" cy="228655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sp>
        <p:nvSpPr>
          <p:cNvPr id="7" name="Cloud 6"/>
          <p:cNvSpPr/>
          <p:nvPr/>
        </p:nvSpPr>
        <p:spPr>
          <a:xfrm>
            <a:off x="876049" y="3480002"/>
            <a:ext cx="175574" cy="114300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AU" sz="1350"/>
          </a:p>
        </p:txBody>
      </p:sp>
      <p:pic>
        <p:nvPicPr>
          <p:cNvPr id="8" name="Picture 2" descr="C:\Users\george.karystianis\Download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902" y="3595251"/>
            <a:ext cx="940102" cy="9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857502" y="4531480"/>
            <a:ext cx="134043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DV narratives</a:t>
            </a:r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1612180" y="4065302"/>
            <a:ext cx="1270722" cy="1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355173" y="3372274"/>
            <a:ext cx="17075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Review</a:t>
            </a:r>
          </a:p>
          <a:p>
            <a:pPr algn="ctr"/>
            <a:r>
              <a:rPr lang="en-GB" sz="1400" b="1" dirty="0"/>
              <a:t>sample narratives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V="1">
            <a:off x="3823003" y="4089936"/>
            <a:ext cx="774875" cy="11270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/>
          <p:cNvSpPr/>
          <p:nvPr/>
        </p:nvSpPr>
        <p:spPr>
          <a:xfrm>
            <a:off x="4851314" y="3408884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0" name="Rectangle 29"/>
          <p:cNvSpPr/>
          <p:nvPr/>
        </p:nvSpPr>
        <p:spPr>
          <a:xfrm>
            <a:off x="4699329" y="3183433"/>
            <a:ext cx="1495807" cy="1760456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31" name="Rounded Rectangle 30"/>
          <p:cNvSpPr/>
          <p:nvPr/>
        </p:nvSpPr>
        <p:spPr>
          <a:xfrm>
            <a:off x="5203046" y="387223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2" name="Rounded Rectangle 31"/>
          <p:cNvSpPr/>
          <p:nvPr/>
        </p:nvSpPr>
        <p:spPr>
          <a:xfrm>
            <a:off x="5560993" y="349987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3" name="Rounded Rectangle 32"/>
          <p:cNvSpPr/>
          <p:nvPr/>
        </p:nvSpPr>
        <p:spPr>
          <a:xfrm>
            <a:off x="4851314" y="4304866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4" name="Rounded Rectangle 33"/>
          <p:cNvSpPr/>
          <p:nvPr/>
        </p:nvSpPr>
        <p:spPr>
          <a:xfrm>
            <a:off x="5482544" y="4492670"/>
            <a:ext cx="535892" cy="224777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sz="1050" dirty="0"/>
          </a:p>
        </p:txBody>
      </p:sp>
      <p:sp>
        <p:nvSpPr>
          <p:cNvPr id="35" name="TextBox 34"/>
          <p:cNvSpPr txBox="1"/>
          <p:nvPr/>
        </p:nvSpPr>
        <p:spPr>
          <a:xfrm>
            <a:off x="4790180" y="2805890"/>
            <a:ext cx="139653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Gold standard</a:t>
            </a:r>
          </a:p>
        </p:txBody>
      </p:sp>
      <p:cxnSp>
        <p:nvCxnSpPr>
          <p:cNvPr id="37" name="Straight Arrow Connector 36"/>
          <p:cNvCxnSpPr/>
          <p:nvPr/>
        </p:nvCxnSpPr>
        <p:spPr>
          <a:xfrm>
            <a:off x="6295971" y="4079129"/>
            <a:ext cx="474438" cy="0"/>
          </a:xfrm>
          <a:prstGeom prst="straightConnector1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6770409" y="3763006"/>
            <a:ext cx="1094909" cy="61546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9000"/>
                </a:schemeClr>
              </a:gs>
              <a:gs pos="23000">
                <a:schemeClr val="accent3">
                  <a:lumMod val="89000"/>
                </a:schemeClr>
              </a:gs>
              <a:gs pos="69000">
                <a:schemeClr val="accent3">
                  <a:lumMod val="75000"/>
                </a:schemeClr>
              </a:gs>
              <a:gs pos="97000">
                <a:schemeClr val="accent3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shade val="5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/>
              <a:t>Text mining </a:t>
            </a:r>
          </a:p>
          <a:p>
            <a:pPr algn="ctr"/>
            <a:r>
              <a:rPr lang="en-GB" sz="1200" b="1" dirty="0"/>
              <a:t>framework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-1840" y="5451290"/>
            <a:ext cx="174118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57175" indent="-257175">
              <a:buAutoNum type="arabicPeriod"/>
            </a:pPr>
            <a:r>
              <a:rPr lang="en-GB" sz="20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Training</a:t>
            </a:r>
          </a:p>
          <a:p>
            <a:pPr marL="257175" indent="-257175">
              <a:buAutoNum type="arabicPeriod"/>
            </a:pPr>
            <a:r>
              <a:rPr lang="en-GB" sz="2000" b="1" u="sng" dirty="0"/>
              <a:t>Evaluation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7564937" y="2077792"/>
            <a:ext cx="943270" cy="42894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200" b="1" dirty="0"/>
              <a:t>Results</a:t>
            </a:r>
          </a:p>
        </p:txBody>
      </p:sp>
      <p:cxnSp>
        <p:nvCxnSpPr>
          <p:cNvPr id="56" name="Elbow Connector 55"/>
          <p:cNvCxnSpPr>
            <a:stCxn id="39" idx="3"/>
            <a:endCxn id="47" idx="2"/>
          </p:cNvCxnSpPr>
          <p:nvPr/>
        </p:nvCxnSpPr>
        <p:spPr>
          <a:xfrm flipV="1">
            <a:off x="7865318" y="2506733"/>
            <a:ext cx="171254" cy="1564005"/>
          </a:xfrm>
          <a:prstGeom prst="bentConnector2">
            <a:avLst/>
          </a:prstGeom>
          <a:ln w="825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7409484" y="3189830"/>
            <a:ext cx="4937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sz="1400" b="1" dirty="0"/>
              <a:t>Yes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392" y="3749874"/>
            <a:ext cx="448462" cy="702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220E43D-5866-4747-8E77-2B5BE2EA7FF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32155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pPr marL="514350" indent="-514350">
              <a:buFont typeface="Arial" panose="020B0604020202020204" pitchFamily="34" charset="0"/>
              <a:buChar char="•"/>
            </a:pPr>
            <a:r>
              <a:rPr lang="en-AU" dirty="0"/>
              <a:t>Manually crafted.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AU" dirty="0"/>
              <a:t>Based on the International Classification of Disease -10 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AU" dirty="0"/>
              <a:t>Added: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AU" u="sng" dirty="0"/>
              <a:t>Common misspellings</a:t>
            </a:r>
            <a:r>
              <a:rPr lang="en-AU" dirty="0"/>
              <a:t>: “</a:t>
            </a:r>
            <a:r>
              <a:rPr lang="en-AU" dirty="0" err="1"/>
              <a:t>schitzophrenia</a:t>
            </a:r>
            <a:r>
              <a:rPr lang="en-AU" dirty="0"/>
              <a:t>”, “</a:t>
            </a:r>
            <a:r>
              <a:rPr lang="en-AU" dirty="0" err="1"/>
              <a:t>aspergus</a:t>
            </a:r>
            <a:r>
              <a:rPr lang="en-AU" dirty="0"/>
              <a:t>”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AU" u="sng" dirty="0"/>
              <a:t>Abbreviations</a:t>
            </a:r>
            <a:r>
              <a:rPr lang="en-AU" dirty="0"/>
              <a:t>: OCD, ADHD, PTSD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AU" u="sng" dirty="0"/>
              <a:t>Synonyms</a:t>
            </a:r>
            <a:r>
              <a:rPr lang="en-AU" dirty="0"/>
              <a:t>: “Schizophrenia”, “schizophrenic tendencies”, “PTSD”, “Post traumatic stress disorder”</a:t>
            </a:r>
          </a:p>
          <a:p>
            <a:pPr marL="1257300" lvl="1" indent="-514350">
              <a:buFont typeface="Arial" panose="020B0604020202020204" pitchFamily="34" charset="0"/>
              <a:buChar char="•"/>
            </a:pPr>
            <a:r>
              <a:rPr lang="en-AU" u="sng" dirty="0"/>
              <a:t>Descriptive sentences</a:t>
            </a:r>
            <a:r>
              <a:rPr lang="en-AU" dirty="0"/>
              <a:t>: “attempted to strangle himself”, “heard voices”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6816" y="532782"/>
            <a:ext cx="8085584" cy="411328"/>
          </a:xfrm>
        </p:spPr>
        <p:txBody>
          <a:bodyPr/>
          <a:lstStyle/>
          <a:p>
            <a:r>
              <a:rPr lang="en-AU" sz="2800" dirty="0"/>
              <a:t>Method (1) – Dictionaries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12321D-29E1-4FA1-85B4-014BBFE8608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0350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7141" y="1255677"/>
            <a:ext cx="8086412" cy="560232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Rule-based approach: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dirty="0"/>
              <a:t>Common lexical patterns in text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dirty="0"/>
              <a:t>“victim </a:t>
            </a:r>
            <a:r>
              <a:rPr lang="en-GB" i="1" u="sng" dirty="0"/>
              <a:t>suffers from</a:t>
            </a:r>
            <a:r>
              <a:rPr lang="en-GB" dirty="0"/>
              <a:t> </a:t>
            </a:r>
            <a:r>
              <a:rPr lang="en-GB" b="1" dirty="0"/>
              <a:t>anxiety</a:t>
            </a:r>
            <a:r>
              <a:rPr lang="en-GB" dirty="0"/>
              <a:t>”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dirty="0"/>
              <a:t>“POI </a:t>
            </a:r>
            <a:r>
              <a:rPr lang="en-GB" i="1" u="sng" dirty="0"/>
              <a:t>has been prescribed medication for</a:t>
            </a:r>
            <a:r>
              <a:rPr lang="en-GB" dirty="0"/>
              <a:t> his </a:t>
            </a:r>
            <a:r>
              <a:rPr lang="en-GB" b="1" dirty="0"/>
              <a:t>schizophrenia</a:t>
            </a:r>
            <a:r>
              <a:rPr lang="en-GB" dirty="0"/>
              <a:t>”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dirty="0"/>
              <a:t>Application of a text mining framework: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dirty="0"/>
              <a:t>Text processing environment.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dirty="0"/>
              <a:t>GATE (General Architecture for Text Engineering)</a:t>
            </a:r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 (2) – Rules + Dictionaries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1FC6E-B229-4C86-98B6-FAB7FA92F4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25057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17141" y="1255678"/>
            <a:ext cx="8086412" cy="483161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Extracted mentions were mapped to ICD-10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Three levels of classification: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Level 1 (26): “Schizophrenia, schizotypal, delusional, and other non-mood psychotic disorders”</a:t>
            </a:r>
            <a:endParaRPr lang="en-A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Level 2 (62): “Pervasive developmental disorder”</a:t>
            </a:r>
            <a:endParaRPr lang="en-A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Level 3 (98): “Cyclothymic disorder”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200" dirty="0"/>
              <a:t>Difficult to map cases: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New categories in level 1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e.g., “some sort of drug induced disorder” -&gt; “unspecified drug induced disorders”,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GB" sz="2200" dirty="0"/>
              <a:t>“addicted to prescription medicine” -&gt; “drug prescription abuse”</a:t>
            </a:r>
            <a:endParaRPr lang="en-AU" sz="2200" dirty="0"/>
          </a:p>
          <a:p>
            <a:pPr marL="1200150" lvl="1" indent="-457200">
              <a:buFont typeface="Arial" panose="020B0604020202020204" pitchFamily="34" charset="0"/>
              <a:buChar char="•"/>
            </a:pPr>
            <a:endParaRPr lang="en-GB" dirty="0"/>
          </a:p>
          <a:p>
            <a:pPr lvl="1"/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Method (3) – Mapping to ICD-10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C1FC6E-B229-4C86-98B6-FAB7FA92F42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726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940" y="1242976"/>
            <a:ext cx="8499859" cy="5261373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800" dirty="0"/>
              <a:t>Mental illnesses for offenders/victims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800" dirty="0"/>
              <a:t>Precision = 92% </a:t>
            </a:r>
            <a:endParaRPr lang="en-AU" sz="2800" dirty="0"/>
          </a:p>
          <a:p>
            <a:pPr marL="990600" lvl="1" indent="-457200"/>
            <a:r>
              <a:rPr lang="en-GB" dirty="0"/>
              <a:t>i.e., how accurate is the system at correctly identifying mental illness mentions for both perpetrators and victims.</a:t>
            </a:r>
          </a:p>
          <a:p>
            <a:pPr marL="247650" indent="-457200">
              <a:buFont typeface="Arial" panose="020B0604020202020204" pitchFamily="34" charset="0"/>
              <a:buChar char="•"/>
            </a:pPr>
            <a:r>
              <a:rPr lang="en-GB" sz="2800" dirty="0"/>
              <a:t>77,995 (16%) DV events</a:t>
            </a: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 – Mental Illness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E2674A6-176A-48ED-814F-9465191AA478}"/>
              </a:ext>
            </a:extLst>
          </p:cNvPr>
          <p:cNvSpPr txBox="1"/>
          <p:nvPr/>
        </p:nvSpPr>
        <p:spPr>
          <a:xfrm rot="21006899">
            <a:off x="1384048" y="4088959"/>
            <a:ext cx="634249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solidFill>
                  <a:schemeClr val="accent2"/>
                </a:solidFill>
              </a:rPr>
              <a:t>We estimate it would take 250+ years for a human to [accurately] read and manually extract </a:t>
            </a:r>
            <a:r>
              <a:rPr lang="en-GB" sz="2800" b="1" u="sng" dirty="0">
                <a:solidFill>
                  <a:schemeClr val="accent2"/>
                </a:solidFill>
              </a:rPr>
              <a:t>only</a:t>
            </a:r>
            <a:r>
              <a:rPr lang="en-GB" sz="2800" b="1" dirty="0">
                <a:solidFill>
                  <a:schemeClr val="accent2"/>
                </a:solidFill>
              </a:rPr>
              <a:t> mental illnesses from 500,000 event narratives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912EA-3B8B-4BD8-B1B7-998FABD444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9486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30B3A3-EC99-4D9F-B358-0D57E05B5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73F371-D8B6-42BA-95F1-5AA9BDD59790}"/>
              </a:ext>
            </a:extLst>
          </p:cNvPr>
          <p:cNvSpPr txBox="1"/>
          <p:nvPr/>
        </p:nvSpPr>
        <p:spPr>
          <a:xfrm>
            <a:off x="2219932" y="4876128"/>
            <a:ext cx="511550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dirty="0">
                <a:solidFill>
                  <a:srgbClr val="FF0000"/>
                </a:solidFill>
              </a:rPr>
              <a:t>Only 1.1% (5,449) events contain a 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mental health check (not diagnosis!)</a:t>
            </a:r>
          </a:p>
          <a:p>
            <a:pPr algn="ctr"/>
            <a:r>
              <a:rPr lang="en-GB" dirty="0">
                <a:solidFill>
                  <a:srgbClr val="FF0000"/>
                </a:solidFill>
              </a:rPr>
              <a:t>in the fixed fields data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E18099-8934-427A-9FCD-9ED258FD600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19</a:t>
            </a:fld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8413AD9-31C2-4EDD-A157-BFFB9A0E5C8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81116789"/>
              </p:ext>
            </p:extLst>
          </p:nvPr>
        </p:nvGraphicFramePr>
        <p:xfrm>
          <a:off x="950920" y="1413256"/>
          <a:ext cx="7653528" cy="297383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51176">
                  <a:extLst>
                    <a:ext uri="{9D8B030D-6E8A-4147-A177-3AD203B41FA5}">
                      <a16:colId xmlns:a16="http://schemas.microsoft.com/office/drawing/2014/main" val="2317632919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2982272198"/>
                    </a:ext>
                  </a:extLst>
                </a:gridCol>
                <a:gridCol w="2551176">
                  <a:extLst>
                    <a:ext uri="{9D8B030D-6E8A-4147-A177-3AD203B41FA5}">
                      <a16:colId xmlns:a16="http://schemas.microsoft.com/office/drawing/2014/main" val="3762579356"/>
                    </a:ext>
                  </a:extLst>
                </a:gridCol>
              </a:tblGrid>
              <a:tr h="68634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 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Number of events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Number of mental illness mentions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61174956"/>
                  </a:ext>
                </a:extLst>
              </a:tr>
              <a:tr h="57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POIs only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60,032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82,648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19586048"/>
                  </a:ext>
                </a:extLst>
              </a:tr>
              <a:tr h="57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Victims only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12,852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21,358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25193300"/>
                  </a:ext>
                </a:extLst>
              </a:tr>
              <a:tr h="57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POIs and victims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5,111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-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28366102"/>
                  </a:ext>
                </a:extLst>
              </a:tr>
              <a:tr h="5718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TOTAL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>
                          <a:effectLst/>
                        </a:rPr>
                        <a:t>77,995</a:t>
                      </a:r>
                      <a:endParaRPr lang="en-GB" sz="14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GB" sz="1400" dirty="0">
                          <a:effectLst/>
                        </a:rPr>
                        <a:t>104,006</a:t>
                      </a:r>
                      <a:endParaRPr lang="en-GB" sz="14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042188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218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F9E6-424C-4F76-8E14-F7264C00F9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140" y="1255677"/>
            <a:ext cx="8087307" cy="4982264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Professor Tony Butler - UNSW (Public Health &amp; Epidemiology)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u="sng" dirty="0"/>
              <a:t>Dr George Karystianis</a:t>
            </a:r>
            <a:r>
              <a:rPr lang="en-AU" sz="2400" b="0" dirty="0"/>
              <a:t> - UNSW (Text Mining and Epidemiology)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Dr Armita Adily - UNSW (Public Health)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Professor Peter Schofield - Hunter New England Health (Behavioural Neurology)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Professor David Greenberg – Justice Health (Forensic Psychiatry)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Professor Louisa Jorm – UNSW (Big Data)</a:t>
            </a:r>
          </a:p>
          <a:p>
            <a:pPr marL="514350" indent="-514350">
              <a:buFont typeface="+mj-lt"/>
              <a:buAutoNum type="arabicPeriod"/>
            </a:pPr>
            <a:r>
              <a:rPr lang="en-AU" sz="2400" b="0" dirty="0"/>
              <a:t>Professor Goran Nenadic – University of Manchester (Text Mining)</a:t>
            </a:r>
          </a:p>
          <a:p>
            <a:endParaRPr lang="en-AU" sz="24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1BD43-3D6D-4F1F-856B-B169ADFA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Research Team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B69A-12F3-4DFC-A51F-18D06653CC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0697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0AB37-7E19-4A78-BBB6-4C70838A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– level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27787-FFF3-4816-95B9-B882BCDC25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52346B-653F-466F-ADB2-AE2502111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316350"/>
              </p:ext>
            </p:extLst>
          </p:nvPr>
        </p:nvGraphicFramePr>
        <p:xfrm>
          <a:off x="650391" y="1145025"/>
          <a:ext cx="7954057" cy="5197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18466">
                  <a:extLst>
                    <a:ext uri="{9D8B030D-6E8A-4147-A177-3AD203B41FA5}">
                      <a16:colId xmlns:a16="http://schemas.microsoft.com/office/drawing/2014/main" val="2536596313"/>
                    </a:ext>
                  </a:extLst>
                </a:gridCol>
                <a:gridCol w="809201">
                  <a:extLst>
                    <a:ext uri="{9D8B030D-6E8A-4147-A177-3AD203B41FA5}">
                      <a16:colId xmlns:a16="http://schemas.microsoft.com/office/drawing/2014/main" val="258396407"/>
                    </a:ext>
                  </a:extLst>
                </a:gridCol>
                <a:gridCol w="926390">
                  <a:extLst>
                    <a:ext uri="{9D8B030D-6E8A-4147-A177-3AD203B41FA5}">
                      <a16:colId xmlns:a16="http://schemas.microsoft.com/office/drawing/2014/main" val="2253883828"/>
                    </a:ext>
                  </a:extLst>
                </a:gridCol>
              </a:tblGrid>
              <a:tr h="509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Mental health disorders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(POI)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(victim)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855420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Mood [affective]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15,330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290893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mental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26,598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4108750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Anxiety, dissociative, stress-related, somatoform and other nonpsychotic mental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2261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3962662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Behavioral</a:t>
                      </a:r>
                      <a:r>
                        <a:rPr lang="en-GB" sz="1100" dirty="0">
                          <a:effectLst/>
                        </a:rPr>
                        <a:t> and emotional disorders with onset usually occurring in childhood and adolescence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9848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744705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Mental and behavioral disorders due to psychoactive substance 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189089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Schizophrenia, schizotypal, delusional, and other non-mood psychotic disorders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1032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60767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Intentional self harm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47931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285734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Mental disorders due to known physiological conditions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398569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Pervasive and specific developmental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1775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501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24824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Disorders of adult personality and behavior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1340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420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842109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Substance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2852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698630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Injury of unspecified body region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45126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Traumatic brain injury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911121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antidepressants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540134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Symptoms and signs involving cognition, perception, emotional state and behavior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2512492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degenerative diseases of the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107919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Chromosomal abnormalities, not elsewhere classified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330973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anxiety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408018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Behavioral syndromes associated with physiological disturbances and physical factors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568829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antipsychotics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211822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Systematic atrophies primarily affecting the central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318780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diseases of the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7596959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drug induced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0564453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Drug prescription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6435953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neuroleptics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9871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4716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950AB37-7E19-4A78-BBB6-4C70838A6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– level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A27787-FFF3-4816-95B9-B882BCDC250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21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B52346B-653F-466F-ADB2-AE250211191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433067"/>
              </p:ext>
            </p:extLst>
          </p:nvPr>
        </p:nvGraphicFramePr>
        <p:xfrm>
          <a:off x="650391" y="1145025"/>
          <a:ext cx="7954057" cy="5197959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218466">
                  <a:extLst>
                    <a:ext uri="{9D8B030D-6E8A-4147-A177-3AD203B41FA5}">
                      <a16:colId xmlns:a16="http://schemas.microsoft.com/office/drawing/2014/main" val="2536596313"/>
                    </a:ext>
                  </a:extLst>
                </a:gridCol>
                <a:gridCol w="809201">
                  <a:extLst>
                    <a:ext uri="{9D8B030D-6E8A-4147-A177-3AD203B41FA5}">
                      <a16:colId xmlns:a16="http://schemas.microsoft.com/office/drawing/2014/main" val="258396407"/>
                    </a:ext>
                  </a:extLst>
                </a:gridCol>
                <a:gridCol w="926390">
                  <a:extLst>
                    <a:ext uri="{9D8B030D-6E8A-4147-A177-3AD203B41FA5}">
                      <a16:colId xmlns:a16="http://schemas.microsoft.com/office/drawing/2014/main" val="2253883828"/>
                    </a:ext>
                  </a:extLst>
                </a:gridCol>
              </a:tblGrid>
              <a:tr h="5090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Mental health disorders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(POI)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(victim)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855420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Mood [affective]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15,330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4946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290893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mental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26,598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4851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4108750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Anxiety, dissociative, stress-related, somatoform and other nonpsychotic mental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3755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2261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63962662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</a:rPr>
                        <a:t>Behavioral</a:t>
                      </a:r>
                      <a:r>
                        <a:rPr lang="en-GB" sz="1100" dirty="0">
                          <a:effectLst/>
                        </a:rPr>
                        <a:t> and emotional disorders with onset usually occurring in childhood and adolescence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9848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2224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6744705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Mental and behavioral disorders due to psychoactive substance 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6790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1259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9189089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Schizophrenia, schizotypal, delusional, and other non-mood psychotic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1032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60767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Intentional self harm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3271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847931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1517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285734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Mental disorders due to known physiological conditions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649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398569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Pervasive and specific developmental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1775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501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424824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Disorders of adult personality and behavior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1340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420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7842109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Substance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2852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370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698630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Injury of unspecified body region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265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945126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Traumatic brain injury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250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911121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antidepressants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400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130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5401347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Symptoms and signs involving cognition, perception, emotional state and behavior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02512492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degenerative diseases of the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52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1079196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Chromosomal abnormalities, not elsewhere classified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39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3309738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anxiety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91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24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1408018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Behavioral syndromes associated with physiological disturbances and physical factors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23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5688294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antipsychotics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211822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Systematic atrophies primarily affecting the central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6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3187801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diseases of the nervous system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3</a:t>
                      </a:r>
                      <a:endParaRPr lang="en-AU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7596959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drug induced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0564453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Drug prescription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1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26435953"/>
                  </a:ext>
                </a:extLst>
              </a:tr>
              <a:tr h="180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Medications neuroleptics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0</a:t>
                      </a:r>
                      <a:endParaRPr lang="en-AU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478987128"/>
                  </a:ext>
                </a:extLst>
              </a:tr>
            </a:tbl>
          </a:graphicData>
        </a:graphic>
      </p:graphicFrame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072CD00-4A20-4D0F-93CC-D45079BE777B}"/>
              </a:ext>
            </a:extLst>
          </p:cNvPr>
          <p:cNvSpPr/>
          <p:nvPr/>
        </p:nvSpPr>
        <p:spPr bwMode="auto">
          <a:xfrm>
            <a:off x="650391" y="1569720"/>
            <a:ext cx="173466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C929A51-6459-4361-92B4-2BCDCFC50446}"/>
              </a:ext>
            </a:extLst>
          </p:cNvPr>
          <p:cNvSpPr/>
          <p:nvPr/>
        </p:nvSpPr>
        <p:spPr bwMode="auto">
          <a:xfrm>
            <a:off x="650391" y="3398189"/>
            <a:ext cx="2904688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2CA7B61-9B05-4AAC-8091-CFA5D88084F4}"/>
              </a:ext>
            </a:extLst>
          </p:cNvPr>
          <p:cNvSpPr/>
          <p:nvPr/>
        </p:nvSpPr>
        <p:spPr bwMode="auto">
          <a:xfrm>
            <a:off x="650391" y="2687787"/>
            <a:ext cx="141462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64632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FA47D-3F5C-4BC1-8363-0E73166A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(top 20) – level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D3029-C5B4-4B49-8C5A-A1C34FDDDC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03C55-4007-4320-8A5F-DC7CF372D448}"/>
              </a:ext>
            </a:extLst>
          </p:cNvPr>
          <p:cNvSpPr txBox="1"/>
          <p:nvPr/>
        </p:nvSpPr>
        <p:spPr>
          <a:xfrm>
            <a:off x="2449392" y="6055571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CAE59E-0743-4368-BA41-B932C4C416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25259936"/>
              </p:ext>
            </p:extLst>
          </p:nvPr>
        </p:nvGraphicFramePr>
        <p:xfrm>
          <a:off x="661661" y="1093839"/>
          <a:ext cx="7820677" cy="5295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1829">
                  <a:extLst>
                    <a:ext uri="{9D8B030D-6E8A-4147-A177-3AD203B41FA5}">
                      <a16:colId xmlns:a16="http://schemas.microsoft.com/office/drawing/2014/main" val="361944423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2020570686"/>
                    </a:ext>
                  </a:extLst>
                </a:gridCol>
                <a:gridCol w="969934">
                  <a:extLst>
                    <a:ext uri="{9D8B030D-6E8A-4147-A177-3AD203B41FA5}">
                      <a16:colId xmlns:a16="http://schemas.microsoft.com/office/drawing/2014/main" val="691137815"/>
                    </a:ext>
                  </a:extLst>
                </a:gridCol>
              </a:tblGrid>
              <a:tr h="471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Mental health disorders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(POI)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(victim)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11336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Major depressive disorder, single episode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3269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7423226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Alcohol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51619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Bipolar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5405285"/>
                  </a:ext>
                </a:extLst>
              </a:tr>
              <a:tr h="342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behavioural and emotional disorders with onset usually occurring in childhood and adolescence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268440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Schizophrenia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3299817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Attention deficit hyperactivity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088097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anxiety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308046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Pervasive developmental disorder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42124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Specific personality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9807166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1225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899846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Conduct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111866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Injury of unspecified body region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092209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Reaction to severe stress, and adjustment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193728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Persistent mood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9210204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psychosis not due to a substance or known physiological condition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29461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Dementia,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7870347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psychoactive substance related disorders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254994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Obsessive-compulsive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378606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stimulant related disorders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460677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Cannabis abuse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603876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mild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5115033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Symptoms and signs involving emotional state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403604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severe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39695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D73BD5-0737-4534-AEE6-22A0970D3693}"/>
              </a:ext>
            </a:extLst>
          </p:cNvPr>
          <p:cNvSpPr txBox="1"/>
          <p:nvPr/>
        </p:nvSpPr>
        <p:spPr>
          <a:xfrm>
            <a:off x="2449392" y="6517443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</p:spTree>
    <p:extLst>
      <p:ext uri="{BB962C8B-B14F-4D97-AF65-F5344CB8AC3E}">
        <p14:creationId xmlns:p14="http://schemas.microsoft.com/office/powerpoint/2010/main" val="7696792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DCFA47D-3F5C-4BC1-8363-0E73166AA7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(top 20) – level 2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EFD3029-C5B4-4B49-8C5A-A1C34FDDDC1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03C55-4007-4320-8A5F-DC7CF372D448}"/>
              </a:ext>
            </a:extLst>
          </p:cNvPr>
          <p:cNvSpPr txBox="1"/>
          <p:nvPr/>
        </p:nvSpPr>
        <p:spPr>
          <a:xfrm>
            <a:off x="2449392" y="6055571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D1CAE59E-0743-4368-BA41-B932C4C416D8}"/>
              </a:ext>
            </a:extLst>
          </p:cNvPr>
          <p:cNvGraphicFramePr>
            <a:graphicFrameLocks noGrp="1"/>
          </p:cNvGraphicFramePr>
          <p:nvPr/>
        </p:nvGraphicFramePr>
        <p:xfrm>
          <a:off x="661661" y="1093839"/>
          <a:ext cx="7820677" cy="529501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5921829">
                  <a:extLst>
                    <a:ext uri="{9D8B030D-6E8A-4147-A177-3AD203B41FA5}">
                      <a16:colId xmlns:a16="http://schemas.microsoft.com/office/drawing/2014/main" val="3619444236"/>
                    </a:ext>
                  </a:extLst>
                </a:gridCol>
                <a:gridCol w="928914">
                  <a:extLst>
                    <a:ext uri="{9D8B030D-6E8A-4147-A177-3AD203B41FA5}">
                      <a16:colId xmlns:a16="http://schemas.microsoft.com/office/drawing/2014/main" val="2020570686"/>
                    </a:ext>
                  </a:extLst>
                </a:gridCol>
                <a:gridCol w="969934">
                  <a:extLst>
                    <a:ext uri="{9D8B030D-6E8A-4147-A177-3AD203B41FA5}">
                      <a16:colId xmlns:a16="http://schemas.microsoft.com/office/drawing/2014/main" val="691137815"/>
                    </a:ext>
                  </a:extLst>
                </a:gridCol>
              </a:tblGrid>
              <a:tr h="47110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Mental health disorders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(POI)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Number of mentions (victim)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35911336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Major depressive disorder, single episode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8944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3269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7423226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Alcohol abuse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5829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1651619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Bipolar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55405285"/>
                  </a:ext>
                </a:extLst>
              </a:tr>
              <a:tr h="3425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behavioural and emotional disorders with onset usually occurring in childhood and adolescence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4268440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Schizophrenia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43299817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Attention deficit hyperactivity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3980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3088097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anxiety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9308046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Pervasive developmental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42124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Specific personality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79807166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1225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8899846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Conduct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0111866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Injury of unspecified body region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800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60922098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Reaction to severe stress, and adjustment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388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51937285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Persistent mood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9210204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psychosis not due to a substance or known physiological condition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124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029461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Dementia,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7870347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psychoactive substance related disorders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2549940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Obsessive-compulsive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3786062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Other stimulant related disorders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248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460677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Cannabis abuse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6038761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mild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83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5115033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Symptoms and signs involving emotional state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9403604"/>
                  </a:ext>
                </a:extLst>
              </a:tr>
              <a:tr h="2029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Intellectual disability, severe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61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</a:rPr>
                        <a:t>51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3969551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38D73BD5-0737-4534-AEE6-22A0970D3693}"/>
              </a:ext>
            </a:extLst>
          </p:cNvPr>
          <p:cNvSpPr txBox="1"/>
          <p:nvPr/>
        </p:nvSpPr>
        <p:spPr>
          <a:xfrm>
            <a:off x="2449392" y="6517443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B51668F-4332-4724-A560-BD0AF24AEA17}"/>
              </a:ext>
            </a:extLst>
          </p:cNvPr>
          <p:cNvSpPr/>
          <p:nvPr/>
        </p:nvSpPr>
        <p:spPr bwMode="auto">
          <a:xfrm>
            <a:off x="650391" y="1727667"/>
            <a:ext cx="107934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3169E39-17F6-4E6E-8472-55C454A8BEFE}"/>
              </a:ext>
            </a:extLst>
          </p:cNvPr>
          <p:cNvSpPr/>
          <p:nvPr/>
        </p:nvSpPr>
        <p:spPr bwMode="auto">
          <a:xfrm>
            <a:off x="650390" y="3268980"/>
            <a:ext cx="200137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A35E77A-66CD-42AB-8432-CD1A1098879D}"/>
              </a:ext>
            </a:extLst>
          </p:cNvPr>
          <p:cNvSpPr/>
          <p:nvPr/>
        </p:nvSpPr>
        <p:spPr bwMode="auto">
          <a:xfrm>
            <a:off x="650391" y="4332542"/>
            <a:ext cx="171942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1A07CCB8-FF36-41B2-B510-E41794E8336F}"/>
              </a:ext>
            </a:extLst>
          </p:cNvPr>
          <p:cNvSpPr/>
          <p:nvPr/>
        </p:nvSpPr>
        <p:spPr bwMode="auto">
          <a:xfrm>
            <a:off x="650391" y="5522427"/>
            <a:ext cx="123175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956166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4CDC9-4045-4B20-AE73-64BCA74D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(top 20) – level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DCE88-658C-437E-A933-B7F75647D0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24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E5376-8132-4DAC-9238-0613962C9D54}"/>
              </a:ext>
            </a:extLst>
          </p:cNvPr>
          <p:cNvSpPr txBox="1"/>
          <p:nvPr/>
        </p:nvSpPr>
        <p:spPr>
          <a:xfrm>
            <a:off x="2449392" y="6502930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39447B-98BC-4B76-A219-69BE638D37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451179"/>
              </p:ext>
            </p:extLst>
          </p:nvPr>
        </p:nvGraphicFramePr>
        <p:xfrm>
          <a:off x="545232" y="1074060"/>
          <a:ext cx="8085584" cy="5268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20025">
                  <a:extLst>
                    <a:ext uri="{9D8B030D-6E8A-4147-A177-3AD203B41FA5}">
                      <a16:colId xmlns:a16="http://schemas.microsoft.com/office/drawing/2014/main" val="3650962995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3635710332"/>
                    </a:ext>
                  </a:extLst>
                </a:gridCol>
                <a:gridCol w="967273">
                  <a:extLst>
                    <a:ext uri="{9D8B030D-6E8A-4147-A177-3AD203B41FA5}">
                      <a16:colId xmlns:a16="http://schemas.microsoft.com/office/drawing/2014/main" val="1648542291"/>
                    </a:ext>
                  </a:extLst>
                </a:gridCol>
              </a:tblGrid>
              <a:tr h="52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Mental health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(POI)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(victim)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629034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Bipolar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5563328"/>
                  </a:ext>
                </a:extLst>
              </a:tr>
              <a:tr h="35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behavioral and emotional disorders with onset usually occurring in childhood and adolescence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4585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776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264288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Schizophrenia,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795657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Anxiety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5714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Suicide attempt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2637064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Autism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948705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Post-traumatic stress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71128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Cyclothymic disorder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397525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Paranoid personality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664325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Asperger’s syndrome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610733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Oppositional defiant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092573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Obsessive compulsive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61901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Personality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591375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Borderline personality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935106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Postpartum depression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661743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Paranoid schizophrenia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937992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Dissociative identity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828321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Suicidal ideations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268758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Panic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8508868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Antisocial personality disorder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896644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Alzheimer’s disease, unspecified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490927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Down syndrome, unspecified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88842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8185437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F4CDC9-4045-4B20-AE73-64BCA74DF0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Mental Illness (top 20) – level 3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84DCE88-658C-437E-A933-B7F75647D08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8EE5376-8132-4DAC-9238-0613962C9D54}"/>
              </a:ext>
            </a:extLst>
          </p:cNvPr>
          <p:cNvSpPr txBox="1"/>
          <p:nvPr/>
        </p:nvSpPr>
        <p:spPr>
          <a:xfrm>
            <a:off x="2449392" y="6502930"/>
            <a:ext cx="42245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000" dirty="0"/>
              <a:t>a: Not in the top 20 for victims                     b: not in the top 20 for POIs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9F39447B-98BC-4B76-A219-69BE638D376B}"/>
              </a:ext>
            </a:extLst>
          </p:cNvPr>
          <p:cNvGraphicFramePr>
            <a:graphicFrameLocks noGrp="1"/>
          </p:cNvGraphicFramePr>
          <p:nvPr/>
        </p:nvGraphicFramePr>
        <p:xfrm>
          <a:off x="545232" y="1074060"/>
          <a:ext cx="8085584" cy="526891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6320025">
                  <a:extLst>
                    <a:ext uri="{9D8B030D-6E8A-4147-A177-3AD203B41FA5}">
                      <a16:colId xmlns:a16="http://schemas.microsoft.com/office/drawing/2014/main" val="3650962995"/>
                    </a:ext>
                  </a:extLst>
                </a:gridCol>
                <a:gridCol w="798286">
                  <a:extLst>
                    <a:ext uri="{9D8B030D-6E8A-4147-A177-3AD203B41FA5}">
                      <a16:colId xmlns:a16="http://schemas.microsoft.com/office/drawing/2014/main" val="3635710332"/>
                    </a:ext>
                  </a:extLst>
                </a:gridCol>
                <a:gridCol w="967273">
                  <a:extLst>
                    <a:ext uri="{9D8B030D-6E8A-4147-A177-3AD203B41FA5}">
                      <a16:colId xmlns:a16="http://schemas.microsoft.com/office/drawing/2014/main" val="1648542291"/>
                    </a:ext>
                  </a:extLst>
                </a:gridCol>
              </a:tblGrid>
              <a:tr h="52612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Mental health disorders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(POI)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effectLst/>
                        </a:rPr>
                        <a:t>Number of mentions (victim)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0629034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Bipolar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4680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85563328"/>
                  </a:ext>
                </a:extLst>
              </a:tr>
              <a:tr h="3583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Unspecified behavioral and emotional disorders with onset usually occurring in childhood and adolescence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4585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776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7264288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Schizophrenia,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3472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821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6795657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Anxiety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1459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65714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Suicide attempt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32637064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Autism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329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948705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Post-traumatic stress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660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371128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Cyclothymic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397525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Paranoid personality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595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157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6643253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Asperger’s syndrome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542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8610733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Oppositional defiant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114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60925737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Obsessive compulsive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312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81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619010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Personality disorder, unspecified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239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102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591375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Borderline personality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222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92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94935106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Postpartum depression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210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265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661743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Paranoid schizophrenia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937992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Dissociative identity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143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6828321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Suicidal ideations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134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22687585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Panic disorder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77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253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8508868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Antisocial personality disorder</a:t>
                      </a:r>
                      <a:r>
                        <a:rPr lang="en-GB" sz="1100" baseline="30000">
                          <a:effectLst/>
                        </a:rPr>
                        <a:t>a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67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18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8896644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Alzheimer’s disease, unspecified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51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54909271"/>
                  </a:ext>
                </a:extLst>
              </a:tr>
              <a:tr h="208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Down syndrome, unspecified</a:t>
                      </a:r>
                      <a:r>
                        <a:rPr lang="en-GB" sz="1100" baseline="30000">
                          <a:effectLst/>
                        </a:rPr>
                        <a:t>b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39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8884224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75AE9C02-7094-4C40-9474-E179A596F44A}"/>
              </a:ext>
            </a:extLst>
          </p:cNvPr>
          <p:cNvSpPr/>
          <p:nvPr/>
        </p:nvSpPr>
        <p:spPr bwMode="auto">
          <a:xfrm>
            <a:off x="519559" y="2984967"/>
            <a:ext cx="1936208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C37F414C-791F-45CF-8C73-8F5C4DF84F11}"/>
              </a:ext>
            </a:extLst>
          </p:cNvPr>
          <p:cNvSpPr/>
          <p:nvPr/>
        </p:nvSpPr>
        <p:spPr bwMode="auto">
          <a:xfrm>
            <a:off x="497943" y="3768816"/>
            <a:ext cx="2025521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523E3FCF-2B41-4D03-AE4D-F5B6FB4C45FA}"/>
              </a:ext>
            </a:extLst>
          </p:cNvPr>
          <p:cNvSpPr/>
          <p:nvPr/>
        </p:nvSpPr>
        <p:spPr bwMode="auto">
          <a:xfrm>
            <a:off x="513184" y="5055894"/>
            <a:ext cx="1936208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801605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40940" y="1242976"/>
            <a:ext cx="8499859" cy="5261373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Abuse types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Precision = 90%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351,178 (71%) of the total DV events have an abuse type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44 types of abuse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800" dirty="0"/>
              <a:t>Victim injuries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Precision = 86%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177,606 (36%) of the total DV events had at least one victim injury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400" dirty="0"/>
              <a:t>17 types of victim injuries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Results – Abuse Types and Victim Injuries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B912EA-3B8B-4BD8-B1B7-998FABD444BD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630670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7D7AD-CEB0-45A5-89ED-E53438B7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Abuse Types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8F3C-5ACB-4087-B00C-A242552573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27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B38704-056F-4ABC-9EF5-084BB046DCC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7041299"/>
              </p:ext>
            </p:extLst>
          </p:nvPr>
        </p:nvGraphicFramePr>
        <p:xfrm>
          <a:off x="1880749" y="1156190"/>
          <a:ext cx="5238508" cy="51867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3380">
                  <a:extLst>
                    <a:ext uri="{9D8B030D-6E8A-4147-A177-3AD203B41FA5}">
                      <a16:colId xmlns:a16="http://schemas.microsoft.com/office/drawing/2014/main" val="991885973"/>
                    </a:ext>
                  </a:extLst>
                </a:gridCol>
                <a:gridCol w="1404179">
                  <a:extLst>
                    <a:ext uri="{9D8B030D-6E8A-4147-A177-3AD203B41FA5}">
                      <a16:colId xmlns:a16="http://schemas.microsoft.com/office/drawing/2014/main" val="174017845"/>
                    </a:ext>
                  </a:extLst>
                </a:gridCol>
                <a:gridCol w="1010949">
                  <a:extLst>
                    <a:ext uri="{9D8B030D-6E8A-4147-A177-3AD203B41FA5}">
                      <a16:colId xmlns:a16="http://schemas.microsoft.com/office/drawing/2014/main" val="1278632842"/>
                    </a:ext>
                  </a:extLst>
                </a:gridCol>
              </a:tblGrid>
              <a:tr h="3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Abuse type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events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%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68225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Assault (unspecified)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171,323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859000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Emotional/verbal abuse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117,488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33.46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36486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Punching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86,322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24.58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53133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Property damage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78,203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22.27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19608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Intimidation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75,662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21.55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09323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Grabbing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66,728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99021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Pushing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62,794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17.88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69139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Scratching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20,493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5.84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32713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Physical restraining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20,014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5.70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90828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Kicking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19,435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5.53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4083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Slapping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17,474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4.98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33565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ADVO breach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16,903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4.81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860082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Attempting to hit with an object or weapon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13,592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3.87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0684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Hair pulling/dragging by hair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13,048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3.72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610964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Choking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11,325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3.22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43712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Spitting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9,341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2.66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31944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078615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7D7AD-CEB0-45A5-89ED-E53438B7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Abuse Types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8F3C-5ACB-4087-B00C-A242552573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28</a:t>
            </a:fld>
            <a:endParaRPr lang="en-US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A9B38704-056F-4ABC-9EF5-084BB046DCC7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80749" y="1156190"/>
          <a:ext cx="5238508" cy="518678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823380">
                  <a:extLst>
                    <a:ext uri="{9D8B030D-6E8A-4147-A177-3AD203B41FA5}">
                      <a16:colId xmlns:a16="http://schemas.microsoft.com/office/drawing/2014/main" val="991885973"/>
                    </a:ext>
                  </a:extLst>
                </a:gridCol>
                <a:gridCol w="1404179">
                  <a:extLst>
                    <a:ext uri="{9D8B030D-6E8A-4147-A177-3AD203B41FA5}">
                      <a16:colId xmlns:a16="http://schemas.microsoft.com/office/drawing/2014/main" val="174017845"/>
                    </a:ext>
                  </a:extLst>
                </a:gridCol>
                <a:gridCol w="1010949">
                  <a:extLst>
                    <a:ext uri="{9D8B030D-6E8A-4147-A177-3AD203B41FA5}">
                      <a16:colId xmlns:a16="http://schemas.microsoft.com/office/drawing/2014/main" val="1278632842"/>
                    </a:ext>
                  </a:extLst>
                </a:gridCol>
              </a:tblGrid>
              <a:tr h="30510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Abuse type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Number of events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%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1468225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Assault (unspecified)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171,323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48.79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40859000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Emotional/verbal abuse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117,488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33.46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44836486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Punching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86,322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24.58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4653133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Property damage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78,203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22.27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6519608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Intimidation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75,662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21.55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61709323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Grabbing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66,728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19.00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74990219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Pushing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62,794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17.88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4069139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Scratching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20,493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5.84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7532713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Physical restraining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20,014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5.70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9090828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Kicking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19,435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5.53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540835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Slapping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17,474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4.98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705335651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ADVO breach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16,903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4.81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5860082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Attempting to hit with an object or weapon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13,592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3.87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240684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Hair pulling/dragging by hair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13,048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3.72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93610964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Choking 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11,325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3.22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02437128"/>
                  </a:ext>
                </a:extLst>
              </a:tr>
              <a:tr h="305105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Spitting 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</a:rPr>
                        <a:t>9,341</a:t>
                      </a:r>
                      <a:endParaRPr lang="en-A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</a:rPr>
                        <a:t>2.66</a:t>
                      </a:r>
                      <a:endParaRPr lang="en-A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26319440"/>
                  </a:ext>
                </a:extLst>
              </a:tr>
            </a:tbl>
          </a:graphicData>
        </a:graphic>
      </p:graphicFrame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C06CEAC8-0D4A-479E-A854-80EF1EA720CE}"/>
              </a:ext>
            </a:extLst>
          </p:cNvPr>
          <p:cNvSpPr/>
          <p:nvPr/>
        </p:nvSpPr>
        <p:spPr bwMode="auto">
          <a:xfrm>
            <a:off x="1880749" y="2102944"/>
            <a:ext cx="734001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096E884A-4DF1-4DB3-A51A-05F296662004}"/>
              </a:ext>
            </a:extLst>
          </p:cNvPr>
          <p:cNvSpPr/>
          <p:nvPr/>
        </p:nvSpPr>
        <p:spPr bwMode="auto">
          <a:xfrm>
            <a:off x="1880749" y="2652820"/>
            <a:ext cx="82544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F8D93CBF-B208-46CF-B7A5-BA600417E235}"/>
              </a:ext>
            </a:extLst>
          </p:cNvPr>
          <p:cNvSpPr/>
          <p:nvPr/>
        </p:nvSpPr>
        <p:spPr bwMode="auto">
          <a:xfrm>
            <a:off x="1880749" y="4523196"/>
            <a:ext cx="680661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53DED81E-C4C1-40F7-AD84-D7B6A0F138A8}"/>
              </a:ext>
            </a:extLst>
          </p:cNvPr>
          <p:cNvSpPr/>
          <p:nvPr/>
        </p:nvSpPr>
        <p:spPr bwMode="auto">
          <a:xfrm>
            <a:off x="1846459" y="5701810"/>
            <a:ext cx="74924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671852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  <p:bldP spid="9" grpId="0" animBg="1"/>
      <p:bldP spid="10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2E6031-EECA-4FF5-B6B5-7DCE65BD7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- Explicit Threats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1DE75F9-FE40-4B10-9DBD-289067E124F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29</a:t>
            </a:fld>
            <a:endParaRPr lang="en-US" dirty="0"/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6986578D-2A56-4284-B4D4-6A7876B50B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5676159"/>
              </p:ext>
            </p:extLst>
          </p:nvPr>
        </p:nvGraphicFramePr>
        <p:xfrm>
          <a:off x="1059607" y="1189919"/>
          <a:ext cx="6775149" cy="5153055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513728">
                  <a:extLst>
                    <a:ext uri="{9D8B030D-6E8A-4147-A177-3AD203B41FA5}">
                      <a16:colId xmlns:a16="http://schemas.microsoft.com/office/drawing/2014/main" val="2500062116"/>
                    </a:ext>
                  </a:extLst>
                </a:gridCol>
                <a:gridCol w="2882329">
                  <a:extLst>
                    <a:ext uri="{9D8B030D-6E8A-4147-A177-3AD203B41FA5}">
                      <a16:colId xmlns:a16="http://schemas.microsoft.com/office/drawing/2014/main" val="3994172421"/>
                    </a:ext>
                  </a:extLst>
                </a:gridCol>
                <a:gridCol w="1379092">
                  <a:extLst>
                    <a:ext uri="{9D8B030D-6E8A-4147-A177-3AD203B41FA5}">
                      <a16:colId xmlns:a16="http://schemas.microsoft.com/office/drawing/2014/main" val="1720947559"/>
                    </a:ext>
                  </a:extLst>
                </a:gridCol>
              </a:tblGrid>
              <a:tr h="34353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Explicit Threats</a:t>
                      </a:r>
                      <a:endParaRPr lang="en-GB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kern="1200" dirty="0">
                          <a:effectLst/>
                        </a:rPr>
                        <a:t>Number of DV events</a:t>
                      </a:r>
                      <a:endParaRPr lang="en-GB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2000" dirty="0">
                          <a:effectLst/>
                        </a:rPr>
                        <a:t>%</a:t>
                      </a:r>
                      <a:endParaRPr lang="en-GB" sz="2000" b="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34851475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I'm going to kill you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7,232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24.1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6173746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 will kill you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5,723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19.1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358180138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I'll kill you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5,350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17.8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607664054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 am going to kill you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2,844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9.5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47884595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I'm </a:t>
                      </a:r>
                      <a:r>
                        <a:rPr lang="en-AU" sz="2000" kern="1200" dirty="0" err="1">
                          <a:effectLst/>
                        </a:rPr>
                        <a:t>gonna</a:t>
                      </a:r>
                      <a:r>
                        <a:rPr lang="en-AU" sz="2000" kern="1200" dirty="0">
                          <a:effectLst/>
                        </a:rPr>
                        <a:t> kill you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1,530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5.1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733868590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I'll get you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1,501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5.0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51218113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Watch your back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1,401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4.7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533772433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I’ll f*****g kill you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1,247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4.2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075601525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I'm going to stab you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910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3.0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617947818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I'm going to kill myself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901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3.0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3965250840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 will f*****g kill you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666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2.2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6934858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I hope you die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531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1.8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752191124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AU" sz="2000" kern="1200" dirty="0">
                          <a:effectLst/>
                        </a:rPr>
                        <a:t>You are dead 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495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1.6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1526327012"/>
                  </a:ext>
                </a:extLst>
              </a:tr>
              <a:tr h="343537">
                <a:tc>
                  <a:txBody>
                    <a:bodyPr/>
                    <a:lstStyle/>
                    <a:p>
                      <a:pPr algn="l" fontAlgn="b"/>
                      <a:r>
                        <a:rPr lang="en-US" sz="2000" kern="1200" dirty="0">
                          <a:effectLst/>
                        </a:rPr>
                        <a:t>I want to kill myself </a:t>
                      </a:r>
                      <a:endParaRPr lang="en-US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kern="1200" dirty="0">
                          <a:effectLst/>
                        </a:rPr>
                        <a:t>369</a:t>
                      </a:r>
                      <a:endParaRPr lang="en-AU" sz="2000" b="0" kern="1200" dirty="0">
                        <a:solidFill>
                          <a:schemeClr val="lt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75" marR="3175" marT="317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AU" sz="2000" u="none" strike="noStrike" dirty="0">
                          <a:effectLst/>
                        </a:rPr>
                        <a:t>1.2</a:t>
                      </a:r>
                      <a:endParaRPr lang="en-AU" sz="2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175" marR="3175" marT="3175" marB="0" anchor="ctr"/>
                </a:tc>
                <a:extLst>
                  <a:ext uri="{0D108BD9-81ED-4DB2-BD59-A6C34878D82A}">
                    <a16:rowId xmlns:a16="http://schemas.microsoft.com/office/drawing/2014/main" val="263470285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EB3CAB28-B0AF-44DC-994D-61B231A445B0}"/>
              </a:ext>
            </a:extLst>
          </p:cNvPr>
          <p:cNvSpPr/>
          <p:nvPr/>
        </p:nvSpPr>
        <p:spPr bwMode="auto">
          <a:xfrm>
            <a:off x="980500" y="3606426"/>
            <a:ext cx="203702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858873D1-E571-417D-805B-5D35CEE85E3C}"/>
              </a:ext>
            </a:extLst>
          </p:cNvPr>
          <p:cNvSpPr/>
          <p:nvPr/>
        </p:nvSpPr>
        <p:spPr bwMode="auto">
          <a:xfrm>
            <a:off x="980500" y="4303669"/>
            <a:ext cx="265424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677FC854-5A58-45AA-A17B-F105397FAB69}"/>
              </a:ext>
            </a:extLst>
          </p:cNvPr>
          <p:cNvSpPr/>
          <p:nvPr/>
        </p:nvSpPr>
        <p:spPr bwMode="auto">
          <a:xfrm>
            <a:off x="980500" y="4646059"/>
            <a:ext cx="265424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7784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F9E6-424C-4F76-8E14-F7264C00F9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90" y="1166776"/>
            <a:ext cx="8974677" cy="2289069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Domestic violence (DV): one of the most important public health problems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Economic and heath burden on community populations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In Australia, annual burden against women (and their children): $AUD22.2 billion</a:t>
            </a:r>
            <a:r>
              <a:rPr lang="en-AU" sz="2400" baseline="30000" dirty="0"/>
              <a:t>1</a:t>
            </a:r>
            <a:endParaRPr lang="en-US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1000" dirty="0"/>
          </a:p>
          <a:p>
            <a:endParaRPr lang="en-AU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1BD43-3D6D-4F1F-856B-B169ADFA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B69A-12F3-4DFC-A51F-18D06653CC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>
          <a:xfrm>
            <a:off x="519560" y="6582824"/>
            <a:ext cx="486956" cy="194268"/>
          </a:xfrm>
        </p:spPr>
        <p:txBody>
          <a:bodyPr/>
          <a:lstStyle/>
          <a:p>
            <a:fld id="{8C385F23-470B-B540-9492-8220B9E90E8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14" name="Graphic 13" descr="Woman">
            <a:extLst>
              <a:ext uri="{FF2B5EF4-FFF2-40B4-BE49-F238E27FC236}">
                <a16:creationId xmlns:a16="http://schemas.microsoft.com/office/drawing/2014/main" id="{753423C4-2FC4-4F1B-9DEE-484BA77C28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5744" y="3496927"/>
            <a:ext cx="627131" cy="627131"/>
          </a:xfrm>
          <a:prstGeom prst="rect">
            <a:avLst/>
          </a:prstGeom>
        </p:spPr>
      </p:pic>
      <p:pic>
        <p:nvPicPr>
          <p:cNvPr id="16" name="Graphic 15" descr="Man">
            <a:extLst>
              <a:ext uri="{FF2B5EF4-FFF2-40B4-BE49-F238E27FC236}">
                <a16:creationId xmlns:a16="http://schemas.microsoft.com/office/drawing/2014/main" id="{4EEA00B5-6026-4A6C-9D0E-A6E42105B9D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4414" y="4749105"/>
            <a:ext cx="627131" cy="627131"/>
          </a:xfrm>
          <a:prstGeom prst="rect">
            <a:avLst/>
          </a:prstGeom>
        </p:spPr>
      </p:pic>
      <p:pic>
        <p:nvPicPr>
          <p:cNvPr id="33" name="Graphic 32" descr="Man">
            <a:extLst>
              <a:ext uri="{FF2B5EF4-FFF2-40B4-BE49-F238E27FC236}">
                <a16:creationId xmlns:a16="http://schemas.microsoft.com/office/drawing/2014/main" id="{6225325C-79DF-40EF-9E6F-27D3286AAE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192399" y="5389397"/>
            <a:ext cx="627131" cy="627131"/>
          </a:xfrm>
          <a:prstGeom prst="rect">
            <a:avLst/>
          </a:prstGeom>
        </p:spPr>
      </p:pic>
      <p:pic>
        <p:nvPicPr>
          <p:cNvPr id="40" name="Graphic 39" descr="Man">
            <a:extLst>
              <a:ext uri="{FF2B5EF4-FFF2-40B4-BE49-F238E27FC236}">
                <a16:creationId xmlns:a16="http://schemas.microsoft.com/office/drawing/2014/main" id="{3E183411-7255-4BD8-8001-07E4B740ADC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7178" y="5046752"/>
            <a:ext cx="627131" cy="627131"/>
          </a:xfrm>
          <a:prstGeom prst="rect">
            <a:avLst/>
          </a:prstGeom>
        </p:spPr>
      </p:pic>
      <p:sp>
        <p:nvSpPr>
          <p:cNvPr id="41" name="Arrow: Right 40">
            <a:extLst>
              <a:ext uri="{FF2B5EF4-FFF2-40B4-BE49-F238E27FC236}">
                <a16:creationId xmlns:a16="http://schemas.microsoft.com/office/drawing/2014/main" id="{BFDBEE69-1C6F-4308-986A-B2F4AF5B0D48}"/>
              </a:ext>
            </a:extLst>
          </p:cNvPr>
          <p:cNvSpPr/>
          <p:nvPr/>
        </p:nvSpPr>
        <p:spPr bwMode="auto">
          <a:xfrm rot="10800000">
            <a:off x="813097" y="5277413"/>
            <a:ext cx="447527" cy="262185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E1EBD2D7-ACD4-4912-BB49-F7C45CD25662}"/>
              </a:ext>
            </a:extLst>
          </p:cNvPr>
          <p:cNvSpPr/>
          <p:nvPr/>
        </p:nvSpPr>
        <p:spPr bwMode="auto">
          <a:xfrm rot="10800000">
            <a:off x="812061" y="3603153"/>
            <a:ext cx="472589" cy="272907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43" name="Graphic 42" descr="Woman">
            <a:extLst>
              <a:ext uri="{FF2B5EF4-FFF2-40B4-BE49-F238E27FC236}">
                <a16:creationId xmlns:a16="http://schemas.microsoft.com/office/drawing/2014/main" id="{3FF85334-E70B-4B35-97B8-E1AC4D8EB48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249191" y="3493278"/>
            <a:ext cx="627131" cy="627131"/>
          </a:xfrm>
          <a:prstGeom prst="rect">
            <a:avLst/>
          </a:prstGeom>
        </p:spPr>
      </p:pic>
      <p:pic>
        <p:nvPicPr>
          <p:cNvPr id="45" name="Graphic 44" descr="Woman">
            <a:extLst>
              <a:ext uri="{FF2B5EF4-FFF2-40B4-BE49-F238E27FC236}">
                <a16:creationId xmlns:a16="http://schemas.microsoft.com/office/drawing/2014/main" id="{3FAB92A6-53EB-4250-8709-513F803142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659081" y="3493277"/>
            <a:ext cx="627131" cy="627131"/>
          </a:xfrm>
          <a:prstGeom prst="rect">
            <a:avLst/>
          </a:prstGeom>
        </p:spPr>
      </p:pic>
      <p:pic>
        <p:nvPicPr>
          <p:cNvPr id="63" name="Graphic 62" descr="Woman">
            <a:extLst>
              <a:ext uri="{FF2B5EF4-FFF2-40B4-BE49-F238E27FC236}">
                <a16:creationId xmlns:a16="http://schemas.microsoft.com/office/drawing/2014/main" id="{767DBB3E-A167-4704-BFC9-6650F823F7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082568" y="3499857"/>
            <a:ext cx="627131" cy="627131"/>
          </a:xfrm>
          <a:prstGeom prst="rect">
            <a:avLst/>
          </a:prstGeom>
        </p:spPr>
      </p:pic>
      <p:pic>
        <p:nvPicPr>
          <p:cNvPr id="64" name="Graphic 63" descr="Woman">
            <a:extLst>
              <a:ext uri="{FF2B5EF4-FFF2-40B4-BE49-F238E27FC236}">
                <a16:creationId xmlns:a16="http://schemas.microsoft.com/office/drawing/2014/main" id="{959C4628-3ED5-4A4D-96DA-CD289C8355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97244" y="3493276"/>
            <a:ext cx="627131" cy="627131"/>
          </a:xfrm>
          <a:prstGeom prst="rect">
            <a:avLst/>
          </a:prstGeom>
        </p:spPr>
      </p:pic>
      <p:pic>
        <p:nvPicPr>
          <p:cNvPr id="65" name="Graphic 64" descr="Woman">
            <a:extLst>
              <a:ext uri="{FF2B5EF4-FFF2-40B4-BE49-F238E27FC236}">
                <a16:creationId xmlns:a16="http://schemas.microsoft.com/office/drawing/2014/main" id="{C7DC2DEC-96F3-4EA5-9C0E-061F5B0229F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934373" y="3503916"/>
            <a:ext cx="627131" cy="627131"/>
          </a:xfrm>
          <a:prstGeom prst="rect">
            <a:avLst/>
          </a:prstGeom>
        </p:spPr>
      </p:pic>
      <p:pic>
        <p:nvPicPr>
          <p:cNvPr id="66" name="Graphic 65" descr="Woman">
            <a:extLst>
              <a:ext uri="{FF2B5EF4-FFF2-40B4-BE49-F238E27FC236}">
                <a16:creationId xmlns:a16="http://schemas.microsoft.com/office/drawing/2014/main" id="{C6BDC55A-6182-4EBE-BCD0-121E824E0DE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349049" y="3503916"/>
            <a:ext cx="627131" cy="627131"/>
          </a:xfrm>
          <a:prstGeom prst="rect">
            <a:avLst/>
          </a:prstGeom>
        </p:spPr>
      </p:pic>
      <p:pic>
        <p:nvPicPr>
          <p:cNvPr id="67" name="Graphic 66" descr="Man">
            <a:extLst>
              <a:ext uri="{FF2B5EF4-FFF2-40B4-BE49-F238E27FC236}">
                <a16:creationId xmlns:a16="http://schemas.microsoft.com/office/drawing/2014/main" id="{98784462-F938-46BC-AD98-3A94B9940EF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5964" y="4749105"/>
            <a:ext cx="627131" cy="627131"/>
          </a:xfrm>
          <a:prstGeom prst="rect">
            <a:avLst/>
          </a:prstGeom>
        </p:spPr>
      </p:pic>
      <p:pic>
        <p:nvPicPr>
          <p:cNvPr id="68" name="Graphic 67" descr="Man">
            <a:extLst>
              <a:ext uri="{FF2B5EF4-FFF2-40B4-BE49-F238E27FC236}">
                <a16:creationId xmlns:a16="http://schemas.microsoft.com/office/drawing/2014/main" id="{335F6BBA-6424-42CD-AE2D-38BA9C522F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503949" y="5389397"/>
            <a:ext cx="627131" cy="627131"/>
          </a:xfrm>
          <a:prstGeom prst="rect">
            <a:avLst/>
          </a:prstGeom>
        </p:spPr>
      </p:pic>
      <p:pic>
        <p:nvPicPr>
          <p:cNvPr id="69" name="Graphic 68" descr="Man">
            <a:extLst>
              <a:ext uri="{FF2B5EF4-FFF2-40B4-BE49-F238E27FC236}">
                <a16:creationId xmlns:a16="http://schemas.microsoft.com/office/drawing/2014/main" id="{FEC7D25A-9A03-4BE9-ACAD-B0783DC40BC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800060" y="4752752"/>
            <a:ext cx="627131" cy="627131"/>
          </a:xfrm>
          <a:prstGeom prst="rect">
            <a:avLst/>
          </a:prstGeom>
        </p:spPr>
      </p:pic>
      <p:pic>
        <p:nvPicPr>
          <p:cNvPr id="70" name="Graphic 69" descr="Man">
            <a:extLst>
              <a:ext uri="{FF2B5EF4-FFF2-40B4-BE49-F238E27FC236}">
                <a16:creationId xmlns:a16="http://schemas.microsoft.com/office/drawing/2014/main" id="{EE15FB67-C932-4813-A327-09A3A91CCA8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798045" y="5393044"/>
            <a:ext cx="627131" cy="627131"/>
          </a:xfrm>
          <a:prstGeom prst="rect">
            <a:avLst/>
          </a:prstGeom>
        </p:spPr>
      </p:pic>
      <p:pic>
        <p:nvPicPr>
          <p:cNvPr id="71" name="Graphic 70" descr="Man">
            <a:extLst>
              <a:ext uri="{FF2B5EF4-FFF2-40B4-BE49-F238E27FC236}">
                <a16:creationId xmlns:a16="http://schemas.microsoft.com/office/drawing/2014/main" id="{54546F0E-AC19-42F1-9DA3-A0C8A7DD38D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11610" y="4752752"/>
            <a:ext cx="627131" cy="627131"/>
          </a:xfrm>
          <a:prstGeom prst="rect">
            <a:avLst/>
          </a:prstGeom>
        </p:spPr>
      </p:pic>
      <p:pic>
        <p:nvPicPr>
          <p:cNvPr id="72" name="Graphic 71" descr="Man">
            <a:extLst>
              <a:ext uri="{FF2B5EF4-FFF2-40B4-BE49-F238E27FC236}">
                <a16:creationId xmlns:a16="http://schemas.microsoft.com/office/drawing/2014/main" id="{A07F72BC-C2D0-4E01-AC6C-F7904166AB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109595" y="5393044"/>
            <a:ext cx="627131" cy="627131"/>
          </a:xfrm>
          <a:prstGeom prst="rect">
            <a:avLst/>
          </a:prstGeom>
        </p:spPr>
      </p:pic>
      <p:pic>
        <p:nvPicPr>
          <p:cNvPr id="73" name="Graphic 72" descr="Man">
            <a:extLst>
              <a:ext uri="{FF2B5EF4-FFF2-40B4-BE49-F238E27FC236}">
                <a16:creationId xmlns:a16="http://schemas.microsoft.com/office/drawing/2014/main" id="{2BB244FA-CBF6-4D08-BE04-A6B2A77BCDB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9787" y="4749105"/>
            <a:ext cx="627131" cy="627131"/>
          </a:xfrm>
          <a:prstGeom prst="rect">
            <a:avLst/>
          </a:prstGeom>
        </p:spPr>
      </p:pic>
      <p:pic>
        <p:nvPicPr>
          <p:cNvPr id="74" name="Graphic 73" descr="Man">
            <a:extLst>
              <a:ext uri="{FF2B5EF4-FFF2-40B4-BE49-F238E27FC236}">
                <a16:creationId xmlns:a16="http://schemas.microsoft.com/office/drawing/2014/main" id="{52E7727F-F029-4611-9168-B6D6DD2D1B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417772" y="5389397"/>
            <a:ext cx="627131" cy="627131"/>
          </a:xfrm>
          <a:prstGeom prst="rect">
            <a:avLst/>
          </a:prstGeom>
        </p:spPr>
      </p:pic>
      <p:pic>
        <p:nvPicPr>
          <p:cNvPr id="75" name="Graphic 74" descr="Man">
            <a:extLst>
              <a:ext uri="{FF2B5EF4-FFF2-40B4-BE49-F238E27FC236}">
                <a16:creationId xmlns:a16="http://schemas.microsoft.com/office/drawing/2014/main" id="{55BCB3FE-B8F9-4D95-ADA7-5032A57F1C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31337" y="4749105"/>
            <a:ext cx="627131" cy="627131"/>
          </a:xfrm>
          <a:prstGeom prst="rect">
            <a:avLst/>
          </a:prstGeom>
        </p:spPr>
      </p:pic>
      <p:pic>
        <p:nvPicPr>
          <p:cNvPr id="76" name="Graphic 75" descr="Man">
            <a:extLst>
              <a:ext uri="{FF2B5EF4-FFF2-40B4-BE49-F238E27FC236}">
                <a16:creationId xmlns:a16="http://schemas.microsoft.com/office/drawing/2014/main" id="{5892CE31-F7A3-448D-8A7E-1AA0385270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2729322" y="5389397"/>
            <a:ext cx="627131" cy="627131"/>
          </a:xfrm>
          <a:prstGeom prst="rect">
            <a:avLst/>
          </a:prstGeom>
        </p:spPr>
      </p:pic>
      <p:pic>
        <p:nvPicPr>
          <p:cNvPr id="77" name="Graphic 76" descr="Man">
            <a:extLst>
              <a:ext uri="{FF2B5EF4-FFF2-40B4-BE49-F238E27FC236}">
                <a16:creationId xmlns:a16="http://schemas.microsoft.com/office/drawing/2014/main" id="{F4B9CDBB-2D2A-4642-A879-9C504C7AAC2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7499" y="4749105"/>
            <a:ext cx="627131" cy="627131"/>
          </a:xfrm>
          <a:prstGeom prst="rect">
            <a:avLst/>
          </a:prstGeom>
        </p:spPr>
      </p:pic>
      <p:pic>
        <p:nvPicPr>
          <p:cNvPr id="78" name="Graphic 77" descr="Man">
            <a:extLst>
              <a:ext uri="{FF2B5EF4-FFF2-40B4-BE49-F238E27FC236}">
                <a16:creationId xmlns:a16="http://schemas.microsoft.com/office/drawing/2014/main" id="{A629B7B2-F549-4384-A538-F855D03F04E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035484" y="5389397"/>
            <a:ext cx="627131" cy="627131"/>
          </a:xfrm>
          <a:prstGeom prst="rect">
            <a:avLst/>
          </a:prstGeom>
        </p:spPr>
      </p:pic>
      <p:pic>
        <p:nvPicPr>
          <p:cNvPr id="79" name="Graphic 78" descr="Man">
            <a:extLst>
              <a:ext uri="{FF2B5EF4-FFF2-40B4-BE49-F238E27FC236}">
                <a16:creationId xmlns:a16="http://schemas.microsoft.com/office/drawing/2014/main" id="{7B485579-3253-4E9F-9BFC-79D97775891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9049" y="4749105"/>
            <a:ext cx="627131" cy="627131"/>
          </a:xfrm>
          <a:prstGeom prst="rect">
            <a:avLst/>
          </a:prstGeom>
        </p:spPr>
      </p:pic>
      <p:pic>
        <p:nvPicPr>
          <p:cNvPr id="80" name="Graphic 79" descr="Man">
            <a:extLst>
              <a:ext uri="{FF2B5EF4-FFF2-40B4-BE49-F238E27FC236}">
                <a16:creationId xmlns:a16="http://schemas.microsoft.com/office/drawing/2014/main" id="{2839647F-FCC8-43D1-8A48-6E2E5367D33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347034" y="5389397"/>
            <a:ext cx="627131" cy="627131"/>
          </a:xfrm>
          <a:prstGeom prst="rect">
            <a:avLst/>
          </a:prstGeom>
        </p:spPr>
      </p:pic>
      <p:pic>
        <p:nvPicPr>
          <p:cNvPr id="81" name="Graphic 80" descr="Woman">
            <a:extLst>
              <a:ext uri="{FF2B5EF4-FFF2-40B4-BE49-F238E27FC236}">
                <a16:creationId xmlns:a16="http://schemas.microsoft.com/office/drawing/2014/main" id="{933C4A0E-7761-4B21-810B-F0BF26648AB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741014" y="4307508"/>
            <a:ext cx="1105056" cy="1105056"/>
          </a:xfrm>
          <a:prstGeom prst="rect">
            <a:avLst/>
          </a:prstGeom>
        </p:spPr>
      </p:pic>
      <p:sp>
        <p:nvSpPr>
          <p:cNvPr id="84" name="TextBox 83">
            <a:extLst>
              <a:ext uri="{FF2B5EF4-FFF2-40B4-BE49-F238E27FC236}">
                <a16:creationId xmlns:a16="http://schemas.microsoft.com/office/drawing/2014/main" id="{AC64F969-EDFE-4353-9B23-ED25B8CAB734}"/>
              </a:ext>
            </a:extLst>
          </p:cNvPr>
          <p:cNvSpPr txBox="1"/>
          <p:nvPr/>
        </p:nvSpPr>
        <p:spPr>
          <a:xfrm>
            <a:off x="6446626" y="5364774"/>
            <a:ext cx="194316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A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1 murder </a:t>
            </a:r>
          </a:p>
          <a:p>
            <a:pPr algn="ctr"/>
            <a:r>
              <a:rPr lang="en-AU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every week</a:t>
            </a:r>
            <a:r>
              <a:rPr lang="en-AU" b="1" baseline="3000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2</a:t>
            </a:r>
            <a:endParaRPr lang="en-AU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1FF81035-6795-4CBA-A9BD-93E844B38E72}"/>
              </a:ext>
            </a:extLst>
          </p:cNvPr>
          <p:cNvSpPr txBox="1"/>
          <p:nvPr/>
        </p:nvSpPr>
        <p:spPr>
          <a:xfrm>
            <a:off x="3963388" y="4477895"/>
            <a:ext cx="1747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1600" dirty="0"/>
              <a:t>physical/sexual</a:t>
            </a:r>
          </a:p>
          <a:p>
            <a:pPr algn="ctr"/>
            <a:r>
              <a:rPr lang="en-AU" sz="1600" dirty="0"/>
              <a:t>violence</a:t>
            </a:r>
            <a:r>
              <a:rPr lang="en-AU" sz="1600" baseline="30000" dirty="0"/>
              <a:t>2</a:t>
            </a:r>
            <a:endParaRPr lang="en-AU" sz="1600" dirty="0"/>
          </a:p>
        </p:txBody>
      </p:sp>
      <p:sp>
        <p:nvSpPr>
          <p:cNvPr id="86" name="Right Brace 85">
            <a:extLst>
              <a:ext uri="{FF2B5EF4-FFF2-40B4-BE49-F238E27FC236}">
                <a16:creationId xmlns:a16="http://schemas.microsoft.com/office/drawing/2014/main" id="{BB28C52C-B773-48C7-A38D-CD98AE3A80C8}"/>
              </a:ext>
            </a:extLst>
          </p:cNvPr>
          <p:cNvSpPr/>
          <p:nvPr/>
        </p:nvSpPr>
        <p:spPr bwMode="auto">
          <a:xfrm>
            <a:off x="3923309" y="3739606"/>
            <a:ext cx="284661" cy="2129842"/>
          </a:xfrm>
          <a:prstGeom prst="rightBrace">
            <a:avLst>
              <a:gd name="adj1" fmla="val 8333"/>
              <a:gd name="adj2" fmla="val 50894"/>
            </a:avLst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7CDA30B-A63B-4A56-9CFE-6532A2D0A799}"/>
              </a:ext>
            </a:extLst>
          </p:cNvPr>
          <p:cNvSpPr txBox="1"/>
          <p:nvPr/>
        </p:nvSpPr>
        <p:spPr>
          <a:xfrm>
            <a:off x="620743" y="6556847"/>
            <a:ext cx="427392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1.The Cost of Violence Against Women and Their Children in Australia. 2016 May. KPMG</a:t>
            </a:r>
            <a:endParaRPr lang="en-GB" sz="800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31E0E368-2455-4E8A-984F-6C53453B55F9}"/>
              </a:ext>
            </a:extLst>
          </p:cNvPr>
          <p:cNvSpPr txBox="1"/>
          <p:nvPr/>
        </p:nvSpPr>
        <p:spPr>
          <a:xfrm>
            <a:off x="5243739" y="6572236"/>
            <a:ext cx="3877985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/>
              <a:t>2 AIHW. Family, domestic and sexual violence in Australia 2018	</a:t>
            </a:r>
            <a:endParaRPr lang="en-GB" sz="800" dirty="0"/>
          </a:p>
        </p:txBody>
      </p:sp>
    </p:spTree>
    <p:extLst>
      <p:ext uri="{BB962C8B-B14F-4D97-AF65-F5344CB8AC3E}">
        <p14:creationId xmlns:p14="http://schemas.microsoft.com/office/powerpoint/2010/main" val="34516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95" dur="2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84" grpId="0"/>
      <p:bldP spid="85" grpId="0"/>
      <p:bldP spid="86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8F7D7AD-CEB0-45A5-89ED-E53438B7C8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Results – Victim Injuries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D838F3C-5ACB-4087-B00C-A2425525739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30</a:t>
            </a:fld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3407678-9D13-4EAD-AC76-6770CA94893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3676227"/>
              </p:ext>
            </p:extLst>
          </p:nvPr>
        </p:nvGraphicFramePr>
        <p:xfrm>
          <a:off x="1977592" y="1096804"/>
          <a:ext cx="5233105" cy="5246172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2145889">
                  <a:extLst>
                    <a:ext uri="{9D8B030D-6E8A-4147-A177-3AD203B41FA5}">
                      <a16:colId xmlns:a16="http://schemas.microsoft.com/office/drawing/2014/main" val="3982354095"/>
                    </a:ext>
                  </a:extLst>
                </a:gridCol>
                <a:gridCol w="1712837">
                  <a:extLst>
                    <a:ext uri="{9D8B030D-6E8A-4147-A177-3AD203B41FA5}">
                      <a16:colId xmlns:a16="http://schemas.microsoft.com/office/drawing/2014/main" val="81780818"/>
                    </a:ext>
                  </a:extLst>
                </a:gridCol>
                <a:gridCol w="1374379">
                  <a:extLst>
                    <a:ext uri="{9D8B030D-6E8A-4147-A177-3AD203B41FA5}">
                      <a16:colId xmlns:a16="http://schemas.microsoft.com/office/drawing/2014/main" val="1932991569"/>
                    </a:ext>
                  </a:extLst>
                </a:gridCol>
              </a:tblGrid>
              <a:tr h="2914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Injuries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Number of events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%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39813924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Bruising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51,455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29.03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531042479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Cut/abrasion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51,284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28.93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469253851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Red mark(s)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42,038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23.71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600411060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Swelling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32,581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18.38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597817116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Soreness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</a:rPr>
                        <a:t>26,729</a:t>
                      </a:r>
                      <a:endParaRPr lang="en-AU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15.08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364164374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Other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19,778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11.16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082458644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Bleeding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19,154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10.81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023469566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Fracture(s)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17,531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9.89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423220819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Lump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9482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5.35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596857255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Grazing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7305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4.12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685894054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Black eye(s)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2994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1.69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644841194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Scratching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2399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1.35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383679213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Bite mark(s)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2350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1.33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3889986436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Stab wound(s)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2346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1.32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686105569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Burn mark(s)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1382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0.78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4234147442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Broken tooth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620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0.35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254641852"/>
                  </a:ext>
                </a:extLst>
              </a:tr>
              <a:tr h="291454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Tear off nail(s) 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7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200" dirty="0">
                          <a:effectLst/>
                        </a:rPr>
                        <a:t>0.00</a:t>
                      </a:r>
                      <a:endParaRPr lang="en-A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2120" marR="22120" marT="0" marB="0" anchor="ctr"/>
                </a:tc>
                <a:extLst>
                  <a:ext uri="{0D108BD9-81ED-4DB2-BD59-A6C34878D82A}">
                    <a16:rowId xmlns:a16="http://schemas.microsoft.com/office/drawing/2014/main" val="1847433899"/>
                  </a:ext>
                </a:extLst>
              </a:tr>
            </a:tbl>
          </a:graphicData>
        </a:graphic>
      </p:graphicFrame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BCEE079A-C758-4178-99D9-A9820C1DBBC4}"/>
              </a:ext>
            </a:extLst>
          </p:cNvPr>
          <p:cNvSpPr/>
          <p:nvPr/>
        </p:nvSpPr>
        <p:spPr bwMode="auto">
          <a:xfrm>
            <a:off x="1933302" y="1675556"/>
            <a:ext cx="106431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4256F1E0-3A4E-4B4A-81BE-A563EB977063}"/>
              </a:ext>
            </a:extLst>
          </p:cNvPr>
          <p:cNvSpPr/>
          <p:nvPr/>
        </p:nvSpPr>
        <p:spPr bwMode="auto">
          <a:xfrm>
            <a:off x="1933303" y="3405809"/>
            <a:ext cx="927160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68028E00-A13D-4A43-8F51-A8BEE1FD23F8}"/>
              </a:ext>
            </a:extLst>
          </p:cNvPr>
          <p:cNvSpPr/>
          <p:nvPr/>
        </p:nvSpPr>
        <p:spPr bwMode="auto">
          <a:xfrm>
            <a:off x="1933303" y="4874083"/>
            <a:ext cx="1064319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B95F1C4-F57C-4258-926E-6B8F67C50E61}"/>
              </a:ext>
            </a:extLst>
          </p:cNvPr>
          <p:cNvSpPr/>
          <p:nvPr/>
        </p:nvSpPr>
        <p:spPr bwMode="auto">
          <a:xfrm>
            <a:off x="1943204" y="5761196"/>
            <a:ext cx="1064318" cy="320040"/>
          </a:xfrm>
          <a:prstGeom prst="roundRect">
            <a:avLst/>
          </a:prstGeom>
          <a:noFill/>
          <a:ln w="76200" cap="flat" cmpd="sng" algn="ctr">
            <a:solidFill>
              <a:schemeClr val="accent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AU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62100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8560-375E-4399-BE10-71954B0B89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141" y="1255677"/>
            <a:ext cx="8014117" cy="47869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dirty="0"/>
              <a:t>Expansion of the dictionaries: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/>
              <a:t>Unknown abuse types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dirty="0"/>
              <a:t>Larger variety of injury types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Cases in which mental illness was reported but not the way we wanted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Methods but might require further adjustments both in lexical and </a:t>
            </a:r>
            <a:r>
              <a:rPr lang="en-US"/>
              <a:t>dictionary coverage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EEDF9-7F38-4E67-BEF1-9838A86F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Limitations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DE30D-7652-437E-984D-03581EEF81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09202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B8560-375E-4399-BE10-71954B0B8917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7141" y="1255677"/>
            <a:ext cx="8014117" cy="4786904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Validation of the extracted mental illness through diagnostic NSW data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Analysis of the DV dataset can yield results: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000" dirty="0"/>
              <a:t>In realised threats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000" dirty="0"/>
              <a:t>Differences 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AU" sz="1600" dirty="0"/>
              <a:t>between offenders with severe mental illnesses</a:t>
            </a:r>
          </a:p>
          <a:p>
            <a:pPr marL="1600200" lvl="2" indent="-457200">
              <a:buFont typeface="Arial" panose="020B0604020202020204" pitchFamily="34" charset="0"/>
              <a:buChar char="•"/>
            </a:pPr>
            <a:r>
              <a:rPr lang="en-AU" sz="1600" dirty="0"/>
              <a:t>between offenders with drug and alcohol abuse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sz="2000" dirty="0"/>
              <a:t>Which victim with mental illnesses are more prone to receive abuse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Analysis of recurrent DV events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Design and implementation of a prediction model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400" dirty="0"/>
              <a:t>Profiling of offenders and victims.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C64EEDF9-7F38-4E67-BEF1-9838A86F3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Future work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92DE30D-7652-437E-984D-03581EEF813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018396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672EAF-D5EC-4376-9462-A1B069B7B7A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28794" y="2326161"/>
            <a:ext cx="8086412" cy="296362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0" dirty="0"/>
              <a:t>Karystianis G, </a:t>
            </a:r>
            <a:r>
              <a:rPr lang="en-GB" sz="1800" b="0" dirty="0" err="1"/>
              <a:t>Adily</a:t>
            </a:r>
            <a:r>
              <a:rPr lang="en-GB" sz="1800" b="0" dirty="0"/>
              <a:t> A, Schofield P, Knight L, </a:t>
            </a:r>
            <a:r>
              <a:rPr lang="en-GB" sz="1800" b="0" dirty="0" err="1"/>
              <a:t>Galdon</a:t>
            </a:r>
            <a:r>
              <a:rPr lang="en-GB" sz="1800" b="0" dirty="0"/>
              <a:t> C, Greenberg D, </a:t>
            </a:r>
            <a:r>
              <a:rPr lang="en-GB" sz="1800" b="0" dirty="0" err="1"/>
              <a:t>Jorm</a:t>
            </a:r>
            <a:r>
              <a:rPr lang="en-GB" sz="1800" b="0" dirty="0"/>
              <a:t> L, Nenadic G, Butler T. Automatic extraction of mental health disorders from domestic violence police narratives: text mining study. </a:t>
            </a:r>
            <a:r>
              <a:rPr lang="en-GB" sz="1800" dirty="0"/>
              <a:t>Journal of medical internet research</a:t>
            </a:r>
            <a:r>
              <a:rPr lang="en-GB" sz="1800" b="0" dirty="0"/>
              <a:t>. 2018 Sep;20(9).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GB" sz="1800" b="0" dirty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1800" b="0" dirty="0"/>
              <a:t>Karystianis G, </a:t>
            </a:r>
            <a:r>
              <a:rPr lang="en-GB" sz="1800" b="0" dirty="0" err="1"/>
              <a:t>Adily</a:t>
            </a:r>
            <a:r>
              <a:rPr lang="en-GB" sz="1800" b="0" dirty="0"/>
              <a:t> A, Schofield P, Greenberg D, Louisa J, Nenadic G, Butler T. </a:t>
            </a:r>
            <a:r>
              <a:rPr lang="en-US" sz="1800" b="0" dirty="0"/>
              <a:t>Automated Analysis of Domestic Violence Police Reports to Explore Abuse Types and Victim Injuries. </a:t>
            </a:r>
            <a:r>
              <a:rPr lang="en-GB" sz="1800" dirty="0"/>
              <a:t>Journal of medical internet research</a:t>
            </a:r>
            <a:r>
              <a:rPr lang="en-GB" sz="1800" b="0" dirty="0"/>
              <a:t>. (accepted)</a:t>
            </a:r>
            <a:endParaRPr lang="en-AU" sz="1800" b="0" dirty="0"/>
          </a:p>
          <a:p>
            <a:endParaRPr lang="en-AU" sz="18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AAFF919-23AE-449F-85F7-A0BCC06007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Study availability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979205-84D1-4F75-9C85-F499D1DC39DC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58643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C:\Users\george.karystianis\Downloads\images (1).jpg">
            <a:extLst>
              <a:ext uri="{FF2B5EF4-FFF2-40B4-BE49-F238E27FC236}">
                <a16:creationId xmlns:a16="http://schemas.microsoft.com/office/drawing/2014/main" id="{C6E468B3-7187-4CC8-B578-2F3A79C2EF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6625" y="4232958"/>
            <a:ext cx="2808312" cy="18451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98B576-07DD-4353-BF92-858FBED426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7431" y="4446379"/>
            <a:ext cx="7886700" cy="1631752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Questions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C43CD45-AB4C-4A09-B28B-074670FBA17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806" y="1569976"/>
            <a:ext cx="4895949" cy="2662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9238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mining system overview</a:t>
            </a:r>
          </a:p>
        </p:txBody>
      </p:sp>
      <p:pic>
        <p:nvPicPr>
          <p:cNvPr id="6" name="Picture 2" descr="C:\Users\george.karystianis\Downloads\download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1648" y="3521554"/>
            <a:ext cx="940102" cy="940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6" name="Elbow Connector 35"/>
          <p:cNvCxnSpPr>
            <a:cxnSpLocks/>
            <a:stCxn id="6" idx="3"/>
            <a:endCxn id="46" idx="1"/>
          </p:cNvCxnSpPr>
          <p:nvPr/>
        </p:nvCxnSpPr>
        <p:spPr>
          <a:xfrm flipV="1">
            <a:off x="2351750" y="3990740"/>
            <a:ext cx="1476743" cy="865"/>
          </a:xfrm>
          <a:prstGeom prst="bentConnector3">
            <a:avLst>
              <a:gd name="adj1" fmla="val 50000"/>
            </a:avLst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Elbow Connector 39"/>
          <p:cNvCxnSpPr>
            <a:cxnSpLocks/>
            <a:stCxn id="29" idx="2"/>
            <a:endCxn id="6" idx="1"/>
          </p:cNvCxnSpPr>
          <p:nvPr/>
        </p:nvCxnSpPr>
        <p:spPr>
          <a:xfrm rot="16200000" flipH="1">
            <a:off x="273547" y="2853503"/>
            <a:ext cx="1624027" cy="652176"/>
          </a:xfrm>
          <a:prstGeom prst="bentConnector2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322892" y="4530105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500K DV </a:t>
            </a:r>
          </a:p>
          <a:p>
            <a:r>
              <a:rPr lang="en-GB" sz="1400" b="1" dirty="0"/>
              <a:t>text events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3998141" y="5689873"/>
            <a:ext cx="20345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Extracted information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3976964" y="3327002"/>
            <a:ext cx="896353" cy="54144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Abuse types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4894286" y="2689673"/>
            <a:ext cx="931161" cy="54144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Victim injuries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4071289" y="4691751"/>
            <a:ext cx="1011722" cy="640490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Mental disorder</a:t>
            </a:r>
          </a:p>
        </p:txBody>
      </p:sp>
      <p:sp>
        <p:nvSpPr>
          <p:cNvPr id="29" name="Rectangle 28"/>
          <p:cNvSpPr/>
          <p:nvPr/>
        </p:nvSpPr>
        <p:spPr>
          <a:xfrm>
            <a:off x="212017" y="1681400"/>
            <a:ext cx="1094909" cy="686178"/>
          </a:xfrm>
          <a:prstGeom prst="rect">
            <a:avLst/>
          </a:prstGeom>
          <a:ln/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350" dirty="0"/>
              <a:t>Text mining </a:t>
            </a:r>
          </a:p>
          <a:p>
            <a:pPr algn="ctr"/>
            <a:r>
              <a:rPr lang="en-GB" sz="1350" dirty="0"/>
              <a:t>framework</a:t>
            </a:r>
          </a:p>
        </p:txBody>
      </p:sp>
      <p:sp>
        <p:nvSpPr>
          <p:cNvPr id="46" name="Rectangle 45"/>
          <p:cNvSpPr/>
          <p:nvPr/>
        </p:nvSpPr>
        <p:spPr>
          <a:xfrm>
            <a:off x="3828493" y="2357929"/>
            <a:ext cx="2204179" cy="3265622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lg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 dirty="0"/>
          </a:p>
        </p:txBody>
      </p:sp>
      <p:sp>
        <p:nvSpPr>
          <p:cNvPr id="17" name="Rounded Rectangle 16"/>
          <p:cNvSpPr/>
          <p:nvPr/>
        </p:nvSpPr>
        <p:spPr>
          <a:xfrm>
            <a:off x="7538845" y="2017941"/>
            <a:ext cx="1171575" cy="61882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Fill in missing information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538845" y="2857990"/>
            <a:ext cx="1171575" cy="529267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Supply extra information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7531481" y="5109118"/>
            <a:ext cx="1171574" cy="504242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Explore trends</a:t>
            </a:r>
          </a:p>
        </p:txBody>
      </p:sp>
      <p:cxnSp>
        <p:nvCxnSpPr>
          <p:cNvPr id="20" name="Elbow Connector 19"/>
          <p:cNvCxnSpPr>
            <a:endCxn id="17" idx="1"/>
          </p:cNvCxnSpPr>
          <p:nvPr/>
        </p:nvCxnSpPr>
        <p:spPr>
          <a:xfrm rot="5400000" flipH="1" flipV="1">
            <a:off x="6645994" y="2678383"/>
            <a:ext cx="1243879" cy="541823"/>
          </a:xfrm>
          <a:prstGeom prst="bentConnector2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Elbow Connector 20"/>
          <p:cNvCxnSpPr>
            <a:endCxn id="19" idx="1"/>
          </p:cNvCxnSpPr>
          <p:nvPr/>
        </p:nvCxnSpPr>
        <p:spPr>
          <a:xfrm rot="16200000" flipH="1">
            <a:off x="6362818" y="4192577"/>
            <a:ext cx="1802867" cy="534458"/>
          </a:xfrm>
          <a:prstGeom prst="bentConnector2">
            <a:avLst/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ounded Rectangle 21"/>
          <p:cNvSpPr/>
          <p:nvPr/>
        </p:nvSpPr>
        <p:spPr>
          <a:xfrm>
            <a:off x="7538846" y="3585078"/>
            <a:ext cx="1171574" cy="569369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Develop preventive</a:t>
            </a:r>
          </a:p>
          <a:p>
            <a:pPr algn="ctr"/>
            <a:r>
              <a:rPr lang="en-GB" sz="1300" dirty="0">
                <a:solidFill>
                  <a:schemeClr val="tx1"/>
                </a:solidFill>
              </a:rPr>
              <a:t>strategies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7538845" y="4352267"/>
            <a:ext cx="1171575" cy="55903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 sz="1300" dirty="0">
                <a:solidFill>
                  <a:schemeClr val="tx1"/>
                </a:solidFill>
              </a:rPr>
              <a:t>Profiling</a:t>
            </a:r>
          </a:p>
        </p:txBody>
      </p:sp>
      <p:cxnSp>
        <p:nvCxnSpPr>
          <p:cNvPr id="24" name="Elbow Connector 23"/>
          <p:cNvCxnSpPr>
            <a:cxnSpLocks/>
            <a:stCxn id="46" idx="3"/>
            <a:endCxn id="23" idx="1"/>
          </p:cNvCxnSpPr>
          <p:nvPr/>
        </p:nvCxnSpPr>
        <p:spPr>
          <a:xfrm>
            <a:off x="6032672" y="3990740"/>
            <a:ext cx="1506173" cy="641042"/>
          </a:xfrm>
          <a:prstGeom prst="bentConnector3">
            <a:avLst>
              <a:gd name="adj1" fmla="val 63681"/>
            </a:avLst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cxnSpLocks/>
            <a:stCxn id="46" idx="3"/>
            <a:endCxn id="22" idx="1"/>
          </p:cNvCxnSpPr>
          <p:nvPr/>
        </p:nvCxnSpPr>
        <p:spPr>
          <a:xfrm flipV="1">
            <a:off x="6032672" y="3869763"/>
            <a:ext cx="1506174" cy="120977"/>
          </a:xfrm>
          <a:prstGeom prst="bentConnector3">
            <a:avLst>
              <a:gd name="adj1" fmla="val 64536"/>
            </a:avLst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Elbow Connector 26"/>
          <p:cNvCxnSpPr>
            <a:cxnSpLocks/>
            <a:stCxn id="46" idx="3"/>
            <a:endCxn id="18" idx="1"/>
          </p:cNvCxnSpPr>
          <p:nvPr/>
        </p:nvCxnSpPr>
        <p:spPr>
          <a:xfrm flipV="1">
            <a:off x="6032672" y="3122624"/>
            <a:ext cx="1506173" cy="868116"/>
          </a:xfrm>
          <a:prstGeom prst="bentConnector3">
            <a:avLst>
              <a:gd name="adj1" fmla="val 64536"/>
            </a:avLst>
          </a:prstGeom>
          <a:ln w="76200">
            <a:solidFill>
              <a:schemeClr val="bg2">
                <a:lumMod val="60000"/>
                <a:lumOff val="4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/>
        </p:nvSpPr>
        <p:spPr>
          <a:xfrm>
            <a:off x="7479622" y="5732829"/>
            <a:ext cx="11576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400" b="1" dirty="0"/>
              <a:t>Application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A9D0EB-04E1-4FC4-96E6-183341252D53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35</a:t>
            </a:fld>
            <a:endParaRPr lang="en-US" dirty="0"/>
          </a:p>
        </p:txBody>
      </p:sp>
      <p:sp>
        <p:nvSpPr>
          <p:cNvPr id="33" name="Rounded Rectangle 41">
            <a:extLst>
              <a:ext uri="{FF2B5EF4-FFF2-40B4-BE49-F238E27FC236}">
                <a16:creationId xmlns:a16="http://schemas.microsoft.com/office/drawing/2014/main" id="{5151BC65-F23C-4339-B9F1-5344AD7B88EC}"/>
              </a:ext>
            </a:extLst>
          </p:cNvPr>
          <p:cNvSpPr/>
          <p:nvPr/>
        </p:nvSpPr>
        <p:spPr>
          <a:xfrm>
            <a:off x="4626366" y="4009376"/>
            <a:ext cx="896353" cy="541442"/>
          </a:xfrm>
          <a:prstGeom prst="round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900" dirty="0">
                <a:solidFill>
                  <a:schemeClr val="tx1"/>
                </a:solidFill>
              </a:rPr>
              <a:t>Threats</a:t>
            </a:r>
          </a:p>
        </p:txBody>
      </p:sp>
    </p:spTree>
    <p:extLst>
      <p:ext uri="{BB962C8B-B14F-4D97-AF65-F5344CB8AC3E}">
        <p14:creationId xmlns:p14="http://schemas.microsoft.com/office/powerpoint/2010/main" val="1293951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7F9E6-424C-4F76-8E14-F7264C00F91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27892" y="1166777"/>
            <a:ext cx="8754158" cy="3205198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400" dirty="0"/>
              <a:t>DV/mental illnesses: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US" sz="2000" b="0" dirty="0"/>
              <a:t>complicated relationship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400" dirty="0"/>
              <a:t>Violence against individuals with mental illnesses is under-researched public health problem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greater risk of victimization when compared to populations without a mental illness.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400" dirty="0"/>
              <a:t>Men and women with severe mental illness (SMI) </a:t>
            </a:r>
          </a:p>
          <a:p>
            <a:pPr marL="1200150" lvl="1" indent="-457200">
              <a:buFont typeface="Arial" panose="020B0604020202020204" pitchFamily="34" charset="0"/>
              <a:buChar char="•"/>
            </a:pPr>
            <a:r>
              <a:rPr lang="en-AU" altLang="en-US" sz="2000" dirty="0"/>
              <a:t>2-8 times higher risk to experience DV and to suffer ill health than the general population.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altLang="en-US" sz="2400" dirty="0"/>
              <a:t>Estimates of DV are between 22% and 76% depending on the definition of SMI, the timeframe examined, and the type of victimization.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400" dirty="0"/>
          </a:p>
          <a:p>
            <a:endParaRPr lang="en-AU" sz="10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831BD43-3D6D-4F1F-856B-B169ADFA11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Background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316B69A-12F3-4DFC-A51F-18D06653CCA1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5062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740" y="1255677"/>
            <a:ext cx="5483791" cy="5049198"/>
          </a:xfrm>
        </p:spPr>
        <p:txBody>
          <a:bodyPr>
            <a:no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Standardized information for DV events (fixed fields)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AU" sz="2200" dirty="0"/>
              <a:t>Event narratives – long descriptive unstructured text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/>
              <a:t>Wealth of information:</a:t>
            </a:r>
          </a:p>
          <a:p>
            <a:pPr lvl="1">
              <a:spcAft>
                <a:spcPts val="600"/>
              </a:spcAft>
            </a:pPr>
            <a:r>
              <a:rPr lang="en-AU" sz="1800" dirty="0"/>
              <a:t>Groups; mental health disorders; motivations; causes; abuse types; outcomes.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/>
              <a:t>Millions of recorded DV events = vast amounts of unstructured text:</a:t>
            </a:r>
          </a:p>
          <a:p>
            <a:pPr lvl="1">
              <a:spcAft>
                <a:spcPts val="600"/>
              </a:spcAft>
            </a:pPr>
            <a:r>
              <a:rPr lang="en-AU" sz="1800" dirty="0"/>
              <a:t>Impossible for manual reading, inspection or manipulation.</a:t>
            </a:r>
          </a:p>
          <a:p>
            <a:pPr marL="457200" indent="-4572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AU" sz="2200" dirty="0"/>
              <a:t>Need for automated tools to detect important information in the narratives.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AU" sz="2200" dirty="0"/>
          </a:p>
          <a:p>
            <a:endParaRPr lang="en-AU" sz="22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864" y="553126"/>
            <a:ext cx="8085584" cy="411328"/>
          </a:xfrm>
        </p:spPr>
        <p:txBody>
          <a:bodyPr/>
          <a:lstStyle/>
          <a:p>
            <a:r>
              <a:rPr lang="en-AU" dirty="0"/>
              <a:t>Police Data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A99717E-1A84-4871-AD60-8A5D3543E31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71C23D5-2767-4C49-BA4E-6E941B0A9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3350" y="3788584"/>
            <a:ext cx="2634722" cy="273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078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655501-F68A-4122-8E18-0D271D94C09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FF2896-2CAF-4C72-B037-5BA1C9B0BE12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6078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DV Cohort Data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A1AE58DD-308F-4663-88F0-43E5C8E2A720}"/>
              </a:ext>
            </a:extLst>
          </p:cNvPr>
          <p:cNvSpPr/>
          <p:nvPr/>
        </p:nvSpPr>
        <p:spPr bwMode="auto">
          <a:xfrm>
            <a:off x="165100" y="1237984"/>
            <a:ext cx="8813800" cy="5397499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en-GB" sz="2300" b="1" i="1" dirty="0">
              <a:solidFill>
                <a:schemeClr val="tx2"/>
              </a:solidFill>
            </a:endParaRPr>
          </a:p>
          <a:p>
            <a:pPr algn="ctr"/>
            <a:r>
              <a:rPr lang="en-GB" sz="2300" b="1" i="1" dirty="0">
                <a:solidFill>
                  <a:schemeClr val="tx2"/>
                </a:solidFill>
              </a:rPr>
              <a:t>“…there is no systematic way to extract information from these [police] narratives other than by manual review</a:t>
            </a:r>
            <a:r>
              <a:rPr lang="en-GB" sz="2300" b="1" dirty="0">
                <a:solidFill>
                  <a:schemeClr val="tx2"/>
                </a:solidFill>
              </a:rPr>
              <a:t>”</a:t>
            </a:r>
          </a:p>
          <a:p>
            <a:pPr algn="r"/>
            <a:r>
              <a:rPr lang="en-GB" sz="2200" b="1" dirty="0">
                <a:solidFill>
                  <a:schemeClr val="tx2"/>
                </a:solidFill>
              </a:rPr>
              <a:t>(Macdonald W, NSW BOCSAR, 2014)</a:t>
            </a:r>
          </a:p>
          <a:p>
            <a:endParaRPr lang="en-GB" sz="1800" b="1" dirty="0">
              <a:solidFill>
                <a:schemeClr val="tx2"/>
              </a:solidFill>
            </a:endParaRPr>
          </a:p>
          <a:p>
            <a:endParaRPr lang="en-GB" sz="1800" dirty="0"/>
          </a:p>
          <a:p>
            <a:endParaRPr lang="en-GB" sz="1800" dirty="0"/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itchFamily="-65" charset="0"/>
              <a:ea typeface="ヒラギノ角ゴ Pro W3" pitchFamily="-65" charset="-128"/>
              <a:cs typeface="ヒラギノ角ゴ Pro W3" pitchFamily="-65" charset="-128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959A460-BE15-4A7A-8CFE-84D78F7B456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2803" y="3308362"/>
            <a:ext cx="4910433" cy="2818312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AA7CA93-C409-4084-91B8-7211296DB977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5984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37740" y="1465183"/>
            <a:ext cx="5705860" cy="3956823"/>
          </a:xfrm>
        </p:spPr>
        <p:txBody>
          <a:bodyPr>
            <a:no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Identification of targeted information in unstructured data:</a:t>
            </a:r>
          </a:p>
          <a:p>
            <a:pPr marL="627063" lvl="1" indent="0">
              <a:buFont typeface="Arial" panose="020B0604020202020204" pitchFamily="34" charset="0"/>
              <a:buChar char="•"/>
            </a:pPr>
            <a:r>
              <a:rPr lang="en-GB" sz="2200" dirty="0"/>
              <a:t>Textual data, narratives, health records, etc.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Based on: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Written language patterns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Context</a:t>
            </a:r>
          </a:p>
          <a:p>
            <a:pPr marL="1085850" lvl="1" indent="-342900">
              <a:buFont typeface="Arial" panose="020B0604020202020204" pitchFamily="34" charset="0"/>
              <a:buChar char="•"/>
            </a:pPr>
            <a:r>
              <a:rPr lang="en-GB" sz="2200" dirty="0"/>
              <a:t>Syntax and grammar.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200" dirty="0"/>
              <a:t>Studies have proven the feasibility of TM in clinical text</a:t>
            </a:r>
            <a:r>
              <a:rPr lang="en-GB" sz="2200" baseline="30000" dirty="0"/>
              <a:t>1-3</a:t>
            </a:r>
            <a:r>
              <a:rPr lang="en-GB" sz="2200" dirty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Text Mining to the Rescue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7717" y="3180832"/>
            <a:ext cx="2898543" cy="190423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7178362" y="1727857"/>
            <a:ext cx="1594898" cy="1145357"/>
          </a:xfrm>
          <a:prstGeom prst="cloudCallout">
            <a:avLst>
              <a:gd name="adj1" fmla="val -63389"/>
              <a:gd name="adj2" fmla="val 111883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AU" sz="1350" dirty="0"/>
              <a:t>What’s up?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83D8B81-3E1E-4B06-8EEB-C9163112A792}"/>
              </a:ext>
            </a:extLst>
          </p:cNvPr>
          <p:cNvSpPr txBox="1"/>
          <p:nvPr/>
        </p:nvSpPr>
        <p:spPr>
          <a:xfrm>
            <a:off x="368299" y="5752895"/>
            <a:ext cx="82361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r>
              <a:rPr lang="en-AU" sz="800" b="1" dirty="0" err="1"/>
              <a:t>Spasić</a:t>
            </a:r>
            <a:r>
              <a:rPr lang="en-AU" sz="800" b="1" dirty="0"/>
              <a:t>, Irena, et al. "Text mining of cancer-related information: review of current status and future directions." </a:t>
            </a:r>
            <a:r>
              <a:rPr lang="en-AU" sz="800" b="1" i="1" dirty="0"/>
              <a:t>International journal of medical informatics</a:t>
            </a:r>
            <a:r>
              <a:rPr lang="en-AU" sz="800" b="1" dirty="0"/>
              <a:t> 83.9 (2014): 605-623.</a:t>
            </a:r>
          </a:p>
          <a:p>
            <a:pPr marL="228600" indent="-228600">
              <a:buFontTx/>
              <a:buAutoNum type="arabicPeriod"/>
            </a:pPr>
            <a:r>
              <a:rPr lang="en-US" sz="800" b="1" dirty="0" err="1"/>
              <a:t>Flórez</a:t>
            </a:r>
            <a:r>
              <a:rPr lang="en-US" sz="800" b="1" dirty="0"/>
              <a:t>-Vargas, Oscar, et al. “Bias in the reporting of sex and age in biomedical research on mouse models.” </a:t>
            </a:r>
            <a:r>
              <a:rPr lang="en-US" sz="800" b="1" dirty="0" err="1"/>
              <a:t>Elife</a:t>
            </a:r>
            <a:r>
              <a:rPr lang="en-US" sz="800" b="1" dirty="0"/>
              <a:t>. 2016 Mar 3;5:e13615.</a:t>
            </a:r>
          </a:p>
          <a:p>
            <a:pPr marL="228600" indent="-228600">
              <a:buFontTx/>
              <a:buAutoNum type="arabicPeriod"/>
            </a:pPr>
            <a:r>
              <a:rPr lang="en-GB" sz="800" b="1" dirty="0"/>
              <a:t>Wang, </a:t>
            </a:r>
            <a:r>
              <a:rPr lang="en-GB" sz="800" b="1" dirty="0" err="1"/>
              <a:t>Yanshan</a:t>
            </a:r>
            <a:r>
              <a:rPr lang="en-GB" sz="800" b="1" dirty="0"/>
              <a:t>, et al. “Clinical information extraction applications: a literature review.” Journal of biomedical </a:t>
            </a:r>
            <a:r>
              <a:rPr lang="en-GB" sz="800" b="1" dirty="0" err="1"/>
              <a:t>infromatics</a:t>
            </a:r>
            <a:r>
              <a:rPr lang="en-GB" sz="800" b="1" dirty="0"/>
              <a:t> 2017 Nov 21.</a:t>
            </a:r>
          </a:p>
          <a:p>
            <a:pPr marL="228600" indent="-228600">
              <a:buAutoNum type="arabicPeriod"/>
            </a:pPr>
            <a:endParaRPr lang="en-GB" sz="800" b="1" dirty="0"/>
          </a:p>
          <a:p>
            <a:endParaRPr lang="en-AU" sz="800" b="1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D00849F-DFBD-408A-ADEC-F59B429A52DA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9307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927DE67-E74A-4E59-A5C8-FB609A2DC2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Do We Need Text Mining?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5FE1BF-E77E-4AE7-8EBC-521E42B51E84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385F23-470B-B540-9492-8220B9E90E81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B771A99-3DBE-41C4-B545-AC19038D95B0}"/>
              </a:ext>
            </a:extLst>
          </p:cNvPr>
          <p:cNvSpPr txBox="1">
            <a:spLocks/>
          </p:cNvSpPr>
          <p:nvPr/>
        </p:nvSpPr>
        <p:spPr>
          <a:xfrm>
            <a:off x="518865" y="1443370"/>
            <a:ext cx="5109203" cy="4351338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b="1" kern="0" dirty="0"/>
              <a:t>A human is not 100% accurate when facing loads of data:</a:t>
            </a:r>
          </a:p>
          <a:p>
            <a:pPr marL="800100" lvl="1" indent="-342900"/>
            <a:r>
              <a:rPr lang="en-AU" kern="0" dirty="0"/>
              <a:t>tired!</a:t>
            </a:r>
          </a:p>
          <a:p>
            <a:pPr marL="800100" lvl="1" indent="-342900"/>
            <a:r>
              <a:rPr lang="en-AU" kern="0" dirty="0"/>
              <a:t>bored!</a:t>
            </a:r>
          </a:p>
          <a:p>
            <a:pPr marL="800100" lvl="1" indent="-342900"/>
            <a:r>
              <a:rPr lang="en-AU" kern="0" dirty="0"/>
              <a:t>unmotivated!</a:t>
            </a:r>
          </a:p>
          <a:p>
            <a:r>
              <a:rPr lang="en-GB" b="1" kern="0" dirty="0"/>
              <a:t>Mistakes</a:t>
            </a:r>
          </a:p>
          <a:p>
            <a:r>
              <a:rPr lang="en-GB" b="1" kern="0" dirty="0"/>
              <a:t>Text mining can be:</a:t>
            </a:r>
          </a:p>
          <a:p>
            <a:pPr marL="800100" lvl="1" indent="-342900"/>
            <a:r>
              <a:rPr lang="en-GB" kern="0" dirty="0"/>
              <a:t>less laborious </a:t>
            </a:r>
          </a:p>
          <a:p>
            <a:pPr marL="800100" lvl="1" indent="-342900"/>
            <a:r>
              <a:rPr lang="en-GB" kern="0" dirty="0"/>
              <a:t>less time-consuming </a:t>
            </a:r>
          </a:p>
          <a:p>
            <a:pPr marL="800100" lvl="1" indent="-342900"/>
            <a:r>
              <a:rPr lang="en-GB" kern="0" dirty="0"/>
              <a:t>no-one gets tired (except the </a:t>
            </a:r>
            <a:r>
              <a:rPr lang="en-GB" b="1" u="sng" kern="0" dirty="0"/>
              <a:t>text miner</a:t>
            </a:r>
            <a:r>
              <a:rPr lang="en-GB" b="1" kern="0" dirty="0"/>
              <a:t>!</a:t>
            </a:r>
            <a:r>
              <a:rPr lang="en-GB" kern="0" dirty="0"/>
              <a:t>)</a:t>
            </a:r>
          </a:p>
          <a:p>
            <a:r>
              <a:rPr lang="en-GB" b="1" kern="0" dirty="0"/>
              <a:t>If it is done correctly:</a:t>
            </a:r>
          </a:p>
          <a:p>
            <a:pPr marL="800100" lvl="1" indent="-342900"/>
            <a:r>
              <a:rPr lang="en-GB" kern="0" dirty="0"/>
              <a:t>it allows the processing of large data volumes in a short time.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F0A736-53A1-4008-A74F-CE700A9E08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1562" y="1443370"/>
            <a:ext cx="3098530" cy="177298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84DA773-DC82-4753-B202-F746A4B9BE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3647" y="3429000"/>
            <a:ext cx="2075485" cy="2425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970146"/>
      </p:ext>
    </p:extLst>
  </p:cSld>
  <p:clrMapOvr>
    <a:masterClrMapping/>
  </p:clrMapOvr>
</p:sld>
</file>

<file path=ppt/theme/theme1.xml><?xml version="1.0" encoding="utf-8"?>
<a:theme xmlns:a="http://schemas.openxmlformats.org/drawingml/2006/main" name="01 Title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02 Contents">
  <a:themeElements>
    <a:clrScheme name="Custom 2">
      <a:dk1>
        <a:sysClr val="windowText" lastClr="000000"/>
      </a:dk1>
      <a:lt1>
        <a:sysClr val="window" lastClr="FFFFFF"/>
      </a:lt1>
      <a:dk2>
        <a:srgbClr val="E66423"/>
      </a:dk2>
      <a:lt2>
        <a:srgbClr val="BE9D5A"/>
      </a:lt2>
      <a:accent1>
        <a:srgbClr val="F06E82"/>
      </a:accent1>
      <a:accent2>
        <a:srgbClr val="C3141E"/>
      </a:accent2>
      <a:accent3>
        <a:srgbClr val="6E418C"/>
      </a:accent3>
      <a:accent4>
        <a:srgbClr val="00AACD"/>
      </a:accent4>
      <a:accent5>
        <a:srgbClr val="145A82"/>
      </a:accent5>
      <a:accent6>
        <a:srgbClr val="1E783C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0" i="0" u="none" strike="noStrike" cap="none" normalizeH="0" baseline="0" dirty="0" smtClean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65" charset="0"/>
            <a:ea typeface="ヒラギノ角ゴ Pro W3" pitchFamily="-65" charset="-128"/>
            <a:cs typeface="ヒラギノ角ゴ Pro W3" pitchFamily="-65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J Document" ma:contentTypeID="0x01010077DC2A28846341C9915EFC7988C44A4F00AC683DE72F6D54408E582A29A0E01260" ma:contentTypeVersion="4" ma:contentTypeDescription="" ma:contentTypeScope="" ma:versionID="6d8699e19d18e85c01352be16c7ff8ee">
  <xsd:schema xmlns:xsd="http://www.w3.org/2001/XMLSchema" xmlns:xs="http://www.w3.org/2001/XMLSchema" xmlns:p="http://schemas.microsoft.com/office/2006/metadata/properties" xmlns:ns1="http://schemas.microsoft.com/sharepoint/v3" xmlns:ns3="7682a661-0ade-4637-84c8-77ce31dee783" xmlns:ns4="e4ff26e6-61c9-4223-823f-818594960367" targetNamespace="http://schemas.microsoft.com/office/2006/metadata/properties" ma:root="true" ma:fieldsID="7b26b1d083b43316654d29245d50e201" ns1:_="" ns3:_="" ns4:_="">
    <xsd:import namespace="http://schemas.microsoft.com/sharepoint/v3"/>
    <xsd:import namespace="7682a661-0ade-4637-84c8-77ce31dee783"/>
    <xsd:import namespace="e4ff26e6-61c9-4223-823f-818594960367"/>
    <xsd:element name="properties">
      <xsd:complexType>
        <xsd:sequence>
          <xsd:element name="documentManagement">
            <xsd:complexType>
              <xsd:all>
                <xsd:element ref="ns3:TaxCatchAll" minOccurs="0"/>
                <xsd:element ref="ns4:ne8158a489a9473f9c54eecb4c21131b" minOccurs="0"/>
                <xsd:element ref="ns4:bc56bdda6a6a44c48d8cfdd96ad4c147" minOccurs="0"/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3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4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82a661-0ade-4637-84c8-77ce31dee783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1544a81-4f2a-458e-ab5b-bbbaec5e6e73}" ma:internalName="TaxCatchAll" ma:readOnly="false" ma:showField="CatchAllData" ma:web="7682a661-0ade-4637-84c8-77ce31dee78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4ff26e6-61c9-4223-823f-818594960367" elementFormDefault="qualified">
    <xsd:import namespace="http://schemas.microsoft.com/office/2006/documentManagement/types"/>
    <xsd:import namespace="http://schemas.microsoft.com/office/infopath/2007/PartnerControls"/>
    <xsd:element name="ne8158a489a9473f9c54eecb4c21131b" ma:index="11" ma:taxonomy="true" ma:internalName="ne8158a489a9473f9c54eecb4c21131b" ma:taxonomyFieldName="Content_x0020_tags" ma:displayName="Content tags" ma:fieldId="{7e8158a4-89a9-473f-9c54-eecb4c21131b}" ma:taxonomyMulti="true" ma:sspId="f6e08d11-6f9a-422e-94df-5713af838a64" ma:termSetId="a069c314-3269-420f-97d4-651b5f06edc3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c56bdda6a6a44c48d8cfdd96ad4c147" ma:index="12" nillable="true" ma:displayName="DC.Type.DocType (JSMS)_0" ma:hidden="true" ma:internalName="bc56bdda6a6a44c48d8cfdd96ad4c147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682a661-0ade-4637-84c8-77ce31dee783">
      <Value>126</Value>
      <Value>105</Value>
    </TaxCatchAll>
    <bc56bdda6a6a44c48d8cfdd96ad4c147 xmlns="e4ff26e6-61c9-4223-823f-818594960367" xsi:nil="true"/>
    <ne8158a489a9473f9c54eecb4c21131b xmlns="e4ff26e6-61c9-4223-823f-818594960367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Conference proceedings / Presentations</TermName>
          <TermId xmlns="http://schemas.microsoft.com/office/infopath/2007/PartnerControls">c21264d4-9564-4e41-9805-0fcb8759ef5a</TermId>
        </TermInfo>
      </Terms>
    </ne8158a489a9473f9c54eecb4c21131b>
    <PublishingStartDate xmlns="http://schemas.microsoft.com/sharepoint/v3" xsi:nil="true"/>
    <PublishingExpiration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F637CE-67AF-4B0B-BAAE-3DE0D1706B2C}"/>
</file>

<file path=customXml/itemProps2.xml><?xml version="1.0" encoding="utf-8"?>
<ds:datastoreItem xmlns:ds="http://schemas.openxmlformats.org/officeDocument/2006/customXml" ds:itemID="{E753B591-DD0B-4127-98B5-B8CC7646B32B}"/>
</file>

<file path=customXml/itemProps3.xml><?xml version="1.0" encoding="utf-8"?>
<ds:datastoreItem xmlns:ds="http://schemas.openxmlformats.org/officeDocument/2006/customXml" ds:itemID="{1BCD116A-1F1B-40C5-9890-76DBDFEA79DE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14543</TotalTime>
  <Words>3143</Words>
  <Application>Microsoft Office PowerPoint</Application>
  <PresentationFormat>On-screen Show (4:3)</PresentationFormat>
  <Paragraphs>966</Paragraphs>
  <Slides>35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39" baseType="lpstr">
      <vt:lpstr>Arial</vt:lpstr>
      <vt:lpstr>Calibri</vt:lpstr>
      <vt:lpstr>01 Title</vt:lpstr>
      <vt:lpstr>02 Contents</vt:lpstr>
      <vt:lpstr>Automatic Extraction of Mental Illnesses from Domestic Violence Event Narratives: a Text Mining Study     </vt:lpstr>
      <vt:lpstr>Research Team</vt:lpstr>
      <vt:lpstr>Background</vt:lpstr>
      <vt:lpstr>Background</vt:lpstr>
      <vt:lpstr>Police Data</vt:lpstr>
      <vt:lpstr>PowerPoint Presentation</vt:lpstr>
      <vt:lpstr>DV Cohort Data</vt:lpstr>
      <vt:lpstr>Text Mining to the Rescue</vt:lpstr>
      <vt:lpstr>Why Do We Need Text Mining?</vt:lpstr>
      <vt:lpstr>Text Mining can filter ‘noisy’ data</vt:lpstr>
      <vt:lpstr>Aims</vt:lpstr>
      <vt:lpstr>DV Cohort Data</vt:lpstr>
      <vt:lpstr>How do we know what we identify is correct?</vt:lpstr>
      <vt:lpstr>How do we know what we identify is correct?</vt:lpstr>
      <vt:lpstr>Method (1) – Dictionaries </vt:lpstr>
      <vt:lpstr>Method (2) – Rules + Dictionaries</vt:lpstr>
      <vt:lpstr>Method (3) – Mapping to ICD-10</vt:lpstr>
      <vt:lpstr>Results – Mental Illness</vt:lpstr>
      <vt:lpstr>Results – Mental Illness</vt:lpstr>
      <vt:lpstr>Results – Mental Illness – level 1</vt:lpstr>
      <vt:lpstr>Results – Mental Illness – level 1</vt:lpstr>
      <vt:lpstr>Results – Mental Illness (top 20) – level 2</vt:lpstr>
      <vt:lpstr>Results – Mental Illness (top 20) – level 2</vt:lpstr>
      <vt:lpstr>Results – Mental Illness (top 20) – level 3</vt:lpstr>
      <vt:lpstr>Results – Mental Illness (top 20) – level 3</vt:lpstr>
      <vt:lpstr>Results – Abuse Types and Victim Injuries</vt:lpstr>
      <vt:lpstr>Results – Abuse Types</vt:lpstr>
      <vt:lpstr>Results – Abuse Types</vt:lpstr>
      <vt:lpstr>Results - Explicit Threats</vt:lpstr>
      <vt:lpstr>Results – Victim Injuries</vt:lpstr>
      <vt:lpstr>Limitations</vt:lpstr>
      <vt:lpstr>Future work</vt:lpstr>
      <vt:lpstr>Study availability</vt:lpstr>
      <vt:lpstr>PowerPoint Presentation</vt:lpstr>
      <vt:lpstr>Text mining system overview</vt:lpstr>
    </vt:vector>
  </TitlesOfParts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George Karystianis - Automatic extraction of mental health disorders from domestic violence police narratives: a text mining study</dc:title>
  <dc:creator>Kirby;Stella Settumba</dc:creator>
  <cp:lastModifiedBy>George Karystianis</cp:lastModifiedBy>
  <cp:revision>541</cp:revision>
  <dcterms:created xsi:type="dcterms:W3CDTF">2015-08-13T03:16:55Z</dcterms:created>
  <dcterms:modified xsi:type="dcterms:W3CDTF">2019-02-13T20:38:25Z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0x01010077DC2A28846341C9915EFC7988C44A4F00AC683DE72F6D54408E582A29A0E01260</vt:lpwstr>
  </property>
  <property fmtid="{D5CDD505-2E9C-101B-9397-08002B2CF9AE}" pid="3" name="Content tags">
    <vt:lpwstr>105;#Conference proceedings / Presentations|c21264d4-9564-4e41-9805-0fcb8759ef5a</vt:lpwstr>
  </property>
  <property fmtid="{D5CDD505-2E9C-101B-9397-08002B2CF9AE}" pid="4" name="DC.Type.DocType (JSMS">
    <vt:lpwstr>126;#Presentation|96b9c332-40fe-4061-87fb-bc6c76567afe</vt:lpwstr>
  </property>
  <property fmtid="{D5CDD505-2E9C-101B-9397-08002B2CF9AE}" pid="5" name="bc56bdda6a6a44c48d8cfdd96ad4c1470">
    <vt:lpwstr>Presentation|96b9c332-40fe-4061-87fb-bc6c76567afe</vt:lpwstr>
  </property>
</Properties>
</file>