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475" r:id="rId3"/>
    <p:sldId id="491" r:id="rId4"/>
    <p:sldId id="489" r:id="rId5"/>
    <p:sldId id="476" r:id="rId6"/>
    <p:sldId id="452" r:id="rId7"/>
    <p:sldId id="438" r:id="rId8"/>
    <p:sldId id="423" r:id="rId9"/>
    <p:sldId id="413" r:id="rId10"/>
    <p:sldId id="493" r:id="rId11"/>
    <p:sldId id="419" r:id="rId12"/>
    <p:sldId id="424" r:id="rId13"/>
    <p:sldId id="497" r:id="rId14"/>
    <p:sldId id="495" r:id="rId15"/>
    <p:sldId id="433" r:id="rId16"/>
    <p:sldId id="482" r:id="rId17"/>
    <p:sldId id="490" r:id="rId18"/>
    <p:sldId id="494" r:id="rId19"/>
    <p:sldId id="498" r:id="rId20"/>
    <p:sldId id="488" r:id="rId21"/>
    <p:sldId id="441" r:id="rId22"/>
    <p:sldId id="472" r:id="rId2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eller" initials="ekell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FFCC"/>
    <a:srgbClr val="000000"/>
    <a:srgbClr val="DA2128"/>
    <a:srgbClr val="00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524" autoAdjust="0"/>
    <p:restoredTop sz="91815" autoAdjust="0"/>
  </p:normalViewPr>
  <p:slideViewPr>
    <p:cSldViewPr>
      <p:cViewPr>
        <p:scale>
          <a:sx n="70" d="100"/>
          <a:sy n="70" d="100"/>
        </p:scale>
        <p:origin x="-127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81" cy="350162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20" y="0"/>
            <a:ext cx="4028581" cy="350162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B675AFCE-0D7B-42C3-B7C4-F19B4944D2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045"/>
            <a:ext cx="4028581" cy="350162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20" y="6659045"/>
            <a:ext cx="4028581" cy="350162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AAA23D9E-72CF-4D58-98A9-31AB90EC4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6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AB7ED562-9553-42DE-8592-D029C910F074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028D5645-B5C8-441E-A6EB-A13CB5931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5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the Senate Ways &amp; Means Committee                                                By the Washington State Institute for Public Policy                                        Steve Aos, Acting Director (360 586-2740)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ED9B24-A30D-4C40-8768-A40DE8DF61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22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the Senate Ways &amp; Means Committee                                                By the Washington State Institute for Public Policy                                        Steve Aos, Acting Director (360 586-2740)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ED9B24-A30D-4C40-8768-A40DE8DF61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the Senate Ways &amp; Means Committee                                                By the Washington State Institute for Public Policy                                        Steve Aos, Acting Director (360 586-2740)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ED9B24-A30D-4C40-8768-A40DE8DF6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the Senate Ways &amp; Means Committee                                                By the Washington State Institute for Public Policy                                        Steve Aos, Acting Director (360 586-2740)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ED9B24-A30D-4C40-8768-A40DE8DF61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Incarceration</a:t>
            </a:r>
            <a:r>
              <a:rPr lang="en-US" baseline="0" dirty="0" smtClean="0"/>
              <a:t> – sentenced people in prison (not jail)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Homicide:  Definition does not include attempts but does include manslaughter for</a:t>
            </a:r>
            <a:r>
              <a:rPr lang="en-US" baseline="0" dirty="0" smtClean="0"/>
              <a:t> 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Australian Bureau of Statistics - 2015 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Vermont is lowest at 1.59.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the Senate Ways &amp; Means Committee                                                By the Washington State Institute for Public Policy                                        Steve Aos, Acting Director (360 586-2740)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ED9B24-A30D-4C40-8768-A40DE8DF61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4.6 </a:t>
            </a:r>
            <a:r>
              <a:rPr lang="en-US" dirty="0" err="1" smtClean="0"/>
              <a:t>vs</a:t>
            </a:r>
            <a:r>
              <a:rPr lang="en-US" dirty="0" smtClean="0"/>
              <a:t> 2.6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the Senate Ways &amp; Means Committee                                                By the Washington State Institute for Public Policy                                        Steve Aos, Acting Director (360 586-2740)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ED9B24-A30D-4C40-8768-A40DE8DF6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THIS SLIDE!!!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5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ALL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B3F2-70AE-4191-BD37-FDC8AE968D24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A4CF-ED83-45BF-8276-C4BCCB6D35E0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D5CA-CEC2-48FA-BE98-DB265B97708A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0E11-9AB4-438D-8984-C493E39471F3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693-989F-4C99-994F-6EE27474B079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6E24-FDEE-4436-93BD-23D7D41DA3AF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19F-5460-4070-8985-B70CA38475E4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D8F-12F0-41E4-9FBA-D32800F8288A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FF05-80F8-463B-B207-EF763C4F1EB7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3F04-380D-4446-BD91-6BA494E188DA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A7D-D6A8-4D0C-81F1-4CE1C81D804A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F24F-2606-4A76-A69D-A11F7051A787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CF3E-4D5C-4EE6-A2CA-CCDE5134A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077200" cy="381000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txBody>
          <a:bodyPr wrap="none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49375"/>
            <a:ext cx="8077200" cy="23844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00FF"/>
                </a:solidFill>
              </a:rPr>
              <a:t>Using Research Evidence to 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Reduce Crime in Washington State: </a:t>
            </a:r>
            <a:r>
              <a:rPr lang="en-US" sz="4000" i="1" dirty="0" smtClean="0">
                <a:solidFill>
                  <a:srgbClr val="0000FF"/>
                </a:solidFill>
              </a:rPr>
              <a:t/>
            </a:r>
            <a:br>
              <a:rPr lang="en-US" sz="4000" i="1" dirty="0" smtClean="0">
                <a:solidFill>
                  <a:srgbClr val="0000FF"/>
                </a:solidFill>
              </a:rPr>
            </a:br>
            <a:r>
              <a:rPr lang="en-US" sz="500" i="1" dirty="0" smtClean="0">
                <a:solidFill>
                  <a:srgbClr val="FF0000"/>
                </a:solidFill>
              </a:rPr>
              <a:t/>
            </a:r>
            <a:br>
              <a:rPr lang="en-US" sz="500" i="1" dirty="0" smtClean="0">
                <a:solidFill>
                  <a:srgbClr val="FF0000"/>
                </a:solidFill>
              </a:rPr>
            </a:br>
            <a:r>
              <a:rPr lang="en-US" sz="3100" i="1" dirty="0" smtClean="0">
                <a:solidFill>
                  <a:srgbClr val="FF0000"/>
                </a:solidFill>
                <a:sym typeface="Symbol"/>
              </a:rPr>
              <a:t>Trends, Taxpayer Costs, &amp;“What Works?” </a:t>
            </a:r>
            <a:br>
              <a:rPr lang="en-US" sz="3100" i="1" dirty="0" smtClean="0">
                <a:solidFill>
                  <a:srgbClr val="FF0000"/>
                </a:solidFill>
                <a:sym typeface="Symbol"/>
              </a:rPr>
            </a:br>
            <a:r>
              <a:rPr lang="en-US" sz="3100" i="1" dirty="0" smtClean="0">
                <a:solidFill>
                  <a:srgbClr val="FF0000"/>
                </a:solidFill>
                <a:sym typeface="Symbol"/>
              </a:rPr>
              <a:t/>
            </a:r>
            <a:br>
              <a:rPr lang="en-US" sz="3100" i="1" dirty="0" smtClean="0">
                <a:solidFill>
                  <a:srgbClr val="FF0000"/>
                </a:solidFill>
                <a:sym typeface="Symbol"/>
              </a:rPr>
            </a:br>
            <a:r>
              <a:rPr lang="en-US" sz="2400" dirty="0" smtClean="0">
                <a:solidFill>
                  <a:srgbClr val="006600"/>
                </a:solidFill>
              </a:rPr>
              <a:t>A </a:t>
            </a:r>
            <a:r>
              <a:rPr lang="en-US" sz="2400" dirty="0">
                <a:solidFill>
                  <a:srgbClr val="006600"/>
                </a:solidFill>
              </a:rPr>
              <a:t>Presentation </a:t>
            </a:r>
            <a:r>
              <a:rPr lang="en-US" sz="2400" dirty="0" smtClean="0">
                <a:solidFill>
                  <a:srgbClr val="006600"/>
                </a:solidFill>
              </a:rPr>
              <a:t>to </a:t>
            </a:r>
            <a:br>
              <a:rPr lang="en-US" sz="2400" dirty="0" smtClean="0">
                <a:solidFill>
                  <a:srgbClr val="006600"/>
                </a:solidFill>
              </a:rPr>
            </a:br>
            <a:r>
              <a:rPr lang="en-US" sz="2400" dirty="0" smtClean="0">
                <a:solidFill>
                  <a:srgbClr val="006600"/>
                </a:solidFill>
              </a:rPr>
              <a:t>The Applied Research in Crime and Justice Conference</a:t>
            </a:r>
            <a:br>
              <a:rPr lang="en-US" sz="2400" dirty="0" smtClean="0">
                <a:solidFill>
                  <a:srgbClr val="006600"/>
                </a:solidFill>
              </a:rPr>
            </a:br>
            <a:r>
              <a:rPr lang="en-US" sz="800" dirty="0" smtClean="0">
                <a:solidFill>
                  <a:srgbClr val="006600"/>
                </a:solidFill>
              </a:rPr>
              <a:t/>
            </a:r>
            <a:br>
              <a:rPr lang="en-US" sz="800" dirty="0" smtClean="0">
                <a:solidFill>
                  <a:srgbClr val="006600"/>
                </a:solidFill>
              </a:rPr>
            </a:br>
            <a:r>
              <a:rPr lang="en-US" sz="2400" dirty="0" smtClean="0">
                <a:solidFill>
                  <a:srgbClr val="006600"/>
                </a:solidFill>
              </a:rPr>
              <a:t>Sydney, Australia</a:t>
            </a:r>
            <a:br>
              <a:rPr lang="en-US" sz="2400" dirty="0" smtClean="0">
                <a:solidFill>
                  <a:srgbClr val="006600"/>
                </a:solidFill>
              </a:rPr>
            </a:br>
            <a:r>
              <a:rPr lang="en-US" sz="2400" dirty="0" smtClean="0">
                <a:solidFill>
                  <a:srgbClr val="006600"/>
                </a:solidFill>
              </a:rPr>
              <a:t>February 16, 2017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75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b="1" dirty="0" smtClean="0">
                <a:solidFill>
                  <a:schemeClr val="tx1"/>
                </a:solidFill>
              </a:rPr>
              <a:t>Elizabeth K. Drake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chemeClr val="tx1"/>
                </a:solidFill>
              </a:rPr>
              <a:t>Senior Research Associate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Washington State Institute for Public Policy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Olympia, WA USA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Elizabeth.Drake@wsipp.wa.gov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www.wsipp.wa.gov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618038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2636837" y="76199"/>
            <a:ext cx="2011363" cy="533401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1" name="Rectangle 172"/>
          <p:cNvSpPr>
            <a:spLocks noChangeArrowheads="1"/>
          </p:cNvSpPr>
          <p:nvPr/>
        </p:nvSpPr>
        <p:spPr bwMode="auto">
          <a:xfrm>
            <a:off x="228600" y="723781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Cognitive Behavioral Therapy</a:t>
            </a:r>
          </a:p>
          <a:p>
            <a:pPr algn="ctr"/>
            <a:r>
              <a:rPr lang="en-US" sz="2400" i="1" dirty="0" smtClean="0">
                <a:solidFill>
                  <a:srgbClr val="006600"/>
                </a:solidFill>
              </a:rPr>
              <a:t>Findings: Impact </a:t>
            </a:r>
            <a:r>
              <a:rPr lang="en-US" sz="2400" i="1" dirty="0">
                <a:solidFill>
                  <a:srgbClr val="006600"/>
                </a:solidFill>
              </a:rPr>
              <a:t>on </a:t>
            </a:r>
            <a:r>
              <a:rPr lang="en-US" sz="2400" i="1" dirty="0" smtClean="0">
                <a:solidFill>
                  <a:srgbClr val="006600"/>
                </a:solidFill>
              </a:rPr>
              <a:t>Recidivism </a:t>
            </a:r>
            <a:r>
              <a:rPr lang="en-US" sz="2400" i="1" dirty="0">
                <a:solidFill>
                  <a:srgbClr val="006600"/>
                </a:solidFill>
              </a:rPr>
              <a:t>(</a:t>
            </a:r>
            <a:r>
              <a:rPr lang="en-US" sz="2400" i="1" dirty="0" smtClean="0">
                <a:solidFill>
                  <a:srgbClr val="006600"/>
                </a:solidFill>
              </a:rPr>
              <a:t>crime)</a:t>
            </a:r>
          </a:p>
        </p:txBody>
      </p:sp>
      <p:grpSp>
        <p:nvGrpSpPr>
          <p:cNvPr id="1040" name="Group 1039"/>
          <p:cNvGrpSpPr/>
          <p:nvPr/>
        </p:nvGrpSpPr>
        <p:grpSpPr>
          <a:xfrm>
            <a:off x="381000" y="1697037"/>
            <a:ext cx="4267200" cy="4324350"/>
            <a:chOff x="952501" y="1290122"/>
            <a:chExt cx="4267200" cy="4324350"/>
          </a:xfrm>
        </p:grpSpPr>
        <p:sp>
          <p:nvSpPr>
            <p:cNvPr id="63" name="Rectangle 45"/>
            <p:cNvSpPr>
              <a:spLocks noChangeArrowheads="1"/>
            </p:cNvSpPr>
            <p:nvPr/>
          </p:nvSpPr>
          <p:spPr bwMode="auto">
            <a:xfrm>
              <a:off x="5210176" y="1290122"/>
              <a:ext cx="9525" cy="4324350"/>
            </a:xfrm>
            <a:prstGeom prst="rect">
              <a:avLst/>
            </a:prstGeom>
            <a:solidFill>
              <a:srgbClr val="7F7F7F"/>
            </a:solidFill>
            <a:ln w="25400" cap="flat">
              <a:solidFill>
                <a:srgbClr val="7F7F7F"/>
              </a:solidFill>
              <a:prstDash val="solid"/>
              <a:bevel/>
              <a:headEnd/>
              <a:tailEnd/>
            </a:ln>
            <a:effectLst>
              <a:outerShdw blurRad="50800" dist="38100" dir="24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TextBox 1035"/>
            <p:cNvSpPr txBox="1"/>
            <p:nvPr/>
          </p:nvSpPr>
          <p:spPr>
            <a:xfrm>
              <a:off x="952501" y="2700556"/>
              <a:ext cx="2034025" cy="6232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b="1" dirty="0" smtClean="0">
                  <a:solidFill>
                    <a:srgbClr val="0000FF"/>
                  </a:solidFill>
                </a:rPr>
                <a:t>42 Studies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&gt; 33,000 CBT participants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23" name="Group 1222"/>
          <p:cNvGrpSpPr/>
          <p:nvPr/>
        </p:nvGrpSpPr>
        <p:grpSpPr>
          <a:xfrm>
            <a:off x="4419600" y="5794375"/>
            <a:ext cx="136525" cy="87313"/>
            <a:chOff x="4419600" y="5718175"/>
            <a:chExt cx="136525" cy="87313"/>
          </a:xfrm>
        </p:grpSpPr>
        <p:sp>
          <p:nvSpPr>
            <p:cNvPr id="1094" name="Freeform 147"/>
            <p:cNvSpPr>
              <a:spLocks noEditPoints="1"/>
            </p:cNvSpPr>
            <p:nvPr/>
          </p:nvSpPr>
          <p:spPr bwMode="auto">
            <a:xfrm>
              <a:off x="4419600" y="5734050"/>
              <a:ext cx="136525" cy="57150"/>
            </a:xfrm>
            <a:custGeom>
              <a:avLst/>
              <a:gdLst>
                <a:gd name="T0" fmla="*/ 2 w 86"/>
                <a:gd name="T1" fmla="*/ 15 h 36"/>
                <a:gd name="T2" fmla="*/ 43 w 86"/>
                <a:gd name="T3" fmla="*/ 15 h 36"/>
                <a:gd name="T4" fmla="*/ 83 w 86"/>
                <a:gd name="T5" fmla="*/ 15 h 36"/>
                <a:gd name="T6" fmla="*/ 83 w 86"/>
                <a:gd name="T7" fmla="*/ 21 h 36"/>
                <a:gd name="T8" fmla="*/ 43 w 86"/>
                <a:gd name="T9" fmla="*/ 21 h 36"/>
                <a:gd name="T10" fmla="*/ 2 w 86"/>
                <a:gd name="T11" fmla="*/ 21 h 36"/>
                <a:gd name="T12" fmla="*/ 2 w 86"/>
                <a:gd name="T13" fmla="*/ 15 h 36"/>
                <a:gd name="T14" fmla="*/ 5 w 86"/>
                <a:gd name="T15" fmla="*/ 0 h 36"/>
                <a:gd name="T16" fmla="*/ 5 w 86"/>
                <a:gd name="T17" fmla="*/ 36 h 36"/>
                <a:gd name="T18" fmla="*/ 0 w 86"/>
                <a:gd name="T19" fmla="*/ 36 h 36"/>
                <a:gd name="T20" fmla="*/ 0 w 86"/>
                <a:gd name="T21" fmla="*/ 0 h 36"/>
                <a:gd name="T22" fmla="*/ 5 w 86"/>
                <a:gd name="T23" fmla="*/ 0 h 36"/>
                <a:gd name="T24" fmla="*/ 86 w 86"/>
                <a:gd name="T25" fmla="*/ 0 h 36"/>
                <a:gd name="T26" fmla="*/ 86 w 86"/>
                <a:gd name="T27" fmla="*/ 36 h 36"/>
                <a:gd name="T28" fmla="*/ 80 w 86"/>
                <a:gd name="T29" fmla="*/ 36 h 36"/>
                <a:gd name="T30" fmla="*/ 80 w 86"/>
                <a:gd name="T31" fmla="*/ 0 h 36"/>
                <a:gd name="T32" fmla="*/ 86 w 8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36">
                  <a:moveTo>
                    <a:pt x="2" y="15"/>
                  </a:moveTo>
                  <a:lnTo>
                    <a:pt x="43" y="15"/>
                  </a:lnTo>
                  <a:lnTo>
                    <a:pt x="83" y="15"/>
                  </a:lnTo>
                  <a:lnTo>
                    <a:pt x="83" y="21"/>
                  </a:lnTo>
                  <a:lnTo>
                    <a:pt x="43" y="21"/>
                  </a:lnTo>
                  <a:lnTo>
                    <a:pt x="2" y="21"/>
                  </a:lnTo>
                  <a:lnTo>
                    <a:pt x="2" y="15"/>
                  </a:lnTo>
                  <a:close/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86" y="0"/>
                  </a:moveTo>
                  <a:lnTo>
                    <a:pt x="86" y="36"/>
                  </a:lnTo>
                  <a:lnTo>
                    <a:pt x="80" y="36"/>
                  </a:lnTo>
                  <a:lnTo>
                    <a:pt x="8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FF"/>
                </a:solidFill>
              </a:endParaRPr>
            </a:p>
          </p:txBody>
        </p:sp>
        <p:sp>
          <p:nvSpPr>
            <p:cNvPr id="1168" name="Oval 188"/>
            <p:cNvSpPr>
              <a:spLocks noChangeArrowheads="1"/>
            </p:cNvSpPr>
            <p:nvPr/>
          </p:nvSpPr>
          <p:spPr bwMode="auto">
            <a:xfrm>
              <a:off x="4437888" y="5718175"/>
              <a:ext cx="88900" cy="873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49575" y="3382962"/>
            <a:ext cx="2368550" cy="2393950"/>
            <a:chOff x="2949575" y="3382962"/>
            <a:chExt cx="2368550" cy="2393950"/>
          </a:xfrm>
        </p:grpSpPr>
        <p:grpSp>
          <p:nvGrpSpPr>
            <p:cNvPr id="3" name="Group 2"/>
            <p:cNvGrpSpPr/>
            <p:nvPr/>
          </p:nvGrpSpPr>
          <p:grpSpPr>
            <a:xfrm>
              <a:off x="2949575" y="3398837"/>
              <a:ext cx="2368550" cy="2378075"/>
              <a:chOff x="2949575" y="3398837"/>
              <a:chExt cx="2368550" cy="2378075"/>
            </a:xfrm>
          </p:grpSpPr>
          <p:sp>
            <p:nvSpPr>
              <p:cNvPr id="1095" name="Freeform 148"/>
              <p:cNvSpPr>
                <a:spLocks noEditPoints="1"/>
              </p:cNvSpPr>
              <p:nvPr/>
            </p:nvSpPr>
            <p:spPr bwMode="auto">
              <a:xfrm>
                <a:off x="3049588" y="5705475"/>
                <a:ext cx="1447800" cy="57150"/>
              </a:xfrm>
              <a:custGeom>
                <a:avLst/>
                <a:gdLst>
                  <a:gd name="T0" fmla="*/ 2 w 912"/>
                  <a:gd name="T1" fmla="*/ 15 h 36"/>
                  <a:gd name="T2" fmla="*/ 456 w 912"/>
                  <a:gd name="T3" fmla="*/ 15 h 36"/>
                  <a:gd name="T4" fmla="*/ 910 w 912"/>
                  <a:gd name="T5" fmla="*/ 15 h 36"/>
                  <a:gd name="T6" fmla="*/ 910 w 912"/>
                  <a:gd name="T7" fmla="*/ 21 h 36"/>
                  <a:gd name="T8" fmla="*/ 456 w 912"/>
                  <a:gd name="T9" fmla="*/ 21 h 36"/>
                  <a:gd name="T10" fmla="*/ 2 w 912"/>
                  <a:gd name="T11" fmla="*/ 21 h 36"/>
                  <a:gd name="T12" fmla="*/ 2 w 912"/>
                  <a:gd name="T13" fmla="*/ 15 h 36"/>
                  <a:gd name="T14" fmla="*/ 5 w 912"/>
                  <a:gd name="T15" fmla="*/ 0 h 36"/>
                  <a:gd name="T16" fmla="*/ 5 w 912"/>
                  <a:gd name="T17" fmla="*/ 36 h 36"/>
                  <a:gd name="T18" fmla="*/ 0 w 912"/>
                  <a:gd name="T19" fmla="*/ 36 h 36"/>
                  <a:gd name="T20" fmla="*/ 0 w 912"/>
                  <a:gd name="T21" fmla="*/ 0 h 36"/>
                  <a:gd name="T22" fmla="*/ 5 w 912"/>
                  <a:gd name="T23" fmla="*/ 0 h 36"/>
                  <a:gd name="T24" fmla="*/ 912 w 912"/>
                  <a:gd name="T25" fmla="*/ 0 h 36"/>
                  <a:gd name="T26" fmla="*/ 912 w 912"/>
                  <a:gd name="T27" fmla="*/ 36 h 36"/>
                  <a:gd name="T28" fmla="*/ 907 w 912"/>
                  <a:gd name="T29" fmla="*/ 36 h 36"/>
                  <a:gd name="T30" fmla="*/ 907 w 912"/>
                  <a:gd name="T31" fmla="*/ 0 h 36"/>
                  <a:gd name="T32" fmla="*/ 912 w 912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2" h="36">
                    <a:moveTo>
                      <a:pt x="2" y="15"/>
                    </a:moveTo>
                    <a:lnTo>
                      <a:pt x="456" y="15"/>
                    </a:lnTo>
                    <a:lnTo>
                      <a:pt x="910" y="15"/>
                    </a:lnTo>
                    <a:lnTo>
                      <a:pt x="910" y="21"/>
                    </a:lnTo>
                    <a:lnTo>
                      <a:pt x="456" y="21"/>
                    </a:lnTo>
                    <a:lnTo>
                      <a:pt x="2" y="21"/>
                    </a:lnTo>
                    <a:lnTo>
                      <a:pt x="2" y="15"/>
                    </a:lnTo>
                    <a:close/>
                    <a:moveTo>
                      <a:pt x="5" y="0"/>
                    </a:moveTo>
                    <a:lnTo>
                      <a:pt x="5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912" y="0"/>
                    </a:moveTo>
                    <a:lnTo>
                      <a:pt x="912" y="36"/>
                    </a:lnTo>
                    <a:lnTo>
                      <a:pt x="907" y="36"/>
                    </a:lnTo>
                    <a:lnTo>
                      <a:pt x="907" y="0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49"/>
              <p:cNvSpPr>
                <a:spLocks noEditPoints="1"/>
              </p:cNvSpPr>
              <p:nvPr/>
            </p:nvSpPr>
            <p:spPr bwMode="auto">
              <a:xfrm>
                <a:off x="2949575" y="5600700"/>
                <a:ext cx="2176462" cy="57150"/>
              </a:xfrm>
              <a:custGeom>
                <a:avLst/>
                <a:gdLst>
                  <a:gd name="T0" fmla="*/ 3 w 1371"/>
                  <a:gd name="T1" fmla="*/ 15 h 36"/>
                  <a:gd name="T2" fmla="*/ 686 w 1371"/>
                  <a:gd name="T3" fmla="*/ 15 h 36"/>
                  <a:gd name="T4" fmla="*/ 1368 w 1371"/>
                  <a:gd name="T5" fmla="*/ 15 h 36"/>
                  <a:gd name="T6" fmla="*/ 1368 w 1371"/>
                  <a:gd name="T7" fmla="*/ 21 h 36"/>
                  <a:gd name="T8" fmla="*/ 686 w 1371"/>
                  <a:gd name="T9" fmla="*/ 21 h 36"/>
                  <a:gd name="T10" fmla="*/ 3 w 1371"/>
                  <a:gd name="T11" fmla="*/ 21 h 36"/>
                  <a:gd name="T12" fmla="*/ 3 w 1371"/>
                  <a:gd name="T13" fmla="*/ 15 h 36"/>
                  <a:gd name="T14" fmla="*/ 6 w 1371"/>
                  <a:gd name="T15" fmla="*/ 0 h 36"/>
                  <a:gd name="T16" fmla="*/ 6 w 1371"/>
                  <a:gd name="T17" fmla="*/ 36 h 36"/>
                  <a:gd name="T18" fmla="*/ 0 w 1371"/>
                  <a:gd name="T19" fmla="*/ 36 h 36"/>
                  <a:gd name="T20" fmla="*/ 0 w 1371"/>
                  <a:gd name="T21" fmla="*/ 0 h 36"/>
                  <a:gd name="T22" fmla="*/ 6 w 1371"/>
                  <a:gd name="T23" fmla="*/ 0 h 36"/>
                  <a:gd name="T24" fmla="*/ 1371 w 1371"/>
                  <a:gd name="T25" fmla="*/ 0 h 36"/>
                  <a:gd name="T26" fmla="*/ 1371 w 1371"/>
                  <a:gd name="T27" fmla="*/ 36 h 36"/>
                  <a:gd name="T28" fmla="*/ 1365 w 1371"/>
                  <a:gd name="T29" fmla="*/ 36 h 36"/>
                  <a:gd name="T30" fmla="*/ 1365 w 1371"/>
                  <a:gd name="T31" fmla="*/ 0 h 36"/>
                  <a:gd name="T32" fmla="*/ 1371 w 1371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1" h="36">
                    <a:moveTo>
                      <a:pt x="3" y="15"/>
                    </a:moveTo>
                    <a:lnTo>
                      <a:pt x="686" y="15"/>
                    </a:lnTo>
                    <a:lnTo>
                      <a:pt x="1368" y="15"/>
                    </a:lnTo>
                    <a:lnTo>
                      <a:pt x="1368" y="21"/>
                    </a:lnTo>
                    <a:lnTo>
                      <a:pt x="686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1371" y="0"/>
                    </a:moveTo>
                    <a:lnTo>
                      <a:pt x="1371" y="36"/>
                    </a:lnTo>
                    <a:lnTo>
                      <a:pt x="1365" y="36"/>
                    </a:lnTo>
                    <a:lnTo>
                      <a:pt x="1365" y="0"/>
                    </a:ln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50"/>
              <p:cNvSpPr>
                <a:spLocks noEditPoints="1"/>
              </p:cNvSpPr>
              <p:nvPr/>
            </p:nvSpPr>
            <p:spPr bwMode="auto">
              <a:xfrm>
                <a:off x="3741738" y="5495925"/>
                <a:ext cx="1114425" cy="57150"/>
              </a:xfrm>
              <a:custGeom>
                <a:avLst/>
                <a:gdLst>
                  <a:gd name="T0" fmla="*/ 3 w 702"/>
                  <a:gd name="T1" fmla="*/ 15 h 36"/>
                  <a:gd name="T2" fmla="*/ 352 w 702"/>
                  <a:gd name="T3" fmla="*/ 15 h 36"/>
                  <a:gd name="T4" fmla="*/ 699 w 702"/>
                  <a:gd name="T5" fmla="*/ 15 h 36"/>
                  <a:gd name="T6" fmla="*/ 699 w 702"/>
                  <a:gd name="T7" fmla="*/ 20 h 36"/>
                  <a:gd name="T8" fmla="*/ 352 w 702"/>
                  <a:gd name="T9" fmla="*/ 20 h 36"/>
                  <a:gd name="T10" fmla="*/ 3 w 702"/>
                  <a:gd name="T11" fmla="*/ 20 h 36"/>
                  <a:gd name="T12" fmla="*/ 3 w 702"/>
                  <a:gd name="T13" fmla="*/ 15 h 36"/>
                  <a:gd name="T14" fmla="*/ 6 w 702"/>
                  <a:gd name="T15" fmla="*/ 0 h 36"/>
                  <a:gd name="T16" fmla="*/ 6 w 702"/>
                  <a:gd name="T17" fmla="*/ 36 h 36"/>
                  <a:gd name="T18" fmla="*/ 0 w 702"/>
                  <a:gd name="T19" fmla="*/ 36 h 36"/>
                  <a:gd name="T20" fmla="*/ 0 w 702"/>
                  <a:gd name="T21" fmla="*/ 0 h 36"/>
                  <a:gd name="T22" fmla="*/ 6 w 702"/>
                  <a:gd name="T23" fmla="*/ 0 h 36"/>
                  <a:gd name="T24" fmla="*/ 702 w 702"/>
                  <a:gd name="T25" fmla="*/ 0 h 36"/>
                  <a:gd name="T26" fmla="*/ 702 w 702"/>
                  <a:gd name="T27" fmla="*/ 36 h 36"/>
                  <a:gd name="T28" fmla="*/ 696 w 702"/>
                  <a:gd name="T29" fmla="*/ 36 h 36"/>
                  <a:gd name="T30" fmla="*/ 696 w 702"/>
                  <a:gd name="T31" fmla="*/ 0 h 36"/>
                  <a:gd name="T32" fmla="*/ 702 w 702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2" h="36">
                    <a:moveTo>
                      <a:pt x="3" y="15"/>
                    </a:moveTo>
                    <a:lnTo>
                      <a:pt x="352" y="15"/>
                    </a:lnTo>
                    <a:lnTo>
                      <a:pt x="699" y="15"/>
                    </a:lnTo>
                    <a:lnTo>
                      <a:pt x="699" y="20"/>
                    </a:lnTo>
                    <a:lnTo>
                      <a:pt x="352" y="20"/>
                    </a:lnTo>
                    <a:lnTo>
                      <a:pt x="3" y="20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702" y="0"/>
                    </a:moveTo>
                    <a:lnTo>
                      <a:pt x="702" y="36"/>
                    </a:lnTo>
                    <a:lnTo>
                      <a:pt x="696" y="36"/>
                    </a:lnTo>
                    <a:lnTo>
                      <a:pt x="696" y="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51"/>
              <p:cNvSpPr>
                <a:spLocks noEditPoints="1"/>
              </p:cNvSpPr>
              <p:nvPr/>
            </p:nvSpPr>
            <p:spPr bwMode="auto">
              <a:xfrm>
                <a:off x="3286125" y="5391150"/>
                <a:ext cx="2032000" cy="57150"/>
              </a:xfrm>
              <a:custGeom>
                <a:avLst/>
                <a:gdLst>
                  <a:gd name="T0" fmla="*/ 3 w 1280"/>
                  <a:gd name="T1" fmla="*/ 15 h 36"/>
                  <a:gd name="T2" fmla="*/ 641 w 1280"/>
                  <a:gd name="T3" fmla="*/ 15 h 36"/>
                  <a:gd name="T4" fmla="*/ 1277 w 1280"/>
                  <a:gd name="T5" fmla="*/ 15 h 36"/>
                  <a:gd name="T6" fmla="*/ 1277 w 1280"/>
                  <a:gd name="T7" fmla="*/ 21 h 36"/>
                  <a:gd name="T8" fmla="*/ 641 w 1280"/>
                  <a:gd name="T9" fmla="*/ 21 h 36"/>
                  <a:gd name="T10" fmla="*/ 3 w 1280"/>
                  <a:gd name="T11" fmla="*/ 21 h 36"/>
                  <a:gd name="T12" fmla="*/ 3 w 1280"/>
                  <a:gd name="T13" fmla="*/ 15 h 36"/>
                  <a:gd name="T14" fmla="*/ 6 w 1280"/>
                  <a:gd name="T15" fmla="*/ 0 h 36"/>
                  <a:gd name="T16" fmla="*/ 6 w 1280"/>
                  <a:gd name="T17" fmla="*/ 36 h 36"/>
                  <a:gd name="T18" fmla="*/ 0 w 1280"/>
                  <a:gd name="T19" fmla="*/ 36 h 36"/>
                  <a:gd name="T20" fmla="*/ 0 w 1280"/>
                  <a:gd name="T21" fmla="*/ 0 h 36"/>
                  <a:gd name="T22" fmla="*/ 6 w 1280"/>
                  <a:gd name="T23" fmla="*/ 0 h 36"/>
                  <a:gd name="T24" fmla="*/ 1280 w 1280"/>
                  <a:gd name="T25" fmla="*/ 0 h 36"/>
                  <a:gd name="T26" fmla="*/ 1280 w 1280"/>
                  <a:gd name="T27" fmla="*/ 36 h 36"/>
                  <a:gd name="T28" fmla="*/ 1274 w 1280"/>
                  <a:gd name="T29" fmla="*/ 36 h 36"/>
                  <a:gd name="T30" fmla="*/ 1274 w 1280"/>
                  <a:gd name="T31" fmla="*/ 0 h 36"/>
                  <a:gd name="T32" fmla="*/ 1280 w 128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0" h="36">
                    <a:moveTo>
                      <a:pt x="3" y="15"/>
                    </a:moveTo>
                    <a:lnTo>
                      <a:pt x="641" y="15"/>
                    </a:lnTo>
                    <a:lnTo>
                      <a:pt x="1277" y="15"/>
                    </a:lnTo>
                    <a:lnTo>
                      <a:pt x="1277" y="21"/>
                    </a:lnTo>
                    <a:lnTo>
                      <a:pt x="641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1280" y="0"/>
                    </a:moveTo>
                    <a:lnTo>
                      <a:pt x="1280" y="36"/>
                    </a:lnTo>
                    <a:lnTo>
                      <a:pt x="1274" y="36"/>
                    </a:lnTo>
                    <a:lnTo>
                      <a:pt x="1274" y="0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52"/>
              <p:cNvSpPr>
                <a:spLocks noEditPoints="1"/>
              </p:cNvSpPr>
              <p:nvPr/>
            </p:nvSpPr>
            <p:spPr bwMode="auto">
              <a:xfrm>
                <a:off x="4157663" y="5286375"/>
                <a:ext cx="295275" cy="57150"/>
              </a:xfrm>
              <a:custGeom>
                <a:avLst/>
                <a:gdLst>
                  <a:gd name="T0" fmla="*/ 3 w 186"/>
                  <a:gd name="T1" fmla="*/ 15 h 36"/>
                  <a:gd name="T2" fmla="*/ 94 w 186"/>
                  <a:gd name="T3" fmla="*/ 15 h 36"/>
                  <a:gd name="T4" fmla="*/ 183 w 186"/>
                  <a:gd name="T5" fmla="*/ 15 h 36"/>
                  <a:gd name="T6" fmla="*/ 183 w 186"/>
                  <a:gd name="T7" fmla="*/ 21 h 36"/>
                  <a:gd name="T8" fmla="*/ 94 w 186"/>
                  <a:gd name="T9" fmla="*/ 21 h 36"/>
                  <a:gd name="T10" fmla="*/ 3 w 186"/>
                  <a:gd name="T11" fmla="*/ 21 h 36"/>
                  <a:gd name="T12" fmla="*/ 3 w 186"/>
                  <a:gd name="T13" fmla="*/ 15 h 36"/>
                  <a:gd name="T14" fmla="*/ 6 w 186"/>
                  <a:gd name="T15" fmla="*/ 0 h 36"/>
                  <a:gd name="T16" fmla="*/ 6 w 186"/>
                  <a:gd name="T17" fmla="*/ 36 h 36"/>
                  <a:gd name="T18" fmla="*/ 0 w 186"/>
                  <a:gd name="T19" fmla="*/ 36 h 36"/>
                  <a:gd name="T20" fmla="*/ 0 w 186"/>
                  <a:gd name="T21" fmla="*/ 0 h 36"/>
                  <a:gd name="T22" fmla="*/ 6 w 186"/>
                  <a:gd name="T23" fmla="*/ 0 h 36"/>
                  <a:gd name="T24" fmla="*/ 186 w 186"/>
                  <a:gd name="T25" fmla="*/ 0 h 36"/>
                  <a:gd name="T26" fmla="*/ 186 w 186"/>
                  <a:gd name="T27" fmla="*/ 36 h 36"/>
                  <a:gd name="T28" fmla="*/ 180 w 186"/>
                  <a:gd name="T29" fmla="*/ 36 h 36"/>
                  <a:gd name="T30" fmla="*/ 180 w 186"/>
                  <a:gd name="T31" fmla="*/ 0 h 36"/>
                  <a:gd name="T32" fmla="*/ 186 w 186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36">
                    <a:moveTo>
                      <a:pt x="3" y="15"/>
                    </a:moveTo>
                    <a:lnTo>
                      <a:pt x="94" y="15"/>
                    </a:lnTo>
                    <a:lnTo>
                      <a:pt x="183" y="15"/>
                    </a:lnTo>
                    <a:lnTo>
                      <a:pt x="183" y="21"/>
                    </a:lnTo>
                    <a:lnTo>
                      <a:pt x="94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186" y="0"/>
                    </a:moveTo>
                    <a:lnTo>
                      <a:pt x="186" y="36"/>
                    </a:lnTo>
                    <a:lnTo>
                      <a:pt x="180" y="36"/>
                    </a:lnTo>
                    <a:lnTo>
                      <a:pt x="180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53"/>
              <p:cNvSpPr>
                <a:spLocks noEditPoints="1"/>
              </p:cNvSpPr>
              <p:nvPr/>
            </p:nvSpPr>
            <p:spPr bwMode="auto">
              <a:xfrm>
                <a:off x="3894138" y="5181600"/>
                <a:ext cx="827087" cy="57150"/>
              </a:xfrm>
              <a:custGeom>
                <a:avLst/>
                <a:gdLst>
                  <a:gd name="T0" fmla="*/ 3 w 521"/>
                  <a:gd name="T1" fmla="*/ 15 h 36"/>
                  <a:gd name="T2" fmla="*/ 260 w 521"/>
                  <a:gd name="T3" fmla="*/ 15 h 36"/>
                  <a:gd name="T4" fmla="*/ 518 w 521"/>
                  <a:gd name="T5" fmla="*/ 15 h 36"/>
                  <a:gd name="T6" fmla="*/ 518 w 521"/>
                  <a:gd name="T7" fmla="*/ 21 h 36"/>
                  <a:gd name="T8" fmla="*/ 260 w 521"/>
                  <a:gd name="T9" fmla="*/ 21 h 36"/>
                  <a:gd name="T10" fmla="*/ 3 w 521"/>
                  <a:gd name="T11" fmla="*/ 21 h 36"/>
                  <a:gd name="T12" fmla="*/ 3 w 521"/>
                  <a:gd name="T13" fmla="*/ 15 h 36"/>
                  <a:gd name="T14" fmla="*/ 6 w 521"/>
                  <a:gd name="T15" fmla="*/ 0 h 36"/>
                  <a:gd name="T16" fmla="*/ 6 w 521"/>
                  <a:gd name="T17" fmla="*/ 36 h 36"/>
                  <a:gd name="T18" fmla="*/ 0 w 521"/>
                  <a:gd name="T19" fmla="*/ 36 h 36"/>
                  <a:gd name="T20" fmla="*/ 0 w 521"/>
                  <a:gd name="T21" fmla="*/ 0 h 36"/>
                  <a:gd name="T22" fmla="*/ 6 w 521"/>
                  <a:gd name="T23" fmla="*/ 0 h 36"/>
                  <a:gd name="T24" fmla="*/ 521 w 521"/>
                  <a:gd name="T25" fmla="*/ 0 h 36"/>
                  <a:gd name="T26" fmla="*/ 521 w 521"/>
                  <a:gd name="T27" fmla="*/ 36 h 36"/>
                  <a:gd name="T28" fmla="*/ 515 w 521"/>
                  <a:gd name="T29" fmla="*/ 36 h 36"/>
                  <a:gd name="T30" fmla="*/ 515 w 521"/>
                  <a:gd name="T31" fmla="*/ 0 h 36"/>
                  <a:gd name="T32" fmla="*/ 521 w 521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1" h="36">
                    <a:moveTo>
                      <a:pt x="3" y="15"/>
                    </a:moveTo>
                    <a:lnTo>
                      <a:pt x="260" y="15"/>
                    </a:lnTo>
                    <a:lnTo>
                      <a:pt x="518" y="15"/>
                    </a:lnTo>
                    <a:lnTo>
                      <a:pt x="518" y="21"/>
                    </a:lnTo>
                    <a:lnTo>
                      <a:pt x="260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521" y="0"/>
                    </a:moveTo>
                    <a:lnTo>
                      <a:pt x="521" y="36"/>
                    </a:lnTo>
                    <a:lnTo>
                      <a:pt x="515" y="36"/>
                    </a:lnTo>
                    <a:lnTo>
                      <a:pt x="515" y="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54"/>
              <p:cNvSpPr>
                <a:spLocks noEditPoints="1"/>
              </p:cNvSpPr>
              <p:nvPr/>
            </p:nvSpPr>
            <p:spPr bwMode="auto">
              <a:xfrm>
                <a:off x="4197350" y="5075237"/>
                <a:ext cx="290512" cy="58738"/>
              </a:xfrm>
              <a:custGeom>
                <a:avLst/>
                <a:gdLst>
                  <a:gd name="T0" fmla="*/ 3 w 183"/>
                  <a:gd name="T1" fmla="*/ 16 h 37"/>
                  <a:gd name="T2" fmla="*/ 92 w 183"/>
                  <a:gd name="T3" fmla="*/ 16 h 37"/>
                  <a:gd name="T4" fmla="*/ 180 w 183"/>
                  <a:gd name="T5" fmla="*/ 16 h 37"/>
                  <a:gd name="T6" fmla="*/ 180 w 183"/>
                  <a:gd name="T7" fmla="*/ 21 h 37"/>
                  <a:gd name="T8" fmla="*/ 92 w 183"/>
                  <a:gd name="T9" fmla="*/ 21 h 37"/>
                  <a:gd name="T10" fmla="*/ 3 w 183"/>
                  <a:gd name="T11" fmla="*/ 21 h 37"/>
                  <a:gd name="T12" fmla="*/ 3 w 183"/>
                  <a:gd name="T13" fmla="*/ 16 h 37"/>
                  <a:gd name="T14" fmla="*/ 6 w 183"/>
                  <a:gd name="T15" fmla="*/ 0 h 37"/>
                  <a:gd name="T16" fmla="*/ 6 w 183"/>
                  <a:gd name="T17" fmla="*/ 37 h 37"/>
                  <a:gd name="T18" fmla="*/ 0 w 183"/>
                  <a:gd name="T19" fmla="*/ 37 h 37"/>
                  <a:gd name="T20" fmla="*/ 0 w 183"/>
                  <a:gd name="T21" fmla="*/ 0 h 37"/>
                  <a:gd name="T22" fmla="*/ 6 w 183"/>
                  <a:gd name="T23" fmla="*/ 0 h 37"/>
                  <a:gd name="T24" fmla="*/ 183 w 183"/>
                  <a:gd name="T25" fmla="*/ 0 h 37"/>
                  <a:gd name="T26" fmla="*/ 183 w 183"/>
                  <a:gd name="T27" fmla="*/ 37 h 37"/>
                  <a:gd name="T28" fmla="*/ 177 w 183"/>
                  <a:gd name="T29" fmla="*/ 37 h 37"/>
                  <a:gd name="T30" fmla="*/ 177 w 183"/>
                  <a:gd name="T31" fmla="*/ 0 h 37"/>
                  <a:gd name="T32" fmla="*/ 183 w 183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37">
                    <a:moveTo>
                      <a:pt x="3" y="16"/>
                    </a:moveTo>
                    <a:lnTo>
                      <a:pt x="92" y="16"/>
                    </a:lnTo>
                    <a:lnTo>
                      <a:pt x="180" y="16"/>
                    </a:lnTo>
                    <a:lnTo>
                      <a:pt x="180" y="21"/>
                    </a:lnTo>
                    <a:lnTo>
                      <a:pt x="92" y="21"/>
                    </a:lnTo>
                    <a:lnTo>
                      <a:pt x="3" y="21"/>
                    </a:lnTo>
                    <a:lnTo>
                      <a:pt x="3" y="16"/>
                    </a:lnTo>
                    <a:close/>
                    <a:moveTo>
                      <a:pt x="6" y="0"/>
                    </a:move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183" y="0"/>
                    </a:moveTo>
                    <a:lnTo>
                      <a:pt x="183" y="37"/>
                    </a:lnTo>
                    <a:lnTo>
                      <a:pt x="177" y="37"/>
                    </a:lnTo>
                    <a:lnTo>
                      <a:pt x="177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55"/>
              <p:cNvSpPr>
                <a:spLocks noEditPoints="1"/>
              </p:cNvSpPr>
              <p:nvPr/>
            </p:nvSpPr>
            <p:spPr bwMode="auto">
              <a:xfrm>
                <a:off x="4089400" y="4972050"/>
                <a:ext cx="566737" cy="57150"/>
              </a:xfrm>
              <a:custGeom>
                <a:avLst/>
                <a:gdLst>
                  <a:gd name="T0" fmla="*/ 3 w 357"/>
                  <a:gd name="T1" fmla="*/ 14 h 36"/>
                  <a:gd name="T2" fmla="*/ 179 w 357"/>
                  <a:gd name="T3" fmla="*/ 14 h 36"/>
                  <a:gd name="T4" fmla="*/ 354 w 357"/>
                  <a:gd name="T5" fmla="*/ 14 h 36"/>
                  <a:gd name="T6" fmla="*/ 354 w 357"/>
                  <a:gd name="T7" fmla="*/ 20 h 36"/>
                  <a:gd name="T8" fmla="*/ 179 w 357"/>
                  <a:gd name="T9" fmla="*/ 20 h 36"/>
                  <a:gd name="T10" fmla="*/ 3 w 357"/>
                  <a:gd name="T11" fmla="*/ 20 h 36"/>
                  <a:gd name="T12" fmla="*/ 3 w 357"/>
                  <a:gd name="T13" fmla="*/ 14 h 36"/>
                  <a:gd name="T14" fmla="*/ 6 w 357"/>
                  <a:gd name="T15" fmla="*/ 0 h 36"/>
                  <a:gd name="T16" fmla="*/ 6 w 357"/>
                  <a:gd name="T17" fmla="*/ 36 h 36"/>
                  <a:gd name="T18" fmla="*/ 0 w 357"/>
                  <a:gd name="T19" fmla="*/ 36 h 36"/>
                  <a:gd name="T20" fmla="*/ 0 w 357"/>
                  <a:gd name="T21" fmla="*/ 0 h 36"/>
                  <a:gd name="T22" fmla="*/ 6 w 357"/>
                  <a:gd name="T23" fmla="*/ 0 h 36"/>
                  <a:gd name="T24" fmla="*/ 357 w 357"/>
                  <a:gd name="T25" fmla="*/ 0 h 36"/>
                  <a:gd name="T26" fmla="*/ 357 w 357"/>
                  <a:gd name="T27" fmla="*/ 36 h 36"/>
                  <a:gd name="T28" fmla="*/ 352 w 357"/>
                  <a:gd name="T29" fmla="*/ 36 h 36"/>
                  <a:gd name="T30" fmla="*/ 352 w 357"/>
                  <a:gd name="T31" fmla="*/ 0 h 36"/>
                  <a:gd name="T32" fmla="*/ 357 w 357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7" h="36">
                    <a:moveTo>
                      <a:pt x="3" y="14"/>
                    </a:moveTo>
                    <a:lnTo>
                      <a:pt x="179" y="14"/>
                    </a:lnTo>
                    <a:lnTo>
                      <a:pt x="354" y="14"/>
                    </a:lnTo>
                    <a:lnTo>
                      <a:pt x="354" y="20"/>
                    </a:lnTo>
                    <a:lnTo>
                      <a:pt x="179" y="20"/>
                    </a:lnTo>
                    <a:lnTo>
                      <a:pt x="3" y="20"/>
                    </a:lnTo>
                    <a:lnTo>
                      <a:pt x="3" y="14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357" y="0"/>
                    </a:moveTo>
                    <a:lnTo>
                      <a:pt x="357" y="36"/>
                    </a:lnTo>
                    <a:lnTo>
                      <a:pt x="352" y="36"/>
                    </a:lnTo>
                    <a:lnTo>
                      <a:pt x="352" y="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56"/>
              <p:cNvSpPr>
                <a:spLocks noEditPoints="1"/>
              </p:cNvSpPr>
              <p:nvPr/>
            </p:nvSpPr>
            <p:spPr bwMode="auto">
              <a:xfrm>
                <a:off x="4087813" y="4867275"/>
                <a:ext cx="696912" cy="55563"/>
              </a:xfrm>
              <a:custGeom>
                <a:avLst/>
                <a:gdLst>
                  <a:gd name="T0" fmla="*/ 3 w 439"/>
                  <a:gd name="T1" fmla="*/ 15 h 35"/>
                  <a:gd name="T2" fmla="*/ 220 w 439"/>
                  <a:gd name="T3" fmla="*/ 15 h 35"/>
                  <a:gd name="T4" fmla="*/ 436 w 439"/>
                  <a:gd name="T5" fmla="*/ 15 h 35"/>
                  <a:gd name="T6" fmla="*/ 436 w 439"/>
                  <a:gd name="T7" fmla="*/ 21 h 35"/>
                  <a:gd name="T8" fmla="*/ 220 w 439"/>
                  <a:gd name="T9" fmla="*/ 21 h 35"/>
                  <a:gd name="T10" fmla="*/ 3 w 439"/>
                  <a:gd name="T11" fmla="*/ 21 h 35"/>
                  <a:gd name="T12" fmla="*/ 3 w 439"/>
                  <a:gd name="T13" fmla="*/ 15 h 35"/>
                  <a:gd name="T14" fmla="*/ 6 w 439"/>
                  <a:gd name="T15" fmla="*/ 0 h 35"/>
                  <a:gd name="T16" fmla="*/ 6 w 439"/>
                  <a:gd name="T17" fmla="*/ 35 h 35"/>
                  <a:gd name="T18" fmla="*/ 0 w 439"/>
                  <a:gd name="T19" fmla="*/ 35 h 35"/>
                  <a:gd name="T20" fmla="*/ 0 w 439"/>
                  <a:gd name="T21" fmla="*/ 0 h 35"/>
                  <a:gd name="T22" fmla="*/ 6 w 439"/>
                  <a:gd name="T23" fmla="*/ 0 h 35"/>
                  <a:gd name="T24" fmla="*/ 439 w 439"/>
                  <a:gd name="T25" fmla="*/ 0 h 35"/>
                  <a:gd name="T26" fmla="*/ 439 w 439"/>
                  <a:gd name="T27" fmla="*/ 35 h 35"/>
                  <a:gd name="T28" fmla="*/ 433 w 439"/>
                  <a:gd name="T29" fmla="*/ 35 h 35"/>
                  <a:gd name="T30" fmla="*/ 433 w 439"/>
                  <a:gd name="T31" fmla="*/ 0 h 35"/>
                  <a:gd name="T32" fmla="*/ 439 w 439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9" h="35">
                    <a:moveTo>
                      <a:pt x="3" y="15"/>
                    </a:moveTo>
                    <a:lnTo>
                      <a:pt x="220" y="15"/>
                    </a:lnTo>
                    <a:lnTo>
                      <a:pt x="436" y="15"/>
                    </a:lnTo>
                    <a:lnTo>
                      <a:pt x="436" y="21"/>
                    </a:lnTo>
                    <a:lnTo>
                      <a:pt x="220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439" y="0"/>
                    </a:moveTo>
                    <a:lnTo>
                      <a:pt x="439" y="35"/>
                    </a:lnTo>
                    <a:lnTo>
                      <a:pt x="433" y="35"/>
                    </a:lnTo>
                    <a:lnTo>
                      <a:pt x="433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57"/>
              <p:cNvSpPr>
                <a:spLocks noEditPoints="1"/>
              </p:cNvSpPr>
              <p:nvPr/>
            </p:nvSpPr>
            <p:spPr bwMode="auto">
              <a:xfrm>
                <a:off x="4229100" y="4762500"/>
                <a:ext cx="422275" cy="57150"/>
              </a:xfrm>
              <a:custGeom>
                <a:avLst/>
                <a:gdLst>
                  <a:gd name="T0" fmla="*/ 2 w 266"/>
                  <a:gd name="T1" fmla="*/ 15 h 36"/>
                  <a:gd name="T2" fmla="*/ 133 w 266"/>
                  <a:gd name="T3" fmla="*/ 15 h 36"/>
                  <a:gd name="T4" fmla="*/ 264 w 266"/>
                  <a:gd name="T5" fmla="*/ 15 h 36"/>
                  <a:gd name="T6" fmla="*/ 264 w 266"/>
                  <a:gd name="T7" fmla="*/ 21 h 36"/>
                  <a:gd name="T8" fmla="*/ 133 w 266"/>
                  <a:gd name="T9" fmla="*/ 21 h 36"/>
                  <a:gd name="T10" fmla="*/ 2 w 266"/>
                  <a:gd name="T11" fmla="*/ 21 h 36"/>
                  <a:gd name="T12" fmla="*/ 2 w 266"/>
                  <a:gd name="T13" fmla="*/ 15 h 36"/>
                  <a:gd name="T14" fmla="*/ 5 w 266"/>
                  <a:gd name="T15" fmla="*/ 0 h 36"/>
                  <a:gd name="T16" fmla="*/ 5 w 266"/>
                  <a:gd name="T17" fmla="*/ 36 h 36"/>
                  <a:gd name="T18" fmla="*/ 0 w 266"/>
                  <a:gd name="T19" fmla="*/ 36 h 36"/>
                  <a:gd name="T20" fmla="*/ 0 w 266"/>
                  <a:gd name="T21" fmla="*/ 0 h 36"/>
                  <a:gd name="T22" fmla="*/ 5 w 266"/>
                  <a:gd name="T23" fmla="*/ 0 h 36"/>
                  <a:gd name="T24" fmla="*/ 266 w 266"/>
                  <a:gd name="T25" fmla="*/ 0 h 36"/>
                  <a:gd name="T26" fmla="*/ 266 w 266"/>
                  <a:gd name="T27" fmla="*/ 36 h 36"/>
                  <a:gd name="T28" fmla="*/ 261 w 266"/>
                  <a:gd name="T29" fmla="*/ 36 h 36"/>
                  <a:gd name="T30" fmla="*/ 261 w 266"/>
                  <a:gd name="T31" fmla="*/ 0 h 36"/>
                  <a:gd name="T32" fmla="*/ 266 w 266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36">
                    <a:moveTo>
                      <a:pt x="2" y="15"/>
                    </a:moveTo>
                    <a:lnTo>
                      <a:pt x="133" y="15"/>
                    </a:lnTo>
                    <a:lnTo>
                      <a:pt x="264" y="15"/>
                    </a:lnTo>
                    <a:lnTo>
                      <a:pt x="264" y="21"/>
                    </a:lnTo>
                    <a:lnTo>
                      <a:pt x="133" y="21"/>
                    </a:lnTo>
                    <a:lnTo>
                      <a:pt x="2" y="21"/>
                    </a:lnTo>
                    <a:lnTo>
                      <a:pt x="2" y="15"/>
                    </a:lnTo>
                    <a:close/>
                    <a:moveTo>
                      <a:pt x="5" y="0"/>
                    </a:moveTo>
                    <a:lnTo>
                      <a:pt x="5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266" y="0"/>
                    </a:moveTo>
                    <a:lnTo>
                      <a:pt x="266" y="36"/>
                    </a:lnTo>
                    <a:lnTo>
                      <a:pt x="261" y="36"/>
                    </a:lnTo>
                    <a:lnTo>
                      <a:pt x="261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58"/>
              <p:cNvSpPr>
                <a:spLocks noEditPoints="1"/>
              </p:cNvSpPr>
              <p:nvPr/>
            </p:nvSpPr>
            <p:spPr bwMode="auto">
              <a:xfrm>
                <a:off x="4057650" y="4656137"/>
                <a:ext cx="768350" cy="58738"/>
              </a:xfrm>
              <a:custGeom>
                <a:avLst/>
                <a:gdLst>
                  <a:gd name="T0" fmla="*/ 3 w 484"/>
                  <a:gd name="T1" fmla="*/ 16 h 37"/>
                  <a:gd name="T2" fmla="*/ 242 w 484"/>
                  <a:gd name="T3" fmla="*/ 16 h 37"/>
                  <a:gd name="T4" fmla="*/ 481 w 484"/>
                  <a:gd name="T5" fmla="*/ 16 h 37"/>
                  <a:gd name="T6" fmla="*/ 481 w 484"/>
                  <a:gd name="T7" fmla="*/ 21 h 37"/>
                  <a:gd name="T8" fmla="*/ 242 w 484"/>
                  <a:gd name="T9" fmla="*/ 21 h 37"/>
                  <a:gd name="T10" fmla="*/ 3 w 484"/>
                  <a:gd name="T11" fmla="*/ 21 h 37"/>
                  <a:gd name="T12" fmla="*/ 3 w 484"/>
                  <a:gd name="T13" fmla="*/ 16 h 37"/>
                  <a:gd name="T14" fmla="*/ 6 w 484"/>
                  <a:gd name="T15" fmla="*/ 0 h 37"/>
                  <a:gd name="T16" fmla="*/ 6 w 484"/>
                  <a:gd name="T17" fmla="*/ 37 h 37"/>
                  <a:gd name="T18" fmla="*/ 0 w 484"/>
                  <a:gd name="T19" fmla="*/ 37 h 37"/>
                  <a:gd name="T20" fmla="*/ 0 w 484"/>
                  <a:gd name="T21" fmla="*/ 0 h 37"/>
                  <a:gd name="T22" fmla="*/ 6 w 484"/>
                  <a:gd name="T23" fmla="*/ 0 h 37"/>
                  <a:gd name="T24" fmla="*/ 484 w 484"/>
                  <a:gd name="T25" fmla="*/ 0 h 37"/>
                  <a:gd name="T26" fmla="*/ 484 w 484"/>
                  <a:gd name="T27" fmla="*/ 37 h 37"/>
                  <a:gd name="T28" fmla="*/ 478 w 484"/>
                  <a:gd name="T29" fmla="*/ 37 h 37"/>
                  <a:gd name="T30" fmla="*/ 478 w 484"/>
                  <a:gd name="T31" fmla="*/ 0 h 37"/>
                  <a:gd name="T32" fmla="*/ 484 w 484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7">
                    <a:moveTo>
                      <a:pt x="3" y="16"/>
                    </a:moveTo>
                    <a:lnTo>
                      <a:pt x="242" y="16"/>
                    </a:lnTo>
                    <a:lnTo>
                      <a:pt x="481" y="16"/>
                    </a:lnTo>
                    <a:lnTo>
                      <a:pt x="481" y="21"/>
                    </a:lnTo>
                    <a:lnTo>
                      <a:pt x="242" y="21"/>
                    </a:lnTo>
                    <a:lnTo>
                      <a:pt x="3" y="21"/>
                    </a:lnTo>
                    <a:lnTo>
                      <a:pt x="3" y="16"/>
                    </a:lnTo>
                    <a:close/>
                    <a:moveTo>
                      <a:pt x="6" y="0"/>
                    </a:move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484" y="0"/>
                    </a:moveTo>
                    <a:lnTo>
                      <a:pt x="484" y="37"/>
                    </a:lnTo>
                    <a:lnTo>
                      <a:pt x="478" y="37"/>
                    </a:lnTo>
                    <a:lnTo>
                      <a:pt x="478" y="0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59"/>
              <p:cNvSpPr>
                <a:spLocks noEditPoints="1"/>
              </p:cNvSpPr>
              <p:nvPr/>
            </p:nvSpPr>
            <p:spPr bwMode="auto">
              <a:xfrm>
                <a:off x="4252913" y="4551362"/>
                <a:ext cx="411162" cy="58738"/>
              </a:xfrm>
              <a:custGeom>
                <a:avLst/>
                <a:gdLst>
                  <a:gd name="T0" fmla="*/ 3 w 259"/>
                  <a:gd name="T1" fmla="*/ 15 h 37"/>
                  <a:gd name="T2" fmla="*/ 130 w 259"/>
                  <a:gd name="T3" fmla="*/ 15 h 37"/>
                  <a:gd name="T4" fmla="*/ 256 w 259"/>
                  <a:gd name="T5" fmla="*/ 15 h 37"/>
                  <a:gd name="T6" fmla="*/ 256 w 259"/>
                  <a:gd name="T7" fmla="*/ 21 h 37"/>
                  <a:gd name="T8" fmla="*/ 130 w 259"/>
                  <a:gd name="T9" fmla="*/ 21 h 37"/>
                  <a:gd name="T10" fmla="*/ 3 w 259"/>
                  <a:gd name="T11" fmla="*/ 21 h 37"/>
                  <a:gd name="T12" fmla="*/ 3 w 259"/>
                  <a:gd name="T13" fmla="*/ 15 h 37"/>
                  <a:gd name="T14" fmla="*/ 6 w 259"/>
                  <a:gd name="T15" fmla="*/ 0 h 37"/>
                  <a:gd name="T16" fmla="*/ 6 w 259"/>
                  <a:gd name="T17" fmla="*/ 37 h 37"/>
                  <a:gd name="T18" fmla="*/ 0 w 259"/>
                  <a:gd name="T19" fmla="*/ 37 h 37"/>
                  <a:gd name="T20" fmla="*/ 0 w 259"/>
                  <a:gd name="T21" fmla="*/ 0 h 37"/>
                  <a:gd name="T22" fmla="*/ 6 w 259"/>
                  <a:gd name="T23" fmla="*/ 0 h 37"/>
                  <a:gd name="T24" fmla="*/ 259 w 259"/>
                  <a:gd name="T25" fmla="*/ 0 h 37"/>
                  <a:gd name="T26" fmla="*/ 259 w 259"/>
                  <a:gd name="T27" fmla="*/ 37 h 37"/>
                  <a:gd name="T28" fmla="*/ 253 w 259"/>
                  <a:gd name="T29" fmla="*/ 37 h 37"/>
                  <a:gd name="T30" fmla="*/ 253 w 259"/>
                  <a:gd name="T31" fmla="*/ 0 h 37"/>
                  <a:gd name="T32" fmla="*/ 259 w 259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37">
                    <a:moveTo>
                      <a:pt x="3" y="15"/>
                    </a:moveTo>
                    <a:lnTo>
                      <a:pt x="130" y="15"/>
                    </a:lnTo>
                    <a:lnTo>
                      <a:pt x="256" y="15"/>
                    </a:lnTo>
                    <a:lnTo>
                      <a:pt x="256" y="21"/>
                    </a:lnTo>
                    <a:lnTo>
                      <a:pt x="130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259" y="0"/>
                    </a:moveTo>
                    <a:lnTo>
                      <a:pt x="259" y="37"/>
                    </a:lnTo>
                    <a:lnTo>
                      <a:pt x="253" y="37"/>
                    </a:lnTo>
                    <a:lnTo>
                      <a:pt x="253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60"/>
              <p:cNvSpPr>
                <a:spLocks noEditPoints="1"/>
              </p:cNvSpPr>
              <p:nvPr/>
            </p:nvSpPr>
            <p:spPr bwMode="auto">
              <a:xfrm>
                <a:off x="4073525" y="4448175"/>
                <a:ext cx="800100" cy="55563"/>
              </a:xfrm>
              <a:custGeom>
                <a:avLst/>
                <a:gdLst>
                  <a:gd name="T0" fmla="*/ 3 w 504"/>
                  <a:gd name="T1" fmla="*/ 14 h 35"/>
                  <a:gd name="T2" fmla="*/ 252 w 504"/>
                  <a:gd name="T3" fmla="*/ 14 h 35"/>
                  <a:gd name="T4" fmla="*/ 501 w 504"/>
                  <a:gd name="T5" fmla="*/ 14 h 35"/>
                  <a:gd name="T6" fmla="*/ 501 w 504"/>
                  <a:gd name="T7" fmla="*/ 20 h 35"/>
                  <a:gd name="T8" fmla="*/ 252 w 504"/>
                  <a:gd name="T9" fmla="*/ 20 h 35"/>
                  <a:gd name="T10" fmla="*/ 3 w 504"/>
                  <a:gd name="T11" fmla="*/ 20 h 35"/>
                  <a:gd name="T12" fmla="*/ 3 w 504"/>
                  <a:gd name="T13" fmla="*/ 14 h 35"/>
                  <a:gd name="T14" fmla="*/ 5 w 504"/>
                  <a:gd name="T15" fmla="*/ 0 h 35"/>
                  <a:gd name="T16" fmla="*/ 5 w 504"/>
                  <a:gd name="T17" fmla="*/ 35 h 35"/>
                  <a:gd name="T18" fmla="*/ 0 w 504"/>
                  <a:gd name="T19" fmla="*/ 35 h 35"/>
                  <a:gd name="T20" fmla="*/ 0 w 504"/>
                  <a:gd name="T21" fmla="*/ 0 h 35"/>
                  <a:gd name="T22" fmla="*/ 5 w 504"/>
                  <a:gd name="T23" fmla="*/ 0 h 35"/>
                  <a:gd name="T24" fmla="*/ 504 w 504"/>
                  <a:gd name="T25" fmla="*/ 0 h 35"/>
                  <a:gd name="T26" fmla="*/ 504 w 504"/>
                  <a:gd name="T27" fmla="*/ 35 h 35"/>
                  <a:gd name="T28" fmla="*/ 498 w 504"/>
                  <a:gd name="T29" fmla="*/ 35 h 35"/>
                  <a:gd name="T30" fmla="*/ 498 w 504"/>
                  <a:gd name="T31" fmla="*/ 0 h 35"/>
                  <a:gd name="T32" fmla="*/ 504 w 50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4" h="35">
                    <a:moveTo>
                      <a:pt x="3" y="14"/>
                    </a:moveTo>
                    <a:lnTo>
                      <a:pt x="252" y="14"/>
                    </a:lnTo>
                    <a:lnTo>
                      <a:pt x="501" y="14"/>
                    </a:lnTo>
                    <a:lnTo>
                      <a:pt x="501" y="20"/>
                    </a:lnTo>
                    <a:lnTo>
                      <a:pt x="252" y="20"/>
                    </a:lnTo>
                    <a:lnTo>
                      <a:pt x="3" y="20"/>
                    </a:lnTo>
                    <a:lnTo>
                      <a:pt x="3" y="14"/>
                    </a:lnTo>
                    <a:close/>
                    <a:moveTo>
                      <a:pt x="5" y="0"/>
                    </a:moveTo>
                    <a:lnTo>
                      <a:pt x="5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04" y="0"/>
                    </a:moveTo>
                    <a:lnTo>
                      <a:pt x="504" y="35"/>
                    </a:lnTo>
                    <a:lnTo>
                      <a:pt x="498" y="35"/>
                    </a:lnTo>
                    <a:lnTo>
                      <a:pt x="498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61"/>
              <p:cNvSpPr>
                <a:spLocks noEditPoints="1"/>
              </p:cNvSpPr>
              <p:nvPr/>
            </p:nvSpPr>
            <p:spPr bwMode="auto">
              <a:xfrm>
                <a:off x="4303713" y="4343400"/>
                <a:ext cx="414337" cy="55563"/>
              </a:xfrm>
              <a:custGeom>
                <a:avLst/>
                <a:gdLst>
                  <a:gd name="T0" fmla="*/ 2 w 261"/>
                  <a:gd name="T1" fmla="*/ 15 h 35"/>
                  <a:gd name="T2" fmla="*/ 130 w 261"/>
                  <a:gd name="T3" fmla="*/ 15 h 35"/>
                  <a:gd name="T4" fmla="*/ 258 w 261"/>
                  <a:gd name="T5" fmla="*/ 15 h 35"/>
                  <a:gd name="T6" fmla="*/ 258 w 261"/>
                  <a:gd name="T7" fmla="*/ 21 h 35"/>
                  <a:gd name="T8" fmla="*/ 130 w 261"/>
                  <a:gd name="T9" fmla="*/ 21 h 35"/>
                  <a:gd name="T10" fmla="*/ 2 w 261"/>
                  <a:gd name="T11" fmla="*/ 21 h 35"/>
                  <a:gd name="T12" fmla="*/ 2 w 261"/>
                  <a:gd name="T13" fmla="*/ 15 h 35"/>
                  <a:gd name="T14" fmla="*/ 5 w 261"/>
                  <a:gd name="T15" fmla="*/ 0 h 35"/>
                  <a:gd name="T16" fmla="*/ 5 w 261"/>
                  <a:gd name="T17" fmla="*/ 35 h 35"/>
                  <a:gd name="T18" fmla="*/ 0 w 261"/>
                  <a:gd name="T19" fmla="*/ 35 h 35"/>
                  <a:gd name="T20" fmla="*/ 0 w 261"/>
                  <a:gd name="T21" fmla="*/ 0 h 35"/>
                  <a:gd name="T22" fmla="*/ 5 w 261"/>
                  <a:gd name="T23" fmla="*/ 0 h 35"/>
                  <a:gd name="T24" fmla="*/ 261 w 261"/>
                  <a:gd name="T25" fmla="*/ 0 h 35"/>
                  <a:gd name="T26" fmla="*/ 261 w 261"/>
                  <a:gd name="T27" fmla="*/ 35 h 35"/>
                  <a:gd name="T28" fmla="*/ 255 w 261"/>
                  <a:gd name="T29" fmla="*/ 35 h 35"/>
                  <a:gd name="T30" fmla="*/ 255 w 261"/>
                  <a:gd name="T31" fmla="*/ 0 h 35"/>
                  <a:gd name="T32" fmla="*/ 261 w 261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35">
                    <a:moveTo>
                      <a:pt x="2" y="15"/>
                    </a:moveTo>
                    <a:lnTo>
                      <a:pt x="130" y="15"/>
                    </a:lnTo>
                    <a:lnTo>
                      <a:pt x="258" y="15"/>
                    </a:lnTo>
                    <a:lnTo>
                      <a:pt x="258" y="21"/>
                    </a:lnTo>
                    <a:lnTo>
                      <a:pt x="130" y="21"/>
                    </a:lnTo>
                    <a:lnTo>
                      <a:pt x="2" y="21"/>
                    </a:lnTo>
                    <a:lnTo>
                      <a:pt x="2" y="15"/>
                    </a:lnTo>
                    <a:close/>
                    <a:moveTo>
                      <a:pt x="5" y="0"/>
                    </a:moveTo>
                    <a:lnTo>
                      <a:pt x="5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261" y="0"/>
                    </a:moveTo>
                    <a:lnTo>
                      <a:pt x="261" y="35"/>
                    </a:lnTo>
                    <a:lnTo>
                      <a:pt x="255" y="35"/>
                    </a:lnTo>
                    <a:lnTo>
                      <a:pt x="255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62"/>
              <p:cNvSpPr>
                <a:spLocks noEditPoints="1"/>
              </p:cNvSpPr>
              <p:nvPr/>
            </p:nvSpPr>
            <p:spPr bwMode="auto">
              <a:xfrm>
                <a:off x="4154488" y="4237037"/>
                <a:ext cx="776287" cy="58738"/>
              </a:xfrm>
              <a:custGeom>
                <a:avLst/>
                <a:gdLst>
                  <a:gd name="T0" fmla="*/ 3 w 489"/>
                  <a:gd name="T1" fmla="*/ 16 h 37"/>
                  <a:gd name="T2" fmla="*/ 244 w 489"/>
                  <a:gd name="T3" fmla="*/ 16 h 37"/>
                  <a:gd name="T4" fmla="*/ 486 w 489"/>
                  <a:gd name="T5" fmla="*/ 16 h 37"/>
                  <a:gd name="T6" fmla="*/ 486 w 489"/>
                  <a:gd name="T7" fmla="*/ 21 h 37"/>
                  <a:gd name="T8" fmla="*/ 244 w 489"/>
                  <a:gd name="T9" fmla="*/ 21 h 37"/>
                  <a:gd name="T10" fmla="*/ 3 w 489"/>
                  <a:gd name="T11" fmla="*/ 21 h 37"/>
                  <a:gd name="T12" fmla="*/ 3 w 489"/>
                  <a:gd name="T13" fmla="*/ 16 h 37"/>
                  <a:gd name="T14" fmla="*/ 6 w 489"/>
                  <a:gd name="T15" fmla="*/ 0 h 37"/>
                  <a:gd name="T16" fmla="*/ 6 w 489"/>
                  <a:gd name="T17" fmla="*/ 37 h 37"/>
                  <a:gd name="T18" fmla="*/ 0 w 489"/>
                  <a:gd name="T19" fmla="*/ 37 h 37"/>
                  <a:gd name="T20" fmla="*/ 0 w 489"/>
                  <a:gd name="T21" fmla="*/ 0 h 37"/>
                  <a:gd name="T22" fmla="*/ 6 w 489"/>
                  <a:gd name="T23" fmla="*/ 0 h 37"/>
                  <a:gd name="T24" fmla="*/ 489 w 489"/>
                  <a:gd name="T25" fmla="*/ 0 h 37"/>
                  <a:gd name="T26" fmla="*/ 489 w 489"/>
                  <a:gd name="T27" fmla="*/ 37 h 37"/>
                  <a:gd name="T28" fmla="*/ 483 w 489"/>
                  <a:gd name="T29" fmla="*/ 37 h 37"/>
                  <a:gd name="T30" fmla="*/ 483 w 489"/>
                  <a:gd name="T31" fmla="*/ 0 h 37"/>
                  <a:gd name="T32" fmla="*/ 489 w 489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9" h="37">
                    <a:moveTo>
                      <a:pt x="3" y="16"/>
                    </a:moveTo>
                    <a:lnTo>
                      <a:pt x="244" y="16"/>
                    </a:lnTo>
                    <a:lnTo>
                      <a:pt x="486" y="16"/>
                    </a:lnTo>
                    <a:lnTo>
                      <a:pt x="486" y="21"/>
                    </a:lnTo>
                    <a:lnTo>
                      <a:pt x="244" y="21"/>
                    </a:lnTo>
                    <a:lnTo>
                      <a:pt x="3" y="21"/>
                    </a:lnTo>
                    <a:lnTo>
                      <a:pt x="3" y="16"/>
                    </a:lnTo>
                    <a:close/>
                    <a:moveTo>
                      <a:pt x="6" y="0"/>
                    </a:move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489" y="0"/>
                    </a:moveTo>
                    <a:lnTo>
                      <a:pt x="489" y="37"/>
                    </a:lnTo>
                    <a:lnTo>
                      <a:pt x="483" y="37"/>
                    </a:lnTo>
                    <a:lnTo>
                      <a:pt x="483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63"/>
              <p:cNvSpPr>
                <a:spLocks noEditPoints="1"/>
              </p:cNvSpPr>
              <p:nvPr/>
            </p:nvSpPr>
            <p:spPr bwMode="auto">
              <a:xfrm>
                <a:off x="4262438" y="4132262"/>
                <a:ext cx="573087" cy="58738"/>
              </a:xfrm>
              <a:custGeom>
                <a:avLst/>
                <a:gdLst>
                  <a:gd name="T0" fmla="*/ 3 w 361"/>
                  <a:gd name="T1" fmla="*/ 15 h 37"/>
                  <a:gd name="T2" fmla="*/ 180 w 361"/>
                  <a:gd name="T3" fmla="*/ 15 h 37"/>
                  <a:gd name="T4" fmla="*/ 358 w 361"/>
                  <a:gd name="T5" fmla="*/ 15 h 37"/>
                  <a:gd name="T6" fmla="*/ 358 w 361"/>
                  <a:gd name="T7" fmla="*/ 21 h 37"/>
                  <a:gd name="T8" fmla="*/ 180 w 361"/>
                  <a:gd name="T9" fmla="*/ 21 h 37"/>
                  <a:gd name="T10" fmla="*/ 3 w 361"/>
                  <a:gd name="T11" fmla="*/ 21 h 37"/>
                  <a:gd name="T12" fmla="*/ 3 w 361"/>
                  <a:gd name="T13" fmla="*/ 15 h 37"/>
                  <a:gd name="T14" fmla="*/ 5 w 361"/>
                  <a:gd name="T15" fmla="*/ 0 h 37"/>
                  <a:gd name="T16" fmla="*/ 5 w 361"/>
                  <a:gd name="T17" fmla="*/ 37 h 37"/>
                  <a:gd name="T18" fmla="*/ 0 w 361"/>
                  <a:gd name="T19" fmla="*/ 37 h 37"/>
                  <a:gd name="T20" fmla="*/ 0 w 361"/>
                  <a:gd name="T21" fmla="*/ 0 h 37"/>
                  <a:gd name="T22" fmla="*/ 5 w 361"/>
                  <a:gd name="T23" fmla="*/ 0 h 37"/>
                  <a:gd name="T24" fmla="*/ 361 w 361"/>
                  <a:gd name="T25" fmla="*/ 0 h 37"/>
                  <a:gd name="T26" fmla="*/ 361 w 361"/>
                  <a:gd name="T27" fmla="*/ 37 h 37"/>
                  <a:gd name="T28" fmla="*/ 355 w 361"/>
                  <a:gd name="T29" fmla="*/ 37 h 37"/>
                  <a:gd name="T30" fmla="*/ 355 w 361"/>
                  <a:gd name="T31" fmla="*/ 0 h 37"/>
                  <a:gd name="T32" fmla="*/ 361 w 361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1" h="37">
                    <a:moveTo>
                      <a:pt x="3" y="15"/>
                    </a:moveTo>
                    <a:lnTo>
                      <a:pt x="180" y="15"/>
                    </a:lnTo>
                    <a:lnTo>
                      <a:pt x="358" y="15"/>
                    </a:lnTo>
                    <a:lnTo>
                      <a:pt x="358" y="21"/>
                    </a:lnTo>
                    <a:lnTo>
                      <a:pt x="180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5" y="0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361" y="0"/>
                    </a:moveTo>
                    <a:lnTo>
                      <a:pt x="361" y="37"/>
                    </a:lnTo>
                    <a:lnTo>
                      <a:pt x="355" y="37"/>
                    </a:lnTo>
                    <a:lnTo>
                      <a:pt x="355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64"/>
              <p:cNvSpPr>
                <a:spLocks noEditPoints="1"/>
              </p:cNvSpPr>
              <p:nvPr/>
            </p:nvSpPr>
            <p:spPr bwMode="auto">
              <a:xfrm>
                <a:off x="4525963" y="4029075"/>
                <a:ext cx="50800" cy="55563"/>
              </a:xfrm>
              <a:custGeom>
                <a:avLst/>
                <a:gdLst>
                  <a:gd name="T0" fmla="*/ 3 w 32"/>
                  <a:gd name="T1" fmla="*/ 14 h 35"/>
                  <a:gd name="T2" fmla="*/ 16 w 32"/>
                  <a:gd name="T3" fmla="*/ 14 h 35"/>
                  <a:gd name="T4" fmla="*/ 30 w 32"/>
                  <a:gd name="T5" fmla="*/ 14 h 35"/>
                  <a:gd name="T6" fmla="*/ 30 w 32"/>
                  <a:gd name="T7" fmla="*/ 20 h 35"/>
                  <a:gd name="T8" fmla="*/ 16 w 32"/>
                  <a:gd name="T9" fmla="*/ 20 h 35"/>
                  <a:gd name="T10" fmla="*/ 3 w 32"/>
                  <a:gd name="T11" fmla="*/ 20 h 35"/>
                  <a:gd name="T12" fmla="*/ 3 w 32"/>
                  <a:gd name="T13" fmla="*/ 14 h 35"/>
                  <a:gd name="T14" fmla="*/ 6 w 32"/>
                  <a:gd name="T15" fmla="*/ 0 h 35"/>
                  <a:gd name="T16" fmla="*/ 6 w 32"/>
                  <a:gd name="T17" fmla="*/ 35 h 35"/>
                  <a:gd name="T18" fmla="*/ 0 w 32"/>
                  <a:gd name="T19" fmla="*/ 35 h 35"/>
                  <a:gd name="T20" fmla="*/ 0 w 32"/>
                  <a:gd name="T21" fmla="*/ 0 h 35"/>
                  <a:gd name="T22" fmla="*/ 6 w 32"/>
                  <a:gd name="T23" fmla="*/ 0 h 35"/>
                  <a:gd name="T24" fmla="*/ 32 w 32"/>
                  <a:gd name="T25" fmla="*/ 0 h 35"/>
                  <a:gd name="T26" fmla="*/ 32 w 32"/>
                  <a:gd name="T27" fmla="*/ 35 h 35"/>
                  <a:gd name="T28" fmla="*/ 27 w 32"/>
                  <a:gd name="T29" fmla="*/ 35 h 35"/>
                  <a:gd name="T30" fmla="*/ 27 w 32"/>
                  <a:gd name="T31" fmla="*/ 0 h 35"/>
                  <a:gd name="T32" fmla="*/ 32 w 32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5">
                    <a:moveTo>
                      <a:pt x="3" y="14"/>
                    </a:moveTo>
                    <a:lnTo>
                      <a:pt x="16" y="14"/>
                    </a:lnTo>
                    <a:lnTo>
                      <a:pt x="30" y="14"/>
                    </a:lnTo>
                    <a:lnTo>
                      <a:pt x="30" y="20"/>
                    </a:lnTo>
                    <a:lnTo>
                      <a:pt x="16" y="20"/>
                    </a:lnTo>
                    <a:lnTo>
                      <a:pt x="3" y="20"/>
                    </a:lnTo>
                    <a:lnTo>
                      <a:pt x="3" y="14"/>
                    </a:lnTo>
                    <a:close/>
                    <a:moveTo>
                      <a:pt x="6" y="0"/>
                    </a:moveTo>
                    <a:lnTo>
                      <a:pt x="6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32" y="0"/>
                    </a:moveTo>
                    <a:lnTo>
                      <a:pt x="32" y="35"/>
                    </a:lnTo>
                    <a:lnTo>
                      <a:pt x="27" y="35"/>
                    </a:lnTo>
                    <a:lnTo>
                      <a:pt x="27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65"/>
              <p:cNvSpPr>
                <a:spLocks noEditPoints="1"/>
              </p:cNvSpPr>
              <p:nvPr/>
            </p:nvSpPr>
            <p:spPr bwMode="auto">
              <a:xfrm>
                <a:off x="4364038" y="3924300"/>
                <a:ext cx="396875" cy="55563"/>
              </a:xfrm>
              <a:custGeom>
                <a:avLst/>
                <a:gdLst>
                  <a:gd name="T0" fmla="*/ 3 w 250"/>
                  <a:gd name="T1" fmla="*/ 14 h 35"/>
                  <a:gd name="T2" fmla="*/ 125 w 250"/>
                  <a:gd name="T3" fmla="*/ 14 h 35"/>
                  <a:gd name="T4" fmla="*/ 247 w 250"/>
                  <a:gd name="T5" fmla="*/ 14 h 35"/>
                  <a:gd name="T6" fmla="*/ 247 w 250"/>
                  <a:gd name="T7" fmla="*/ 20 h 35"/>
                  <a:gd name="T8" fmla="*/ 125 w 250"/>
                  <a:gd name="T9" fmla="*/ 20 h 35"/>
                  <a:gd name="T10" fmla="*/ 3 w 250"/>
                  <a:gd name="T11" fmla="*/ 20 h 35"/>
                  <a:gd name="T12" fmla="*/ 3 w 250"/>
                  <a:gd name="T13" fmla="*/ 14 h 35"/>
                  <a:gd name="T14" fmla="*/ 6 w 250"/>
                  <a:gd name="T15" fmla="*/ 0 h 35"/>
                  <a:gd name="T16" fmla="*/ 6 w 250"/>
                  <a:gd name="T17" fmla="*/ 35 h 35"/>
                  <a:gd name="T18" fmla="*/ 0 w 250"/>
                  <a:gd name="T19" fmla="*/ 35 h 35"/>
                  <a:gd name="T20" fmla="*/ 0 w 250"/>
                  <a:gd name="T21" fmla="*/ 0 h 35"/>
                  <a:gd name="T22" fmla="*/ 6 w 250"/>
                  <a:gd name="T23" fmla="*/ 0 h 35"/>
                  <a:gd name="T24" fmla="*/ 250 w 250"/>
                  <a:gd name="T25" fmla="*/ 0 h 35"/>
                  <a:gd name="T26" fmla="*/ 250 w 250"/>
                  <a:gd name="T27" fmla="*/ 35 h 35"/>
                  <a:gd name="T28" fmla="*/ 244 w 250"/>
                  <a:gd name="T29" fmla="*/ 35 h 35"/>
                  <a:gd name="T30" fmla="*/ 244 w 250"/>
                  <a:gd name="T31" fmla="*/ 0 h 35"/>
                  <a:gd name="T32" fmla="*/ 250 w 250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35">
                    <a:moveTo>
                      <a:pt x="3" y="14"/>
                    </a:moveTo>
                    <a:lnTo>
                      <a:pt x="125" y="14"/>
                    </a:lnTo>
                    <a:lnTo>
                      <a:pt x="247" y="14"/>
                    </a:lnTo>
                    <a:lnTo>
                      <a:pt x="247" y="20"/>
                    </a:lnTo>
                    <a:lnTo>
                      <a:pt x="125" y="20"/>
                    </a:lnTo>
                    <a:lnTo>
                      <a:pt x="3" y="20"/>
                    </a:lnTo>
                    <a:lnTo>
                      <a:pt x="3" y="14"/>
                    </a:lnTo>
                    <a:close/>
                    <a:moveTo>
                      <a:pt x="6" y="0"/>
                    </a:moveTo>
                    <a:lnTo>
                      <a:pt x="6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250" y="0"/>
                    </a:moveTo>
                    <a:lnTo>
                      <a:pt x="250" y="35"/>
                    </a:lnTo>
                    <a:lnTo>
                      <a:pt x="244" y="35"/>
                    </a:lnTo>
                    <a:lnTo>
                      <a:pt x="244" y="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66"/>
              <p:cNvSpPr>
                <a:spLocks noEditPoints="1"/>
              </p:cNvSpPr>
              <p:nvPr/>
            </p:nvSpPr>
            <p:spPr bwMode="auto">
              <a:xfrm>
                <a:off x="3984625" y="3817937"/>
                <a:ext cx="1160462" cy="57150"/>
              </a:xfrm>
              <a:custGeom>
                <a:avLst/>
                <a:gdLst>
                  <a:gd name="T0" fmla="*/ 3 w 731"/>
                  <a:gd name="T1" fmla="*/ 16 h 36"/>
                  <a:gd name="T2" fmla="*/ 366 w 731"/>
                  <a:gd name="T3" fmla="*/ 16 h 36"/>
                  <a:gd name="T4" fmla="*/ 728 w 731"/>
                  <a:gd name="T5" fmla="*/ 16 h 36"/>
                  <a:gd name="T6" fmla="*/ 728 w 731"/>
                  <a:gd name="T7" fmla="*/ 21 h 36"/>
                  <a:gd name="T8" fmla="*/ 366 w 731"/>
                  <a:gd name="T9" fmla="*/ 21 h 36"/>
                  <a:gd name="T10" fmla="*/ 3 w 731"/>
                  <a:gd name="T11" fmla="*/ 21 h 36"/>
                  <a:gd name="T12" fmla="*/ 3 w 731"/>
                  <a:gd name="T13" fmla="*/ 16 h 36"/>
                  <a:gd name="T14" fmla="*/ 6 w 731"/>
                  <a:gd name="T15" fmla="*/ 0 h 36"/>
                  <a:gd name="T16" fmla="*/ 6 w 731"/>
                  <a:gd name="T17" fmla="*/ 36 h 36"/>
                  <a:gd name="T18" fmla="*/ 0 w 731"/>
                  <a:gd name="T19" fmla="*/ 36 h 36"/>
                  <a:gd name="T20" fmla="*/ 0 w 731"/>
                  <a:gd name="T21" fmla="*/ 0 h 36"/>
                  <a:gd name="T22" fmla="*/ 6 w 731"/>
                  <a:gd name="T23" fmla="*/ 0 h 36"/>
                  <a:gd name="T24" fmla="*/ 731 w 731"/>
                  <a:gd name="T25" fmla="*/ 0 h 36"/>
                  <a:gd name="T26" fmla="*/ 731 w 731"/>
                  <a:gd name="T27" fmla="*/ 36 h 36"/>
                  <a:gd name="T28" fmla="*/ 725 w 731"/>
                  <a:gd name="T29" fmla="*/ 36 h 36"/>
                  <a:gd name="T30" fmla="*/ 725 w 731"/>
                  <a:gd name="T31" fmla="*/ 0 h 36"/>
                  <a:gd name="T32" fmla="*/ 731 w 731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1" h="36">
                    <a:moveTo>
                      <a:pt x="3" y="16"/>
                    </a:moveTo>
                    <a:lnTo>
                      <a:pt x="366" y="16"/>
                    </a:lnTo>
                    <a:lnTo>
                      <a:pt x="728" y="16"/>
                    </a:lnTo>
                    <a:lnTo>
                      <a:pt x="728" y="21"/>
                    </a:lnTo>
                    <a:lnTo>
                      <a:pt x="366" y="21"/>
                    </a:lnTo>
                    <a:lnTo>
                      <a:pt x="3" y="21"/>
                    </a:lnTo>
                    <a:lnTo>
                      <a:pt x="3" y="16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731" y="0"/>
                    </a:moveTo>
                    <a:lnTo>
                      <a:pt x="731" y="36"/>
                    </a:lnTo>
                    <a:lnTo>
                      <a:pt x="725" y="36"/>
                    </a:lnTo>
                    <a:lnTo>
                      <a:pt x="725" y="0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67"/>
              <p:cNvSpPr>
                <a:spLocks noEditPoints="1"/>
              </p:cNvSpPr>
              <p:nvPr/>
            </p:nvSpPr>
            <p:spPr bwMode="auto">
              <a:xfrm>
                <a:off x="4354513" y="3713162"/>
                <a:ext cx="423862" cy="58738"/>
              </a:xfrm>
              <a:custGeom>
                <a:avLst/>
                <a:gdLst>
                  <a:gd name="T0" fmla="*/ 3 w 267"/>
                  <a:gd name="T1" fmla="*/ 15 h 37"/>
                  <a:gd name="T2" fmla="*/ 134 w 267"/>
                  <a:gd name="T3" fmla="*/ 15 h 37"/>
                  <a:gd name="T4" fmla="*/ 264 w 267"/>
                  <a:gd name="T5" fmla="*/ 15 h 37"/>
                  <a:gd name="T6" fmla="*/ 264 w 267"/>
                  <a:gd name="T7" fmla="*/ 21 h 37"/>
                  <a:gd name="T8" fmla="*/ 134 w 267"/>
                  <a:gd name="T9" fmla="*/ 21 h 37"/>
                  <a:gd name="T10" fmla="*/ 3 w 267"/>
                  <a:gd name="T11" fmla="*/ 21 h 37"/>
                  <a:gd name="T12" fmla="*/ 3 w 267"/>
                  <a:gd name="T13" fmla="*/ 15 h 37"/>
                  <a:gd name="T14" fmla="*/ 6 w 267"/>
                  <a:gd name="T15" fmla="*/ 0 h 37"/>
                  <a:gd name="T16" fmla="*/ 6 w 267"/>
                  <a:gd name="T17" fmla="*/ 37 h 37"/>
                  <a:gd name="T18" fmla="*/ 0 w 267"/>
                  <a:gd name="T19" fmla="*/ 37 h 37"/>
                  <a:gd name="T20" fmla="*/ 0 w 267"/>
                  <a:gd name="T21" fmla="*/ 0 h 37"/>
                  <a:gd name="T22" fmla="*/ 6 w 267"/>
                  <a:gd name="T23" fmla="*/ 0 h 37"/>
                  <a:gd name="T24" fmla="*/ 267 w 267"/>
                  <a:gd name="T25" fmla="*/ 0 h 37"/>
                  <a:gd name="T26" fmla="*/ 267 w 267"/>
                  <a:gd name="T27" fmla="*/ 37 h 37"/>
                  <a:gd name="T28" fmla="*/ 261 w 267"/>
                  <a:gd name="T29" fmla="*/ 37 h 37"/>
                  <a:gd name="T30" fmla="*/ 261 w 267"/>
                  <a:gd name="T31" fmla="*/ 0 h 37"/>
                  <a:gd name="T32" fmla="*/ 267 w 267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37">
                    <a:moveTo>
                      <a:pt x="3" y="15"/>
                    </a:moveTo>
                    <a:lnTo>
                      <a:pt x="134" y="15"/>
                    </a:lnTo>
                    <a:lnTo>
                      <a:pt x="264" y="15"/>
                    </a:lnTo>
                    <a:lnTo>
                      <a:pt x="264" y="21"/>
                    </a:lnTo>
                    <a:lnTo>
                      <a:pt x="134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267" y="0"/>
                    </a:moveTo>
                    <a:lnTo>
                      <a:pt x="267" y="37"/>
                    </a:lnTo>
                    <a:lnTo>
                      <a:pt x="261" y="37"/>
                    </a:lnTo>
                    <a:lnTo>
                      <a:pt x="261" y="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68"/>
              <p:cNvSpPr>
                <a:spLocks noEditPoints="1"/>
              </p:cNvSpPr>
              <p:nvPr/>
            </p:nvSpPr>
            <p:spPr bwMode="auto">
              <a:xfrm>
                <a:off x="4079875" y="3608387"/>
                <a:ext cx="985837" cy="57150"/>
              </a:xfrm>
              <a:custGeom>
                <a:avLst/>
                <a:gdLst>
                  <a:gd name="T0" fmla="*/ 3 w 621"/>
                  <a:gd name="T1" fmla="*/ 15 h 36"/>
                  <a:gd name="T2" fmla="*/ 311 w 621"/>
                  <a:gd name="T3" fmla="*/ 15 h 36"/>
                  <a:gd name="T4" fmla="*/ 618 w 621"/>
                  <a:gd name="T5" fmla="*/ 15 h 36"/>
                  <a:gd name="T6" fmla="*/ 618 w 621"/>
                  <a:gd name="T7" fmla="*/ 21 h 36"/>
                  <a:gd name="T8" fmla="*/ 311 w 621"/>
                  <a:gd name="T9" fmla="*/ 21 h 36"/>
                  <a:gd name="T10" fmla="*/ 3 w 621"/>
                  <a:gd name="T11" fmla="*/ 21 h 36"/>
                  <a:gd name="T12" fmla="*/ 3 w 621"/>
                  <a:gd name="T13" fmla="*/ 15 h 36"/>
                  <a:gd name="T14" fmla="*/ 6 w 621"/>
                  <a:gd name="T15" fmla="*/ 0 h 36"/>
                  <a:gd name="T16" fmla="*/ 6 w 621"/>
                  <a:gd name="T17" fmla="*/ 36 h 36"/>
                  <a:gd name="T18" fmla="*/ 0 w 621"/>
                  <a:gd name="T19" fmla="*/ 36 h 36"/>
                  <a:gd name="T20" fmla="*/ 0 w 621"/>
                  <a:gd name="T21" fmla="*/ 0 h 36"/>
                  <a:gd name="T22" fmla="*/ 6 w 621"/>
                  <a:gd name="T23" fmla="*/ 0 h 36"/>
                  <a:gd name="T24" fmla="*/ 621 w 621"/>
                  <a:gd name="T25" fmla="*/ 0 h 36"/>
                  <a:gd name="T26" fmla="*/ 621 w 621"/>
                  <a:gd name="T27" fmla="*/ 36 h 36"/>
                  <a:gd name="T28" fmla="*/ 615 w 621"/>
                  <a:gd name="T29" fmla="*/ 36 h 36"/>
                  <a:gd name="T30" fmla="*/ 615 w 621"/>
                  <a:gd name="T31" fmla="*/ 0 h 36"/>
                  <a:gd name="T32" fmla="*/ 621 w 621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1" h="36">
                    <a:moveTo>
                      <a:pt x="3" y="15"/>
                    </a:moveTo>
                    <a:lnTo>
                      <a:pt x="311" y="15"/>
                    </a:lnTo>
                    <a:lnTo>
                      <a:pt x="618" y="15"/>
                    </a:lnTo>
                    <a:lnTo>
                      <a:pt x="618" y="21"/>
                    </a:lnTo>
                    <a:lnTo>
                      <a:pt x="311" y="21"/>
                    </a:lnTo>
                    <a:lnTo>
                      <a:pt x="3" y="21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21" y="0"/>
                    </a:moveTo>
                    <a:lnTo>
                      <a:pt x="621" y="36"/>
                    </a:lnTo>
                    <a:lnTo>
                      <a:pt x="615" y="36"/>
                    </a:lnTo>
                    <a:lnTo>
                      <a:pt x="615" y="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69"/>
              <p:cNvSpPr>
                <a:spLocks noEditPoints="1"/>
              </p:cNvSpPr>
              <p:nvPr/>
            </p:nvSpPr>
            <p:spPr bwMode="auto">
              <a:xfrm>
                <a:off x="4445000" y="3505200"/>
                <a:ext cx="323850" cy="55563"/>
              </a:xfrm>
              <a:custGeom>
                <a:avLst/>
                <a:gdLst>
                  <a:gd name="T0" fmla="*/ 3 w 204"/>
                  <a:gd name="T1" fmla="*/ 14 h 35"/>
                  <a:gd name="T2" fmla="*/ 103 w 204"/>
                  <a:gd name="T3" fmla="*/ 14 h 35"/>
                  <a:gd name="T4" fmla="*/ 201 w 204"/>
                  <a:gd name="T5" fmla="*/ 14 h 35"/>
                  <a:gd name="T6" fmla="*/ 201 w 204"/>
                  <a:gd name="T7" fmla="*/ 20 h 35"/>
                  <a:gd name="T8" fmla="*/ 103 w 204"/>
                  <a:gd name="T9" fmla="*/ 20 h 35"/>
                  <a:gd name="T10" fmla="*/ 3 w 204"/>
                  <a:gd name="T11" fmla="*/ 20 h 35"/>
                  <a:gd name="T12" fmla="*/ 3 w 204"/>
                  <a:gd name="T13" fmla="*/ 14 h 35"/>
                  <a:gd name="T14" fmla="*/ 6 w 204"/>
                  <a:gd name="T15" fmla="*/ 0 h 35"/>
                  <a:gd name="T16" fmla="*/ 6 w 204"/>
                  <a:gd name="T17" fmla="*/ 35 h 35"/>
                  <a:gd name="T18" fmla="*/ 0 w 204"/>
                  <a:gd name="T19" fmla="*/ 35 h 35"/>
                  <a:gd name="T20" fmla="*/ 0 w 204"/>
                  <a:gd name="T21" fmla="*/ 0 h 35"/>
                  <a:gd name="T22" fmla="*/ 6 w 204"/>
                  <a:gd name="T23" fmla="*/ 0 h 35"/>
                  <a:gd name="T24" fmla="*/ 204 w 204"/>
                  <a:gd name="T25" fmla="*/ 0 h 35"/>
                  <a:gd name="T26" fmla="*/ 204 w 204"/>
                  <a:gd name="T27" fmla="*/ 35 h 35"/>
                  <a:gd name="T28" fmla="*/ 199 w 204"/>
                  <a:gd name="T29" fmla="*/ 35 h 35"/>
                  <a:gd name="T30" fmla="*/ 199 w 204"/>
                  <a:gd name="T31" fmla="*/ 0 h 35"/>
                  <a:gd name="T32" fmla="*/ 204 w 20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4" h="35">
                    <a:moveTo>
                      <a:pt x="3" y="14"/>
                    </a:moveTo>
                    <a:lnTo>
                      <a:pt x="103" y="14"/>
                    </a:lnTo>
                    <a:lnTo>
                      <a:pt x="201" y="14"/>
                    </a:lnTo>
                    <a:lnTo>
                      <a:pt x="201" y="20"/>
                    </a:lnTo>
                    <a:lnTo>
                      <a:pt x="103" y="20"/>
                    </a:lnTo>
                    <a:lnTo>
                      <a:pt x="3" y="20"/>
                    </a:lnTo>
                    <a:lnTo>
                      <a:pt x="3" y="14"/>
                    </a:lnTo>
                    <a:close/>
                    <a:moveTo>
                      <a:pt x="6" y="0"/>
                    </a:moveTo>
                    <a:lnTo>
                      <a:pt x="6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204" y="0"/>
                    </a:moveTo>
                    <a:lnTo>
                      <a:pt x="204" y="35"/>
                    </a:lnTo>
                    <a:lnTo>
                      <a:pt x="199" y="35"/>
                    </a:lnTo>
                    <a:lnTo>
                      <a:pt x="199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70"/>
              <p:cNvSpPr>
                <a:spLocks noEditPoints="1"/>
              </p:cNvSpPr>
              <p:nvPr/>
            </p:nvSpPr>
            <p:spPr bwMode="auto">
              <a:xfrm>
                <a:off x="4475163" y="3398837"/>
                <a:ext cx="276225" cy="57150"/>
              </a:xfrm>
              <a:custGeom>
                <a:avLst/>
                <a:gdLst>
                  <a:gd name="T0" fmla="*/ 3 w 174"/>
                  <a:gd name="T1" fmla="*/ 15 h 36"/>
                  <a:gd name="T2" fmla="*/ 87 w 174"/>
                  <a:gd name="T3" fmla="*/ 15 h 36"/>
                  <a:gd name="T4" fmla="*/ 171 w 174"/>
                  <a:gd name="T5" fmla="*/ 15 h 36"/>
                  <a:gd name="T6" fmla="*/ 171 w 174"/>
                  <a:gd name="T7" fmla="*/ 20 h 36"/>
                  <a:gd name="T8" fmla="*/ 87 w 174"/>
                  <a:gd name="T9" fmla="*/ 20 h 36"/>
                  <a:gd name="T10" fmla="*/ 3 w 174"/>
                  <a:gd name="T11" fmla="*/ 20 h 36"/>
                  <a:gd name="T12" fmla="*/ 3 w 174"/>
                  <a:gd name="T13" fmla="*/ 15 h 36"/>
                  <a:gd name="T14" fmla="*/ 6 w 174"/>
                  <a:gd name="T15" fmla="*/ 0 h 36"/>
                  <a:gd name="T16" fmla="*/ 6 w 174"/>
                  <a:gd name="T17" fmla="*/ 36 h 36"/>
                  <a:gd name="T18" fmla="*/ 0 w 174"/>
                  <a:gd name="T19" fmla="*/ 36 h 36"/>
                  <a:gd name="T20" fmla="*/ 0 w 174"/>
                  <a:gd name="T21" fmla="*/ 0 h 36"/>
                  <a:gd name="T22" fmla="*/ 6 w 174"/>
                  <a:gd name="T23" fmla="*/ 0 h 36"/>
                  <a:gd name="T24" fmla="*/ 174 w 174"/>
                  <a:gd name="T25" fmla="*/ 0 h 36"/>
                  <a:gd name="T26" fmla="*/ 174 w 174"/>
                  <a:gd name="T27" fmla="*/ 36 h 36"/>
                  <a:gd name="T28" fmla="*/ 168 w 174"/>
                  <a:gd name="T29" fmla="*/ 36 h 36"/>
                  <a:gd name="T30" fmla="*/ 168 w 174"/>
                  <a:gd name="T31" fmla="*/ 0 h 36"/>
                  <a:gd name="T32" fmla="*/ 174 w 174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36">
                    <a:moveTo>
                      <a:pt x="3" y="15"/>
                    </a:moveTo>
                    <a:lnTo>
                      <a:pt x="87" y="15"/>
                    </a:lnTo>
                    <a:lnTo>
                      <a:pt x="171" y="15"/>
                    </a:lnTo>
                    <a:lnTo>
                      <a:pt x="171" y="20"/>
                    </a:lnTo>
                    <a:lnTo>
                      <a:pt x="87" y="20"/>
                    </a:lnTo>
                    <a:lnTo>
                      <a:pt x="3" y="20"/>
                    </a:lnTo>
                    <a:lnTo>
                      <a:pt x="3" y="15"/>
                    </a:lnTo>
                    <a:close/>
                    <a:moveTo>
                      <a:pt x="6" y="0"/>
                    </a:moveTo>
                    <a:lnTo>
                      <a:pt x="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174" y="0"/>
                    </a:moveTo>
                    <a:lnTo>
                      <a:pt x="174" y="36"/>
                    </a:lnTo>
                    <a:lnTo>
                      <a:pt x="168" y="36"/>
                    </a:lnTo>
                    <a:lnTo>
                      <a:pt x="168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Oval 189"/>
              <p:cNvSpPr>
                <a:spLocks noChangeArrowheads="1"/>
              </p:cNvSpPr>
              <p:nvPr/>
            </p:nvSpPr>
            <p:spPr bwMode="auto">
              <a:xfrm>
                <a:off x="3729038" y="5688012"/>
                <a:ext cx="87312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Oval 190"/>
              <p:cNvSpPr>
                <a:spLocks noChangeArrowheads="1"/>
              </p:cNvSpPr>
              <p:nvPr/>
            </p:nvSpPr>
            <p:spPr bwMode="auto">
              <a:xfrm>
                <a:off x="3992563" y="5584825"/>
                <a:ext cx="87312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Oval 191"/>
              <p:cNvSpPr>
                <a:spLocks noChangeArrowheads="1"/>
              </p:cNvSpPr>
              <p:nvPr/>
            </p:nvSpPr>
            <p:spPr bwMode="auto">
              <a:xfrm>
                <a:off x="4254500" y="5480050"/>
                <a:ext cx="88900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Oval 192"/>
              <p:cNvSpPr>
                <a:spLocks noChangeArrowheads="1"/>
              </p:cNvSpPr>
              <p:nvPr/>
            </p:nvSpPr>
            <p:spPr bwMode="auto">
              <a:xfrm>
                <a:off x="4257675" y="5375275"/>
                <a:ext cx="88900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Oval 193"/>
              <p:cNvSpPr>
                <a:spLocks noChangeArrowheads="1"/>
              </p:cNvSpPr>
              <p:nvPr/>
            </p:nvSpPr>
            <p:spPr bwMode="auto">
              <a:xfrm>
                <a:off x="4260850" y="5268912"/>
                <a:ext cx="87312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Oval 194"/>
              <p:cNvSpPr>
                <a:spLocks noChangeArrowheads="1"/>
              </p:cNvSpPr>
              <p:nvPr/>
            </p:nvSpPr>
            <p:spPr bwMode="auto">
              <a:xfrm>
                <a:off x="4262438" y="5164137"/>
                <a:ext cx="87312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Oval 195"/>
              <p:cNvSpPr>
                <a:spLocks noChangeArrowheads="1"/>
              </p:cNvSpPr>
              <p:nvPr/>
            </p:nvSpPr>
            <p:spPr bwMode="auto">
              <a:xfrm>
                <a:off x="4298950" y="5060950"/>
                <a:ext cx="87312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Oval 196"/>
              <p:cNvSpPr>
                <a:spLocks noChangeArrowheads="1"/>
              </p:cNvSpPr>
              <p:nvPr/>
            </p:nvSpPr>
            <p:spPr bwMode="auto">
              <a:xfrm>
                <a:off x="4327525" y="4956175"/>
                <a:ext cx="88900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Oval 197"/>
              <p:cNvSpPr>
                <a:spLocks noChangeArrowheads="1"/>
              </p:cNvSpPr>
              <p:nvPr/>
            </p:nvSpPr>
            <p:spPr bwMode="auto">
              <a:xfrm>
                <a:off x="4391025" y="4849812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Oval 198"/>
              <p:cNvSpPr>
                <a:spLocks noChangeArrowheads="1"/>
              </p:cNvSpPr>
              <p:nvPr/>
            </p:nvSpPr>
            <p:spPr bwMode="auto">
              <a:xfrm>
                <a:off x="4394200" y="4745037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Oval 199"/>
              <p:cNvSpPr>
                <a:spLocks noChangeArrowheads="1"/>
              </p:cNvSpPr>
              <p:nvPr/>
            </p:nvSpPr>
            <p:spPr bwMode="auto">
              <a:xfrm>
                <a:off x="4397375" y="4641850"/>
                <a:ext cx="88900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Oval 200"/>
              <p:cNvSpPr>
                <a:spLocks noChangeArrowheads="1"/>
              </p:cNvSpPr>
              <p:nvPr/>
            </p:nvSpPr>
            <p:spPr bwMode="auto">
              <a:xfrm>
                <a:off x="4414838" y="4535487"/>
                <a:ext cx="87312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Oval 201"/>
              <p:cNvSpPr>
                <a:spLocks noChangeArrowheads="1"/>
              </p:cNvSpPr>
              <p:nvPr/>
            </p:nvSpPr>
            <p:spPr bwMode="auto">
              <a:xfrm>
                <a:off x="4427538" y="4430712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Oval 202"/>
              <p:cNvSpPr>
                <a:spLocks noChangeArrowheads="1"/>
              </p:cNvSpPr>
              <p:nvPr/>
            </p:nvSpPr>
            <p:spPr bwMode="auto">
              <a:xfrm>
                <a:off x="4464050" y="4325937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Oval 203"/>
              <p:cNvSpPr>
                <a:spLocks noChangeArrowheads="1"/>
              </p:cNvSpPr>
              <p:nvPr/>
            </p:nvSpPr>
            <p:spPr bwMode="auto">
              <a:xfrm>
                <a:off x="4498975" y="4221162"/>
                <a:ext cx="87312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Oval 204"/>
              <p:cNvSpPr>
                <a:spLocks noChangeArrowheads="1"/>
              </p:cNvSpPr>
              <p:nvPr/>
            </p:nvSpPr>
            <p:spPr bwMode="auto">
              <a:xfrm>
                <a:off x="4502150" y="4116387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Oval 205"/>
              <p:cNvSpPr>
                <a:spLocks noChangeArrowheads="1"/>
              </p:cNvSpPr>
              <p:nvPr/>
            </p:nvSpPr>
            <p:spPr bwMode="auto">
              <a:xfrm>
                <a:off x="4506913" y="4011612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Oval 206"/>
              <p:cNvSpPr>
                <a:spLocks noChangeArrowheads="1"/>
              </p:cNvSpPr>
              <p:nvPr/>
            </p:nvSpPr>
            <p:spPr bwMode="auto">
              <a:xfrm>
                <a:off x="4516438" y="3906837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Oval 207"/>
              <p:cNvSpPr>
                <a:spLocks noChangeArrowheads="1"/>
              </p:cNvSpPr>
              <p:nvPr/>
            </p:nvSpPr>
            <p:spPr bwMode="auto">
              <a:xfrm>
                <a:off x="4519613" y="3802062"/>
                <a:ext cx="88900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Oval 208"/>
              <p:cNvSpPr>
                <a:spLocks noChangeArrowheads="1"/>
              </p:cNvSpPr>
              <p:nvPr/>
            </p:nvSpPr>
            <p:spPr bwMode="auto">
              <a:xfrm>
                <a:off x="4522788" y="3697287"/>
                <a:ext cx="88900" cy="8731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Oval 209"/>
              <p:cNvSpPr>
                <a:spLocks noChangeArrowheads="1"/>
              </p:cNvSpPr>
              <p:nvPr/>
            </p:nvSpPr>
            <p:spPr bwMode="auto">
              <a:xfrm>
                <a:off x="4529138" y="3592512"/>
                <a:ext cx="87312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Oval 210"/>
              <p:cNvSpPr>
                <a:spLocks noChangeArrowheads="1"/>
              </p:cNvSpPr>
              <p:nvPr/>
            </p:nvSpPr>
            <p:spPr bwMode="auto">
              <a:xfrm>
                <a:off x="4562475" y="3487737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1" name="Oval 211"/>
            <p:cNvSpPr>
              <a:spLocks noChangeArrowheads="1"/>
            </p:cNvSpPr>
            <p:nvPr/>
          </p:nvSpPr>
          <p:spPr bwMode="auto">
            <a:xfrm>
              <a:off x="4568825" y="3382962"/>
              <a:ext cx="87312" cy="8731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06888" y="2857500"/>
            <a:ext cx="650875" cy="508000"/>
            <a:chOff x="4306888" y="2857500"/>
            <a:chExt cx="650875" cy="508000"/>
          </a:xfrm>
        </p:grpSpPr>
        <p:sp>
          <p:nvSpPr>
            <p:cNvPr id="1118" name="Freeform 171"/>
            <p:cNvSpPr>
              <a:spLocks noEditPoints="1"/>
            </p:cNvSpPr>
            <p:nvPr/>
          </p:nvSpPr>
          <p:spPr bwMode="auto">
            <a:xfrm>
              <a:off x="4306888" y="3294062"/>
              <a:ext cx="650875" cy="57150"/>
            </a:xfrm>
            <a:custGeom>
              <a:avLst/>
              <a:gdLst>
                <a:gd name="T0" fmla="*/ 3 w 410"/>
                <a:gd name="T1" fmla="*/ 15 h 36"/>
                <a:gd name="T2" fmla="*/ 206 w 410"/>
                <a:gd name="T3" fmla="*/ 15 h 36"/>
                <a:gd name="T4" fmla="*/ 408 w 410"/>
                <a:gd name="T5" fmla="*/ 15 h 36"/>
                <a:gd name="T6" fmla="*/ 408 w 410"/>
                <a:gd name="T7" fmla="*/ 21 h 36"/>
                <a:gd name="T8" fmla="*/ 206 w 410"/>
                <a:gd name="T9" fmla="*/ 21 h 36"/>
                <a:gd name="T10" fmla="*/ 3 w 410"/>
                <a:gd name="T11" fmla="*/ 21 h 36"/>
                <a:gd name="T12" fmla="*/ 3 w 410"/>
                <a:gd name="T13" fmla="*/ 15 h 36"/>
                <a:gd name="T14" fmla="*/ 6 w 410"/>
                <a:gd name="T15" fmla="*/ 0 h 36"/>
                <a:gd name="T16" fmla="*/ 6 w 410"/>
                <a:gd name="T17" fmla="*/ 36 h 36"/>
                <a:gd name="T18" fmla="*/ 0 w 410"/>
                <a:gd name="T19" fmla="*/ 36 h 36"/>
                <a:gd name="T20" fmla="*/ 0 w 410"/>
                <a:gd name="T21" fmla="*/ 0 h 36"/>
                <a:gd name="T22" fmla="*/ 6 w 410"/>
                <a:gd name="T23" fmla="*/ 0 h 36"/>
                <a:gd name="T24" fmla="*/ 410 w 410"/>
                <a:gd name="T25" fmla="*/ 0 h 36"/>
                <a:gd name="T26" fmla="*/ 410 w 410"/>
                <a:gd name="T27" fmla="*/ 36 h 36"/>
                <a:gd name="T28" fmla="*/ 405 w 410"/>
                <a:gd name="T29" fmla="*/ 36 h 36"/>
                <a:gd name="T30" fmla="*/ 405 w 410"/>
                <a:gd name="T31" fmla="*/ 0 h 36"/>
                <a:gd name="T32" fmla="*/ 410 w 41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6">
                  <a:moveTo>
                    <a:pt x="3" y="15"/>
                  </a:moveTo>
                  <a:lnTo>
                    <a:pt x="206" y="15"/>
                  </a:lnTo>
                  <a:lnTo>
                    <a:pt x="408" y="15"/>
                  </a:lnTo>
                  <a:lnTo>
                    <a:pt x="408" y="21"/>
                  </a:lnTo>
                  <a:lnTo>
                    <a:pt x="206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410" y="0"/>
                  </a:moveTo>
                  <a:lnTo>
                    <a:pt x="410" y="36"/>
                  </a:lnTo>
                  <a:lnTo>
                    <a:pt x="405" y="36"/>
                  </a:lnTo>
                  <a:lnTo>
                    <a:pt x="405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172"/>
            <p:cNvSpPr>
              <a:spLocks noEditPoints="1"/>
            </p:cNvSpPr>
            <p:nvPr/>
          </p:nvSpPr>
          <p:spPr bwMode="auto">
            <a:xfrm>
              <a:off x="4448175" y="3189287"/>
              <a:ext cx="385762" cy="57150"/>
            </a:xfrm>
            <a:custGeom>
              <a:avLst/>
              <a:gdLst>
                <a:gd name="T0" fmla="*/ 3 w 243"/>
                <a:gd name="T1" fmla="*/ 15 h 36"/>
                <a:gd name="T2" fmla="*/ 121 w 243"/>
                <a:gd name="T3" fmla="*/ 15 h 36"/>
                <a:gd name="T4" fmla="*/ 240 w 243"/>
                <a:gd name="T5" fmla="*/ 15 h 36"/>
                <a:gd name="T6" fmla="*/ 240 w 243"/>
                <a:gd name="T7" fmla="*/ 21 h 36"/>
                <a:gd name="T8" fmla="*/ 121 w 243"/>
                <a:gd name="T9" fmla="*/ 21 h 36"/>
                <a:gd name="T10" fmla="*/ 3 w 243"/>
                <a:gd name="T11" fmla="*/ 21 h 36"/>
                <a:gd name="T12" fmla="*/ 3 w 243"/>
                <a:gd name="T13" fmla="*/ 15 h 36"/>
                <a:gd name="T14" fmla="*/ 6 w 243"/>
                <a:gd name="T15" fmla="*/ 0 h 36"/>
                <a:gd name="T16" fmla="*/ 6 w 243"/>
                <a:gd name="T17" fmla="*/ 36 h 36"/>
                <a:gd name="T18" fmla="*/ 0 w 243"/>
                <a:gd name="T19" fmla="*/ 36 h 36"/>
                <a:gd name="T20" fmla="*/ 0 w 243"/>
                <a:gd name="T21" fmla="*/ 0 h 36"/>
                <a:gd name="T22" fmla="*/ 6 w 243"/>
                <a:gd name="T23" fmla="*/ 0 h 36"/>
                <a:gd name="T24" fmla="*/ 243 w 243"/>
                <a:gd name="T25" fmla="*/ 0 h 36"/>
                <a:gd name="T26" fmla="*/ 243 w 243"/>
                <a:gd name="T27" fmla="*/ 36 h 36"/>
                <a:gd name="T28" fmla="*/ 237 w 243"/>
                <a:gd name="T29" fmla="*/ 36 h 36"/>
                <a:gd name="T30" fmla="*/ 237 w 243"/>
                <a:gd name="T31" fmla="*/ 0 h 36"/>
                <a:gd name="T32" fmla="*/ 243 w 24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6">
                  <a:moveTo>
                    <a:pt x="3" y="15"/>
                  </a:moveTo>
                  <a:lnTo>
                    <a:pt x="121" y="15"/>
                  </a:lnTo>
                  <a:lnTo>
                    <a:pt x="240" y="15"/>
                  </a:lnTo>
                  <a:lnTo>
                    <a:pt x="240" y="21"/>
                  </a:lnTo>
                  <a:lnTo>
                    <a:pt x="121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43" y="0"/>
                  </a:moveTo>
                  <a:lnTo>
                    <a:pt x="243" y="36"/>
                  </a:lnTo>
                  <a:lnTo>
                    <a:pt x="237" y="36"/>
                  </a:lnTo>
                  <a:lnTo>
                    <a:pt x="23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73"/>
            <p:cNvSpPr>
              <a:spLocks noEditPoints="1"/>
            </p:cNvSpPr>
            <p:nvPr/>
          </p:nvSpPr>
          <p:spPr bwMode="auto">
            <a:xfrm>
              <a:off x="4489450" y="3084512"/>
              <a:ext cx="320675" cy="57150"/>
            </a:xfrm>
            <a:custGeom>
              <a:avLst/>
              <a:gdLst>
                <a:gd name="T0" fmla="*/ 3 w 202"/>
                <a:gd name="T1" fmla="*/ 15 h 36"/>
                <a:gd name="T2" fmla="*/ 101 w 202"/>
                <a:gd name="T3" fmla="*/ 15 h 36"/>
                <a:gd name="T4" fmla="*/ 199 w 202"/>
                <a:gd name="T5" fmla="*/ 15 h 36"/>
                <a:gd name="T6" fmla="*/ 199 w 202"/>
                <a:gd name="T7" fmla="*/ 21 h 36"/>
                <a:gd name="T8" fmla="*/ 101 w 202"/>
                <a:gd name="T9" fmla="*/ 21 h 36"/>
                <a:gd name="T10" fmla="*/ 3 w 202"/>
                <a:gd name="T11" fmla="*/ 21 h 36"/>
                <a:gd name="T12" fmla="*/ 3 w 202"/>
                <a:gd name="T13" fmla="*/ 15 h 36"/>
                <a:gd name="T14" fmla="*/ 5 w 202"/>
                <a:gd name="T15" fmla="*/ 0 h 36"/>
                <a:gd name="T16" fmla="*/ 5 w 202"/>
                <a:gd name="T17" fmla="*/ 36 h 36"/>
                <a:gd name="T18" fmla="*/ 0 w 202"/>
                <a:gd name="T19" fmla="*/ 36 h 36"/>
                <a:gd name="T20" fmla="*/ 0 w 202"/>
                <a:gd name="T21" fmla="*/ 0 h 36"/>
                <a:gd name="T22" fmla="*/ 5 w 202"/>
                <a:gd name="T23" fmla="*/ 0 h 36"/>
                <a:gd name="T24" fmla="*/ 202 w 202"/>
                <a:gd name="T25" fmla="*/ 0 h 36"/>
                <a:gd name="T26" fmla="*/ 202 w 202"/>
                <a:gd name="T27" fmla="*/ 36 h 36"/>
                <a:gd name="T28" fmla="*/ 197 w 202"/>
                <a:gd name="T29" fmla="*/ 36 h 36"/>
                <a:gd name="T30" fmla="*/ 197 w 202"/>
                <a:gd name="T31" fmla="*/ 0 h 36"/>
                <a:gd name="T32" fmla="*/ 202 w 20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2" h="36">
                  <a:moveTo>
                    <a:pt x="3" y="15"/>
                  </a:moveTo>
                  <a:lnTo>
                    <a:pt x="101" y="15"/>
                  </a:lnTo>
                  <a:lnTo>
                    <a:pt x="199" y="15"/>
                  </a:lnTo>
                  <a:lnTo>
                    <a:pt x="199" y="21"/>
                  </a:lnTo>
                  <a:lnTo>
                    <a:pt x="101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202" y="0"/>
                  </a:moveTo>
                  <a:lnTo>
                    <a:pt x="202" y="36"/>
                  </a:lnTo>
                  <a:lnTo>
                    <a:pt x="197" y="36"/>
                  </a:lnTo>
                  <a:lnTo>
                    <a:pt x="197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74"/>
            <p:cNvSpPr>
              <a:spLocks noEditPoints="1"/>
            </p:cNvSpPr>
            <p:nvPr/>
          </p:nvSpPr>
          <p:spPr bwMode="auto">
            <a:xfrm>
              <a:off x="4514850" y="2979737"/>
              <a:ext cx="276225" cy="57150"/>
            </a:xfrm>
            <a:custGeom>
              <a:avLst/>
              <a:gdLst>
                <a:gd name="T0" fmla="*/ 3 w 174"/>
                <a:gd name="T1" fmla="*/ 15 h 36"/>
                <a:gd name="T2" fmla="*/ 87 w 174"/>
                <a:gd name="T3" fmla="*/ 15 h 36"/>
                <a:gd name="T4" fmla="*/ 171 w 174"/>
                <a:gd name="T5" fmla="*/ 15 h 36"/>
                <a:gd name="T6" fmla="*/ 171 w 174"/>
                <a:gd name="T7" fmla="*/ 20 h 36"/>
                <a:gd name="T8" fmla="*/ 87 w 174"/>
                <a:gd name="T9" fmla="*/ 20 h 36"/>
                <a:gd name="T10" fmla="*/ 3 w 174"/>
                <a:gd name="T11" fmla="*/ 20 h 36"/>
                <a:gd name="T12" fmla="*/ 3 w 174"/>
                <a:gd name="T13" fmla="*/ 15 h 36"/>
                <a:gd name="T14" fmla="*/ 6 w 174"/>
                <a:gd name="T15" fmla="*/ 0 h 36"/>
                <a:gd name="T16" fmla="*/ 6 w 174"/>
                <a:gd name="T17" fmla="*/ 36 h 36"/>
                <a:gd name="T18" fmla="*/ 0 w 174"/>
                <a:gd name="T19" fmla="*/ 36 h 36"/>
                <a:gd name="T20" fmla="*/ 0 w 174"/>
                <a:gd name="T21" fmla="*/ 0 h 36"/>
                <a:gd name="T22" fmla="*/ 6 w 174"/>
                <a:gd name="T23" fmla="*/ 0 h 36"/>
                <a:gd name="T24" fmla="*/ 174 w 174"/>
                <a:gd name="T25" fmla="*/ 0 h 36"/>
                <a:gd name="T26" fmla="*/ 174 w 174"/>
                <a:gd name="T27" fmla="*/ 36 h 36"/>
                <a:gd name="T28" fmla="*/ 168 w 174"/>
                <a:gd name="T29" fmla="*/ 36 h 36"/>
                <a:gd name="T30" fmla="*/ 168 w 174"/>
                <a:gd name="T31" fmla="*/ 0 h 36"/>
                <a:gd name="T32" fmla="*/ 174 w 174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36">
                  <a:moveTo>
                    <a:pt x="3" y="15"/>
                  </a:moveTo>
                  <a:lnTo>
                    <a:pt x="87" y="15"/>
                  </a:lnTo>
                  <a:lnTo>
                    <a:pt x="171" y="15"/>
                  </a:lnTo>
                  <a:lnTo>
                    <a:pt x="171" y="20"/>
                  </a:lnTo>
                  <a:lnTo>
                    <a:pt x="87" y="20"/>
                  </a:lnTo>
                  <a:lnTo>
                    <a:pt x="3" y="20"/>
                  </a:lnTo>
                  <a:lnTo>
                    <a:pt x="3" y="15"/>
                  </a:lnTo>
                  <a:close/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174" y="0"/>
                  </a:moveTo>
                  <a:lnTo>
                    <a:pt x="174" y="36"/>
                  </a:lnTo>
                  <a:lnTo>
                    <a:pt x="168" y="36"/>
                  </a:lnTo>
                  <a:lnTo>
                    <a:pt x="168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75"/>
            <p:cNvSpPr>
              <a:spLocks noEditPoints="1"/>
            </p:cNvSpPr>
            <p:nvPr/>
          </p:nvSpPr>
          <p:spPr bwMode="auto">
            <a:xfrm>
              <a:off x="4570413" y="2874962"/>
              <a:ext cx="169862" cy="57150"/>
            </a:xfrm>
            <a:custGeom>
              <a:avLst/>
              <a:gdLst>
                <a:gd name="T0" fmla="*/ 2 w 107"/>
                <a:gd name="T1" fmla="*/ 15 h 36"/>
                <a:gd name="T2" fmla="*/ 53 w 107"/>
                <a:gd name="T3" fmla="*/ 15 h 36"/>
                <a:gd name="T4" fmla="*/ 104 w 107"/>
                <a:gd name="T5" fmla="*/ 15 h 36"/>
                <a:gd name="T6" fmla="*/ 104 w 107"/>
                <a:gd name="T7" fmla="*/ 21 h 36"/>
                <a:gd name="T8" fmla="*/ 53 w 107"/>
                <a:gd name="T9" fmla="*/ 21 h 36"/>
                <a:gd name="T10" fmla="*/ 2 w 107"/>
                <a:gd name="T11" fmla="*/ 21 h 36"/>
                <a:gd name="T12" fmla="*/ 2 w 107"/>
                <a:gd name="T13" fmla="*/ 15 h 36"/>
                <a:gd name="T14" fmla="*/ 5 w 107"/>
                <a:gd name="T15" fmla="*/ 0 h 36"/>
                <a:gd name="T16" fmla="*/ 5 w 107"/>
                <a:gd name="T17" fmla="*/ 36 h 36"/>
                <a:gd name="T18" fmla="*/ 0 w 107"/>
                <a:gd name="T19" fmla="*/ 36 h 36"/>
                <a:gd name="T20" fmla="*/ 0 w 107"/>
                <a:gd name="T21" fmla="*/ 0 h 36"/>
                <a:gd name="T22" fmla="*/ 5 w 107"/>
                <a:gd name="T23" fmla="*/ 0 h 36"/>
                <a:gd name="T24" fmla="*/ 107 w 107"/>
                <a:gd name="T25" fmla="*/ 0 h 36"/>
                <a:gd name="T26" fmla="*/ 107 w 107"/>
                <a:gd name="T27" fmla="*/ 36 h 36"/>
                <a:gd name="T28" fmla="*/ 101 w 107"/>
                <a:gd name="T29" fmla="*/ 36 h 36"/>
                <a:gd name="T30" fmla="*/ 101 w 107"/>
                <a:gd name="T31" fmla="*/ 0 h 36"/>
                <a:gd name="T32" fmla="*/ 107 w 10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6">
                  <a:moveTo>
                    <a:pt x="2" y="15"/>
                  </a:moveTo>
                  <a:lnTo>
                    <a:pt x="53" y="15"/>
                  </a:lnTo>
                  <a:lnTo>
                    <a:pt x="104" y="15"/>
                  </a:lnTo>
                  <a:lnTo>
                    <a:pt x="104" y="21"/>
                  </a:lnTo>
                  <a:lnTo>
                    <a:pt x="53" y="21"/>
                  </a:lnTo>
                  <a:lnTo>
                    <a:pt x="2" y="21"/>
                  </a:lnTo>
                  <a:lnTo>
                    <a:pt x="2" y="15"/>
                  </a:lnTo>
                  <a:close/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107" y="0"/>
                  </a:moveTo>
                  <a:lnTo>
                    <a:pt x="107" y="36"/>
                  </a:lnTo>
                  <a:lnTo>
                    <a:pt x="101" y="36"/>
                  </a:lnTo>
                  <a:lnTo>
                    <a:pt x="101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Oval 212"/>
            <p:cNvSpPr>
              <a:spLocks noChangeArrowheads="1"/>
            </p:cNvSpPr>
            <p:nvPr/>
          </p:nvSpPr>
          <p:spPr bwMode="auto">
            <a:xfrm>
              <a:off x="4587875" y="3278187"/>
              <a:ext cx="88900" cy="8731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Oval 213"/>
            <p:cNvSpPr>
              <a:spLocks noChangeArrowheads="1"/>
            </p:cNvSpPr>
            <p:nvPr/>
          </p:nvSpPr>
          <p:spPr bwMode="auto">
            <a:xfrm>
              <a:off x="4595813" y="3171825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Oval 214"/>
            <p:cNvSpPr>
              <a:spLocks noChangeArrowheads="1"/>
            </p:cNvSpPr>
            <p:nvPr/>
          </p:nvSpPr>
          <p:spPr bwMode="auto">
            <a:xfrm>
              <a:off x="4605338" y="3068637"/>
              <a:ext cx="87312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Oval 215"/>
            <p:cNvSpPr>
              <a:spLocks noChangeArrowheads="1"/>
            </p:cNvSpPr>
            <p:nvPr/>
          </p:nvSpPr>
          <p:spPr bwMode="auto">
            <a:xfrm>
              <a:off x="4608513" y="2963862"/>
              <a:ext cx="87312" cy="8731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Oval 216"/>
            <p:cNvSpPr>
              <a:spLocks noChangeArrowheads="1"/>
            </p:cNvSpPr>
            <p:nvPr/>
          </p:nvSpPr>
          <p:spPr bwMode="auto">
            <a:xfrm>
              <a:off x="4611688" y="2857500"/>
              <a:ext cx="87312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1" name="Group 1220"/>
          <p:cNvGrpSpPr/>
          <p:nvPr/>
        </p:nvGrpSpPr>
        <p:grpSpPr>
          <a:xfrm>
            <a:off x="1706563" y="1600200"/>
            <a:ext cx="6018212" cy="1241425"/>
            <a:chOff x="1706563" y="1524000"/>
            <a:chExt cx="6018212" cy="1241425"/>
          </a:xfrm>
        </p:grpSpPr>
        <p:sp>
          <p:nvSpPr>
            <p:cNvPr id="1155" name="Freeform 176"/>
            <p:cNvSpPr>
              <a:spLocks noEditPoints="1"/>
            </p:cNvSpPr>
            <p:nvPr/>
          </p:nvSpPr>
          <p:spPr bwMode="auto">
            <a:xfrm>
              <a:off x="4418013" y="2693987"/>
              <a:ext cx="587375" cy="55563"/>
            </a:xfrm>
            <a:custGeom>
              <a:avLst/>
              <a:gdLst>
                <a:gd name="T0" fmla="*/ 2 w 370"/>
                <a:gd name="T1" fmla="*/ 15 h 35"/>
                <a:gd name="T2" fmla="*/ 185 w 370"/>
                <a:gd name="T3" fmla="*/ 15 h 35"/>
                <a:gd name="T4" fmla="*/ 367 w 370"/>
                <a:gd name="T5" fmla="*/ 15 h 35"/>
                <a:gd name="T6" fmla="*/ 367 w 370"/>
                <a:gd name="T7" fmla="*/ 21 h 35"/>
                <a:gd name="T8" fmla="*/ 185 w 370"/>
                <a:gd name="T9" fmla="*/ 21 h 35"/>
                <a:gd name="T10" fmla="*/ 2 w 370"/>
                <a:gd name="T11" fmla="*/ 21 h 35"/>
                <a:gd name="T12" fmla="*/ 2 w 370"/>
                <a:gd name="T13" fmla="*/ 15 h 35"/>
                <a:gd name="T14" fmla="*/ 5 w 370"/>
                <a:gd name="T15" fmla="*/ 0 h 35"/>
                <a:gd name="T16" fmla="*/ 5 w 370"/>
                <a:gd name="T17" fmla="*/ 35 h 35"/>
                <a:gd name="T18" fmla="*/ 0 w 370"/>
                <a:gd name="T19" fmla="*/ 35 h 35"/>
                <a:gd name="T20" fmla="*/ 0 w 370"/>
                <a:gd name="T21" fmla="*/ 0 h 35"/>
                <a:gd name="T22" fmla="*/ 5 w 370"/>
                <a:gd name="T23" fmla="*/ 0 h 35"/>
                <a:gd name="T24" fmla="*/ 370 w 370"/>
                <a:gd name="T25" fmla="*/ 0 h 35"/>
                <a:gd name="T26" fmla="*/ 370 w 370"/>
                <a:gd name="T27" fmla="*/ 35 h 35"/>
                <a:gd name="T28" fmla="*/ 364 w 370"/>
                <a:gd name="T29" fmla="*/ 35 h 35"/>
                <a:gd name="T30" fmla="*/ 364 w 370"/>
                <a:gd name="T31" fmla="*/ 0 h 35"/>
                <a:gd name="T32" fmla="*/ 370 w 370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35">
                  <a:moveTo>
                    <a:pt x="2" y="15"/>
                  </a:moveTo>
                  <a:lnTo>
                    <a:pt x="185" y="15"/>
                  </a:lnTo>
                  <a:lnTo>
                    <a:pt x="367" y="15"/>
                  </a:lnTo>
                  <a:lnTo>
                    <a:pt x="367" y="21"/>
                  </a:lnTo>
                  <a:lnTo>
                    <a:pt x="185" y="21"/>
                  </a:lnTo>
                  <a:lnTo>
                    <a:pt x="2" y="21"/>
                  </a:lnTo>
                  <a:lnTo>
                    <a:pt x="2" y="15"/>
                  </a:lnTo>
                  <a:close/>
                  <a:moveTo>
                    <a:pt x="5" y="0"/>
                  </a:move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370" y="0"/>
                  </a:moveTo>
                  <a:lnTo>
                    <a:pt x="370" y="35"/>
                  </a:lnTo>
                  <a:lnTo>
                    <a:pt x="364" y="35"/>
                  </a:lnTo>
                  <a:lnTo>
                    <a:pt x="364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77"/>
            <p:cNvSpPr>
              <a:spLocks noEditPoints="1"/>
            </p:cNvSpPr>
            <p:nvPr/>
          </p:nvSpPr>
          <p:spPr bwMode="auto">
            <a:xfrm>
              <a:off x="1706563" y="2589212"/>
              <a:ext cx="6018212" cy="57150"/>
            </a:xfrm>
            <a:custGeom>
              <a:avLst/>
              <a:gdLst>
                <a:gd name="T0" fmla="*/ 3 w 3791"/>
                <a:gd name="T1" fmla="*/ 15 h 36"/>
                <a:gd name="T2" fmla="*/ 1896 w 3791"/>
                <a:gd name="T3" fmla="*/ 15 h 36"/>
                <a:gd name="T4" fmla="*/ 3788 w 3791"/>
                <a:gd name="T5" fmla="*/ 15 h 36"/>
                <a:gd name="T6" fmla="*/ 3788 w 3791"/>
                <a:gd name="T7" fmla="*/ 21 h 36"/>
                <a:gd name="T8" fmla="*/ 1896 w 3791"/>
                <a:gd name="T9" fmla="*/ 21 h 36"/>
                <a:gd name="T10" fmla="*/ 3 w 3791"/>
                <a:gd name="T11" fmla="*/ 21 h 36"/>
                <a:gd name="T12" fmla="*/ 3 w 3791"/>
                <a:gd name="T13" fmla="*/ 15 h 36"/>
                <a:gd name="T14" fmla="*/ 6 w 3791"/>
                <a:gd name="T15" fmla="*/ 0 h 36"/>
                <a:gd name="T16" fmla="*/ 6 w 3791"/>
                <a:gd name="T17" fmla="*/ 36 h 36"/>
                <a:gd name="T18" fmla="*/ 0 w 3791"/>
                <a:gd name="T19" fmla="*/ 36 h 36"/>
                <a:gd name="T20" fmla="*/ 0 w 3791"/>
                <a:gd name="T21" fmla="*/ 0 h 36"/>
                <a:gd name="T22" fmla="*/ 6 w 3791"/>
                <a:gd name="T23" fmla="*/ 0 h 36"/>
                <a:gd name="T24" fmla="*/ 3791 w 3791"/>
                <a:gd name="T25" fmla="*/ 0 h 36"/>
                <a:gd name="T26" fmla="*/ 3791 w 3791"/>
                <a:gd name="T27" fmla="*/ 36 h 36"/>
                <a:gd name="T28" fmla="*/ 3785 w 3791"/>
                <a:gd name="T29" fmla="*/ 36 h 36"/>
                <a:gd name="T30" fmla="*/ 3785 w 3791"/>
                <a:gd name="T31" fmla="*/ 0 h 36"/>
                <a:gd name="T32" fmla="*/ 3791 w 3791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1" h="36">
                  <a:moveTo>
                    <a:pt x="3" y="15"/>
                  </a:moveTo>
                  <a:lnTo>
                    <a:pt x="1896" y="15"/>
                  </a:lnTo>
                  <a:lnTo>
                    <a:pt x="3788" y="15"/>
                  </a:lnTo>
                  <a:lnTo>
                    <a:pt x="3788" y="21"/>
                  </a:lnTo>
                  <a:lnTo>
                    <a:pt x="1896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3791" y="0"/>
                  </a:moveTo>
                  <a:lnTo>
                    <a:pt x="3791" y="36"/>
                  </a:lnTo>
                  <a:lnTo>
                    <a:pt x="3785" y="36"/>
                  </a:lnTo>
                  <a:lnTo>
                    <a:pt x="3785" y="0"/>
                  </a:lnTo>
                  <a:lnTo>
                    <a:pt x="3791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78"/>
            <p:cNvSpPr>
              <a:spLocks noEditPoints="1"/>
            </p:cNvSpPr>
            <p:nvPr/>
          </p:nvSpPr>
          <p:spPr bwMode="auto">
            <a:xfrm>
              <a:off x="4621213" y="2482850"/>
              <a:ext cx="196850" cy="58738"/>
            </a:xfrm>
            <a:custGeom>
              <a:avLst/>
              <a:gdLst>
                <a:gd name="T0" fmla="*/ 3 w 124"/>
                <a:gd name="T1" fmla="*/ 16 h 37"/>
                <a:gd name="T2" fmla="*/ 62 w 124"/>
                <a:gd name="T3" fmla="*/ 16 h 37"/>
                <a:gd name="T4" fmla="*/ 121 w 124"/>
                <a:gd name="T5" fmla="*/ 16 h 37"/>
                <a:gd name="T6" fmla="*/ 121 w 124"/>
                <a:gd name="T7" fmla="*/ 21 h 37"/>
                <a:gd name="T8" fmla="*/ 62 w 124"/>
                <a:gd name="T9" fmla="*/ 21 h 37"/>
                <a:gd name="T10" fmla="*/ 3 w 124"/>
                <a:gd name="T11" fmla="*/ 21 h 37"/>
                <a:gd name="T12" fmla="*/ 3 w 124"/>
                <a:gd name="T13" fmla="*/ 16 h 37"/>
                <a:gd name="T14" fmla="*/ 6 w 124"/>
                <a:gd name="T15" fmla="*/ 0 h 37"/>
                <a:gd name="T16" fmla="*/ 6 w 124"/>
                <a:gd name="T17" fmla="*/ 37 h 37"/>
                <a:gd name="T18" fmla="*/ 0 w 124"/>
                <a:gd name="T19" fmla="*/ 37 h 37"/>
                <a:gd name="T20" fmla="*/ 0 w 124"/>
                <a:gd name="T21" fmla="*/ 0 h 37"/>
                <a:gd name="T22" fmla="*/ 6 w 124"/>
                <a:gd name="T23" fmla="*/ 0 h 37"/>
                <a:gd name="T24" fmla="*/ 124 w 124"/>
                <a:gd name="T25" fmla="*/ 0 h 37"/>
                <a:gd name="T26" fmla="*/ 124 w 124"/>
                <a:gd name="T27" fmla="*/ 37 h 37"/>
                <a:gd name="T28" fmla="*/ 118 w 124"/>
                <a:gd name="T29" fmla="*/ 37 h 37"/>
                <a:gd name="T30" fmla="*/ 118 w 124"/>
                <a:gd name="T31" fmla="*/ 0 h 37"/>
                <a:gd name="T32" fmla="*/ 124 w 12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7">
                  <a:moveTo>
                    <a:pt x="3" y="16"/>
                  </a:moveTo>
                  <a:lnTo>
                    <a:pt x="62" y="16"/>
                  </a:lnTo>
                  <a:lnTo>
                    <a:pt x="121" y="16"/>
                  </a:lnTo>
                  <a:lnTo>
                    <a:pt x="121" y="21"/>
                  </a:lnTo>
                  <a:lnTo>
                    <a:pt x="62" y="21"/>
                  </a:lnTo>
                  <a:lnTo>
                    <a:pt x="3" y="21"/>
                  </a:lnTo>
                  <a:lnTo>
                    <a:pt x="3" y="16"/>
                  </a:lnTo>
                  <a:close/>
                  <a:moveTo>
                    <a:pt x="6" y="0"/>
                  </a:move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124" y="0"/>
                  </a:moveTo>
                  <a:lnTo>
                    <a:pt x="124" y="37"/>
                  </a:lnTo>
                  <a:lnTo>
                    <a:pt x="118" y="37"/>
                  </a:lnTo>
                  <a:lnTo>
                    <a:pt x="118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79"/>
            <p:cNvSpPr>
              <a:spLocks noEditPoints="1"/>
            </p:cNvSpPr>
            <p:nvPr/>
          </p:nvSpPr>
          <p:spPr bwMode="auto">
            <a:xfrm>
              <a:off x="4040188" y="2379662"/>
              <a:ext cx="1377950" cy="57150"/>
            </a:xfrm>
            <a:custGeom>
              <a:avLst/>
              <a:gdLst>
                <a:gd name="T0" fmla="*/ 3 w 868"/>
                <a:gd name="T1" fmla="*/ 14 h 36"/>
                <a:gd name="T2" fmla="*/ 434 w 868"/>
                <a:gd name="T3" fmla="*/ 14 h 36"/>
                <a:gd name="T4" fmla="*/ 865 w 868"/>
                <a:gd name="T5" fmla="*/ 14 h 36"/>
                <a:gd name="T6" fmla="*/ 865 w 868"/>
                <a:gd name="T7" fmla="*/ 20 h 36"/>
                <a:gd name="T8" fmla="*/ 434 w 868"/>
                <a:gd name="T9" fmla="*/ 20 h 36"/>
                <a:gd name="T10" fmla="*/ 3 w 868"/>
                <a:gd name="T11" fmla="*/ 20 h 36"/>
                <a:gd name="T12" fmla="*/ 3 w 868"/>
                <a:gd name="T13" fmla="*/ 14 h 36"/>
                <a:gd name="T14" fmla="*/ 6 w 868"/>
                <a:gd name="T15" fmla="*/ 0 h 36"/>
                <a:gd name="T16" fmla="*/ 6 w 868"/>
                <a:gd name="T17" fmla="*/ 36 h 36"/>
                <a:gd name="T18" fmla="*/ 0 w 868"/>
                <a:gd name="T19" fmla="*/ 36 h 36"/>
                <a:gd name="T20" fmla="*/ 0 w 868"/>
                <a:gd name="T21" fmla="*/ 0 h 36"/>
                <a:gd name="T22" fmla="*/ 6 w 868"/>
                <a:gd name="T23" fmla="*/ 0 h 36"/>
                <a:gd name="T24" fmla="*/ 868 w 868"/>
                <a:gd name="T25" fmla="*/ 0 h 36"/>
                <a:gd name="T26" fmla="*/ 868 w 868"/>
                <a:gd name="T27" fmla="*/ 36 h 36"/>
                <a:gd name="T28" fmla="*/ 863 w 868"/>
                <a:gd name="T29" fmla="*/ 36 h 36"/>
                <a:gd name="T30" fmla="*/ 863 w 868"/>
                <a:gd name="T31" fmla="*/ 0 h 36"/>
                <a:gd name="T32" fmla="*/ 868 w 86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8" h="36">
                  <a:moveTo>
                    <a:pt x="3" y="14"/>
                  </a:moveTo>
                  <a:lnTo>
                    <a:pt x="434" y="14"/>
                  </a:lnTo>
                  <a:lnTo>
                    <a:pt x="865" y="14"/>
                  </a:lnTo>
                  <a:lnTo>
                    <a:pt x="865" y="20"/>
                  </a:lnTo>
                  <a:lnTo>
                    <a:pt x="434" y="20"/>
                  </a:lnTo>
                  <a:lnTo>
                    <a:pt x="3" y="20"/>
                  </a:lnTo>
                  <a:lnTo>
                    <a:pt x="3" y="14"/>
                  </a:lnTo>
                  <a:close/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868" y="0"/>
                  </a:moveTo>
                  <a:lnTo>
                    <a:pt x="868" y="36"/>
                  </a:lnTo>
                  <a:lnTo>
                    <a:pt x="863" y="36"/>
                  </a:lnTo>
                  <a:lnTo>
                    <a:pt x="863" y="0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80"/>
            <p:cNvSpPr>
              <a:spLocks noEditPoints="1"/>
            </p:cNvSpPr>
            <p:nvPr/>
          </p:nvSpPr>
          <p:spPr bwMode="auto">
            <a:xfrm>
              <a:off x="4538663" y="2274887"/>
              <a:ext cx="436562" cy="55563"/>
            </a:xfrm>
            <a:custGeom>
              <a:avLst/>
              <a:gdLst>
                <a:gd name="T0" fmla="*/ 3 w 275"/>
                <a:gd name="T1" fmla="*/ 15 h 35"/>
                <a:gd name="T2" fmla="*/ 138 w 275"/>
                <a:gd name="T3" fmla="*/ 15 h 35"/>
                <a:gd name="T4" fmla="*/ 272 w 275"/>
                <a:gd name="T5" fmla="*/ 15 h 35"/>
                <a:gd name="T6" fmla="*/ 272 w 275"/>
                <a:gd name="T7" fmla="*/ 21 h 35"/>
                <a:gd name="T8" fmla="*/ 138 w 275"/>
                <a:gd name="T9" fmla="*/ 21 h 35"/>
                <a:gd name="T10" fmla="*/ 3 w 275"/>
                <a:gd name="T11" fmla="*/ 21 h 35"/>
                <a:gd name="T12" fmla="*/ 3 w 275"/>
                <a:gd name="T13" fmla="*/ 15 h 35"/>
                <a:gd name="T14" fmla="*/ 6 w 275"/>
                <a:gd name="T15" fmla="*/ 0 h 35"/>
                <a:gd name="T16" fmla="*/ 6 w 275"/>
                <a:gd name="T17" fmla="*/ 35 h 35"/>
                <a:gd name="T18" fmla="*/ 0 w 275"/>
                <a:gd name="T19" fmla="*/ 35 h 35"/>
                <a:gd name="T20" fmla="*/ 0 w 275"/>
                <a:gd name="T21" fmla="*/ 0 h 35"/>
                <a:gd name="T22" fmla="*/ 6 w 275"/>
                <a:gd name="T23" fmla="*/ 0 h 35"/>
                <a:gd name="T24" fmla="*/ 275 w 275"/>
                <a:gd name="T25" fmla="*/ 0 h 35"/>
                <a:gd name="T26" fmla="*/ 275 w 275"/>
                <a:gd name="T27" fmla="*/ 35 h 35"/>
                <a:gd name="T28" fmla="*/ 269 w 275"/>
                <a:gd name="T29" fmla="*/ 35 h 35"/>
                <a:gd name="T30" fmla="*/ 269 w 275"/>
                <a:gd name="T31" fmla="*/ 0 h 35"/>
                <a:gd name="T32" fmla="*/ 275 w 27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" h="35">
                  <a:moveTo>
                    <a:pt x="3" y="15"/>
                  </a:moveTo>
                  <a:lnTo>
                    <a:pt x="138" y="15"/>
                  </a:lnTo>
                  <a:lnTo>
                    <a:pt x="272" y="15"/>
                  </a:lnTo>
                  <a:lnTo>
                    <a:pt x="272" y="21"/>
                  </a:lnTo>
                  <a:lnTo>
                    <a:pt x="138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6" y="0"/>
                  </a:move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75" y="0"/>
                  </a:moveTo>
                  <a:lnTo>
                    <a:pt x="275" y="35"/>
                  </a:lnTo>
                  <a:lnTo>
                    <a:pt x="269" y="35"/>
                  </a:lnTo>
                  <a:lnTo>
                    <a:pt x="269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181"/>
            <p:cNvSpPr>
              <a:spLocks noEditPoints="1"/>
            </p:cNvSpPr>
            <p:nvPr/>
          </p:nvSpPr>
          <p:spPr bwMode="auto">
            <a:xfrm>
              <a:off x="4483100" y="2170112"/>
              <a:ext cx="577850" cy="57150"/>
            </a:xfrm>
            <a:custGeom>
              <a:avLst/>
              <a:gdLst>
                <a:gd name="T0" fmla="*/ 3 w 364"/>
                <a:gd name="T1" fmla="*/ 15 h 36"/>
                <a:gd name="T2" fmla="*/ 181 w 364"/>
                <a:gd name="T3" fmla="*/ 15 h 36"/>
                <a:gd name="T4" fmla="*/ 361 w 364"/>
                <a:gd name="T5" fmla="*/ 15 h 36"/>
                <a:gd name="T6" fmla="*/ 361 w 364"/>
                <a:gd name="T7" fmla="*/ 21 h 36"/>
                <a:gd name="T8" fmla="*/ 181 w 364"/>
                <a:gd name="T9" fmla="*/ 21 h 36"/>
                <a:gd name="T10" fmla="*/ 3 w 364"/>
                <a:gd name="T11" fmla="*/ 21 h 36"/>
                <a:gd name="T12" fmla="*/ 3 w 364"/>
                <a:gd name="T13" fmla="*/ 15 h 36"/>
                <a:gd name="T14" fmla="*/ 6 w 364"/>
                <a:gd name="T15" fmla="*/ 0 h 36"/>
                <a:gd name="T16" fmla="*/ 6 w 364"/>
                <a:gd name="T17" fmla="*/ 36 h 36"/>
                <a:gd name="T18" fmla="*/ 0 w 364"/>
                <a:gd name="T19" fmla="*/ 36 h 36"/>
                <a:gd name="T20" fmla="*/ 0 w 364"/>
                <a:gd name="T21" fmla="*/ 0 h 36"/>
                <a:gd name="T22" fmla="*/ 6 w 364"/>
                <a:gd name="T23" fmla="*/ 0 h 36"/>
                <a:gd name="T24" fmla="*/ 364 w 364"/>
                <a:gd name="T25" fmla="*/ 0 h 36"/>
                <a:gd name="T26" fmla="*/ 364 w 364"/>
                <a:gd name="T27" fmla="*/ 36 h 36"/>
                <a:gd name="T28" fmla="*/ 358 w 364"/>
                <a:gd name="T29" fmla="*/ 36 h 36"/>
                <a:gd name="T30" fmla="*/ 358 w 364"/>
                <a:gd name="T31" fmla="*/ 0 h 36"/>
                <a:gd name="T32" fmla="*/ 364 w 364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36">
                  <a:moveTo>
                    <a:pt x="3" y="15"/>
                  </a:moveTo>
                  <a:lnTo>
                    <a:pt x="181" y="15"/>
                  </a:lnTo>
                  <a:lnTo>
                    <a:pt x="361" y="15"/>
                  </a:lnTo>
                  <a:lnTo>
                    <a:pt x="361" y="21"/>
                  </a:lnTo>
                  <a:lnTo>
                    <a:pt x="181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364" y="0"/>
                  </a:moveTo>
                  <a:lnTo>
                    <a:pt x="364" y="36"/>
                  </a:lnTo>
                  <a:lnTo>
                    <a:pt x="358" y="36"/>
                  </a:lnTo>
                  <a:lnTo>
                    <a:pt x="358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182"/>
            <p:cNvSpPr>
              <a:spLocks noEditPoints="1"/>
            </p:cNvSpPr>
            <p:nvPr/>
          </p:nvSpPr>
          <p:spPr bwMode="auto">
            <a:xfrm>
              <a:off x="4302125" y="2063750"/>
              <a:ext cx="942975" cy="58738"/>
            </a:xfrm>
            <a:custGeom>
              <a:avLst/>
              <a:gdLst>
                <a:gd name="T0" fmla="*/ 3 w 594"/>
                <a:gd name="T1" fmla="*/ 16 h 37"/>
                <a:gd name="T2" fmla="*/ 296 w 594"/>
                <a:gd name="T3" fmla="*/ 16 h 37"/>
                <a:gd name="T4" fmla="*/ 591 w 594"/>
                <a:gd name="T5" fmla="*/ 16 h 37"/>
                <a:gd name="T6" fmla="*/ 591 w 594"/>
                <a:gd name="T7" fmla="*/ 21 h 37"/>
                <a:gd name="T8" fmla="*/ 296 w 594"/>
                <a:gd name="T9" fmla="*/ 21 h 37"/>
                <a:gd name="T10" fmla="*/ 3 w 594"/>
                <a:gd name="T11" fmla="*/ 21 h 37"/>
                <a:gd name="T12" fmla="*/ 3 w 594"/>
                <a:gd name="T13" fmla="*/ 16 h 37"/>
                <a:gd name="T14" fmla="*/ 5 w 594"/>
                <a:gd name="T15" fmla="*/ 0 h 37"/>
                <a:gd name="T16" fmla="*/ 5 w 594"/>
                <a:gd name="T17" fmla="*/ 37 h 37"/>
                <a:gd name="T18" fmla="*/ 0 w 594"/>
                <a:gd name="T19" fmla="*/ 37 h 37"/>
                <a:gd name="T20" fmla="*/ 0 w 594"/>
                <a:gd name="T21" fmla="*/ 0 h 37"/>
                <a:gd name="T22" fmla="*/ 5 w 594"/>
                <a:gd name="T23" fmla="*/ 0 h 37"/>
                <a:gd name="T24" fmla="*/ 594 w 594"/>
                <a:gd name="T25" fmla="*/ 0 h 37"/>
                <a:gd name="T26" fmla="*/ 594 w 594"/>
                <a:gd name="T27" fmla="*/ 37 h 37"/>
                <a:gd name="T28" fmla="*/ 588 w 594"/>
                <a:gd name="T29" fmla="*/ 37 h 37"/>
                <a:gd name="T30" fmla="*/ 588 w 594"/>
                <a:gd name="T31" fmla="*/ 0 h 37"/>
                <a:gd name="T32" fmla="*/ 594 w 59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4" h="37">
                  <a:moveTo>
                    <a:pt x="3" y="16"/>
                  </a:moveTo>
                  <a:lnTo>
                    <a:pt x="296" y="16"/>
                  </a:lnTo>
                  <a:lnTo>
                    <a:pt x="591" y="16"/>
                  </a:lnTo>
                  <a:lnTo>
                    <a:pt x="591" y="21"/>
                  </a:lnTo>
                  <a:lnTo>
                    <a:pt x="296" y="21"/>
                  </a:lnTo>
                  <a:lnTo>
                    <a:pt x="3" y="21"/>
                  </a:lnTo>
                  <a:lnTo>
                    <a:pt x="3" y="16"/>
                  </a:lnTo>
                  <a:close/>
                  <a:moveTo>
                    <a:pt x="5" y="0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94" y="0"/>
                  </a:moveTo>
                  <a:lnTo>
                    <a:pt x="594" y="37"/>
                  </a:lnTo>
                  <a:lnTo>
                    <a:pt x="588" y="37"/>
                  </a:lnTo>
                  <a:lnTo>
                    <a:pt x="588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183"/>
            <p:cNvSpPr>
              <a:spLocks noEditPoints="1"/>
            </p:cNvSpPr>
            <p:nvPr/>
          </p:nvSpPr>
          <p:spPr bwMode="auto">
            <a:xfrm>
              <a:off x="4721225" y="1958975"/>
              <a:ext cx="138112" cy="58738"/>
            </a:xfrm>
            <a:custGeom>
              <a:avLst/>
              <a:gdLst>
                <a:gd name="T0" fmla="*/ 3 w 87"/>
                <a:gd name="T1" fmla="*/ 15 h 37"/>
                <a:gd name="T2" fmla="*/ 43 w 87"/>
                <a:gd name="T3" fmla="*/ 15 h 37"/>
                <a:gd name="T4" fmla="*/ 84 w 87"/>
                <a:gd name="T5" fmla="*/ 15 h 37"/>
                <a:gd name="T6" fmla="*/ 84 w 87"/>
                <a:gd name="T7" fmla="*/ 21 h 37"/>
                <a:gd name="T8" fmla="*/ 43 w 87"/>
                <a:gd name="T9" fmla="*/ 21 h 37"/>
                <a:gd name="T10" fmla="*/ 3 w 87"/>
                <a:gd name="T11" fmla="*/ 21 h 37"/>
                <a:gd name="T12" fmla="*/ 3 w 87"/>
                <a:gd name="T13" fmla="*/ 15 h 37"/>
                <a:gd name="T14" fmla="*/ 5 w 87"/>
                <a:gd name="T15" fmla="*/ 0 h 37"/>
                <a:gd name="T16" fmla="*/ 5 w 87"/>
                <a:gd name="T17" fmla="*/ 37 h 37"/>
                <a:gd name="T18" fmla="*/ 0 w 87"/>
                <a:gd name="T19" fmla="*/ 37 h 37"/>
                <a:gd name="T20" fmla="*/ 0 w 87"/>
                <a:gd name="T21" fmla="*/ 0 h 37"/>
                <a:gd name="T22" fmla="*/ 5 w 87"/>
                <a:gd name="T23" fmla="*/ 0 h 37"/>
                <a:gd name="T24" fmla="*/ 87 w 87"/>
                <a:gd name="T25" fmla="*/ 0 h 37"/>
                <a:gd name="T26" fmla="*/ 87 w 87"/>
                <a:gd name="T27" fmla="*/ 37 h 37"/>
                <a:gd name="T28" fmla="*/ 81 w 87"/>
                <a:gd name="T29" fmla="*/ 37 h 37"/>
                <a:gd name="T30" fmla="*/ 81 w 87"/>
                <a:gd name="T31" fmla="*/ 0 h 37"/>
                <a:gd name="T32" fmla="*/ 87 w 8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37">
                  <a:moveTo>
                    <a:pt x="3" y="15"/>
                  </a:moveTo>
                  <a:lnTo>
                    <a:pt x="43" y="15"/>
                  </a:lnTo>
                  <a:lnTo>
                    <a:pt x="84" y="15"/>
                  </a:lnTo>
                  <a:lnTo>
                    <a:pt x="84" y="21"/>
                  </a:lnTo>
                  <a:lnTo>
                    <a:pt x="43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5" y="0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87" y="0"/>
                  </a:moveTo>
                  <a:lnTo>
                    <a:pt x="87" y="37"/>
                  </a:lnTo>
                  <a:lnTo>
                    <a:pt x="81" y="37"/>
                  </a:lnTo>
                  <a:lnTo>
                    <a:pt x="81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184"/>
            <p:cNvSpPr>
              <a:spLocks noEditPoints="1"/>
            </p:cNvSpPr>
            <p:nvPr/>
          </p:nvSpPr>
          <p:spPr bwMode="auto">
            <a:xfrm>
              <a:off x="4254500" y="1855787"/>
              <a:ext cx="1119187" cy="55563"/>
            </a:xfrm>
            <a:custGeom>
              <a:avLst/>
              <a:gdLst>
                <a:gd name="T0" fmla="*/ 3 w 705"/>
                <a:gd name="T1" fmla="*/ 14 h 35"/>
                <a:gd name="T2" fmla="*/ 353 w 705"/>
                <a:gd name="T3" fmla="*/ 14 h 35"/>
                <a:gd name="T4" fmla="*/ 703 w 705"/>
                <a:gd name="T5" fmla="*/ 14 h 35"/>
                <a:gd name="T6" fmla="*/ 703 w 705"/>
                <a:gd name="T7" fmla="*/ 20 h 35"/>
                <a:gd name="T8" fmla="*/ 353 w 705"/>
                <a:gd name="T9" fmla="*/ 20 h 35"/>
                <a:gd name="T10" fmla="*/ 3 w 705"/>
                <a:gd name="T11" fmla="*/ 20 h 35"/>
                <a:gd name="T12" fmla="*/ 3 w 705"/>
                <a:gd name="T13" fmla="*/ 14 h 35"/>
                <a:gd name="T14" fmla="*/ 6 w 705"/>
                <a:gd name="T15" fmla="*/ 0 h 35"/>
                <a:gd name="T16" fmla="*/ 6 w 705"/>
                <a:gd name="T17" fmla="*/ 35 h 35"/>
                <a:gd name="T18" fmla="*/ 0 w 705"/>
                <a:gd name="T19" fmla="*/ 35 h 35"/>
                <a:gd name="T20" fmla="*/ 0 w 705"/>
                <a:gd name="T21" fmla="*/ 0 h 35"/>
                <a:gd name="T22" fmla="*/ 6 w 705"/>
                <a:gd name="T23" fmla="*/ 0 h 35"/>
                <a:gd name="T24" fmla="*/ 705 w 705"/>
                <a:gd name="T25" fmla="*/ 0 h 35"/>
                <a:gd name="T26" fmla="*/ 705 w 705"/>
                <a:gd name="T27" fmla="*/ 35 h 35"/>
                <a:gd name="T28" fmla="*/ 700 w 705"/>
                <a:gd name="T29" fmla="*/ 35 h 35"/>
                <a:gd name="T30" fmla="*/ 700 w 705"/>
                <a:gd name="T31" fmla="*/ 0 h 35"/>
                <a:gd name="T32" fmla="*/ 705 w 70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35">
                  <a:moveTo>
                    <a:pt x="3" y="14"/>
                  </a:moveTo>
                  <a:lnTo>
                    <a:pt x="353" y="14"/>
                  </a:lnTo>
                  <a:lnTo>
                    <a:pt x="703" y="14"/>
                  </a:lnTo>
                  <a:lnTo>
                    <a:pt x="703" y="20"/>
                  </a:lnTo>
                  <a:lnTo>
                    <a:pt x="353" y="20"/>
                  </a:lnTo>
                  <a:lnTo>
                    <a:pt x="3" y="20"/>
                  </a:lnTo>
                  <a:lnTo>
                    <a:pt x="3" y="14"/>
                  </a:lnTo>
                  <a:close/>
                  <a:moveTo>
                    <a:pt x="6" y="0"/>
                  </a:move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705" y="0"/>
                  </a:moveTo>
                  <a:lnTo>
                    <a:pt x="705" y="35"/>
                  </a:lnTo>
                  <a:lnTo>
                    <a:pt x="700" y="35"/>
                  </a:lnTo>
                  <a:lnTo>
                    <a:pt x="700" y="0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185"/>
            <p:cNvSpPr>
              <a:spLocks noEditPoints="1"/>
            </p:cNvSpPr>
            <p:nvPr/>
          </p:nvSpPr>
          <p:spPr bwMode="auto">
            <a:xfrm>
              <a:off x="4833938" y="1751012"/>
              <a:ext cx="134937" cy="55563"/>
            </a:xfrm>
            <a:custGeom>
              <a:avLst/>
              <a:gdLst>
                <a:gd name="T0" fmla="*/ 3 w 85"/>
                <a:gd name="T1" fmla="*/ 15 h 35"/>
                <a:gd name="T2" fmla="*/ 42 w 85"/>
                <a:gd name="T3" fmla="*/ 15 h 35"/>
                <a:gd name="T4" fmla="*/ 82 w 85"/>
                <a:gd name="T5" fmla="*/ 15 h 35"/>
                <a:gd name="T6" fmla="*/ 82 w 85"/>
                <a:gd name="T7" fmla="*/ 21 h 35"/>
                <a:gd name="T8" fmla="*/ 42 w 85"/>
                <a:gd name="T9" fmla="*/ 21 h 35"/>
                <a:gd name="T10" fmla="*/ 3 w 85"/>
                <a:gd name="T11" fmla="*/ 21 h 35"/>
                <a:gd name="T12" fmla="*/ 3 w 85"/>
                <a:gd name="T13" fmla="*/ 15 h 35"/>
                <a:gd name="T14" fmla="*/ 5 w 85"/>
                <a:gd name="T15" fmla="*/ 0 h 35"/>
                <a:gd name="T16" fmla="*/ 5 w 85"/>
                <a:gd name="T17" fmla="*/ 35 h 35"/>
                <a:gd name="T18" fmla="*/ 0 w 85"/>
                <a:gd name="T19" fmla="*/ 35 h 35"/>
                <a:gd name="T20" fmla="*/ 0 w 85"/>
                <a:gd name="T21" fmla="*/ 0 h 35"/>
                <a:gd name="T22" fmla="*/ 5 w 85"/>
                <a:gd name="T23" fmla="*/ 0 h 35"/>
                <a:gd name="T24" fmla="*/ 85 w 85"/>
                <a:gd name="T25" fmla="*/ 0 h 35"/>
                <a:gd name="T26" fmla="*/ 85 w 85"/>
                <a:gd name="T27" fmla="*/ 35 h 35"/>
                <a:gd name="T28" fmla="*/ 79 w 85"/>
                <a:gd name="T29" fmla="*/ 35 h 35"/>
                <a:gd name="T30" fmla="*/ 79 w 85"/>
                <a:gd name="T31" fmla="*/ 0 h 35"/>
                <a:gd name="T32" fmla="*/ 85 w 8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35">
                  <a:moveTo>
                    <a:pt x="3" y="15"/>
                  </a:moveTo>
                  <a:lnTo>
                    <a:pt x="42" y="15"/>
                  </a:lnTo>
                  <a:lnTo>
                    <a:pt x="82" y="15"/>
                  </a:lnTo>
                  <a:lnTo>
                    <a:pt x="82" y="21"/>
                  </a:lnTo>
                  <a:lnTo>
                    <a:pt x="42" y="21"/>
                  </a:lnTo>
                  <a:lnTo>
                    <a:pt x="3" y="21"/>
                  </a:lnTo>
                  <a:lnTo>
                    <a:pt x="3" y="15"/>
                  </a:lnTo>
                  <a:close/>
                  <a:moveTo>
                    <a:pt x="5" y="0"/>
                  </a:move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85" y="0"/>
                  </a:moveTo>
                  <a:lnTo>
                    <a:pt x="85" y="35"/>
                  </a:lnTo>
                  <a:lnTo>
                    <a:pt x="79" y="35"/>
                  </a:lnTo>
                  <a:lnTo>
                    <a:pt x="79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86"/>
            <p:cNvSpPr>
              <a:spLocks noEditPoints="1"/>
            </p:cNvSpPr>
            <p:nvPr/>
          </p:nvSpPr>
          <p:spPr bwMode="auto">
            <a:xfrm>
              <a:off x="4679950" y="1644650"/>
              <a:ext cx="700087" cy="58738"/>
            </a:xfrm>
            <a:custGeom>
              <a:avLst/>
              <a:gdLst>
                <a:gd name="T0" fmla="*/ 3 w 441"/>
                <a:gd name="T1" fmla="*/ 16 h 37"/>
                <a:gd name="T2" fmla="*/ 221 w 441"/>
                <a:gd name="T3" fmla="*/ 16 h 37"/>
                <a:gd name="T4" fmla="*/ 438 w 441"/>
                <a:gd name="T5" fmla="*/ 16 h 37"/>
                <a:gd name="T6" fmla="*/ 438 w 441"/>
                <a:gd name="T7" fmla="*/ 21 h 37"/>
                <a:gd name="T8" fmla="*/ 221 w 441"/>
                <a:gd name="T9" fmla="*/ 21 h 37"/>
                <a:gd name="T10" fmla="*/ 3 w 441"/>
                <a:gd name="T11" fmla="*/ 21 h 37"/>
                <a:gd name="T12" fmla="*/ 3 w 441"/>
                <a:gd name="T13" fmla="*/ 16 h 37"/>
                <a:gd name="T14" fmla="*/ 5 w 441"/>
                <a:gd name="T15" fmla="*/ 0 h 37"/>
                <a:gd name="T16" fmla="*/ 5 w 441"/>
                <a:gd name="T17" fmla="*/ 37 h 37"/>
                <a:gd name="T18" fmla="*/ 0 w 441"/>
                <a:gd name="T19" fmla="*/ 37 h 37"/>
                <a:gd name="T20" fmla="*/ 0 w 441"/>
                <a:gd name="T21" fmla="*/ 0 h 37"/>
                <a:gd name="T22" fmla="*/ 5 w 441"/>
                <a:gd name="T23" fmla="*/ 0 h 37"/>
                <a:gd name="T24" fmla="*/ 441 w 441"/>
                <a:gd name="T25" fmla="*/ 0 h 37"/>
                <a:gd name="T26" fmla="*/ 441 w 441"/>
                <a:gd name="T27" fmla="*/ 37 h 37"/>
                <a:gd name="T28" fmla="*/ 436 w 441"/>
                <a:gd name="T29" fmla="*/ 37 h 37"/>
                <a:gd name="T30" fmla="*/ 436 w 441"/>
                <a:gd name="T31" fmla="*/ 0 h 37"/>
                <a:gd name="T32" fmla="*/ 441 w 441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37">
                  <a:moveTo>
                    <a:pt x="3" y="16"/>
                  </a:moveTo>
                  <a:lnTo>
                    <a:pt x="221" y="16"/>
                  </a:lnTo>
                  <a:lnTo>
                    <a:pt x="438" y="16"/>
                  </a:lnTo>
                  <a:lnTo>
                    <a:pt x="438" y="21"/>
                  </a:lnTo>
                  <a:lnTo>
                    <a:pt x="221" y="21"/>
                  </a:lnTo>
                  <a:lnTo>
                    <a:pt x="3" y="21"/>
                  </a:lnTo>
                  <a:lnTo>
                    <a:pt x="3" y="16"/>
                  </a:lnTo>
                  <a:close/>
                  <a:moveTo>
                    <a:pt x="5" y="0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441" y="0"/>
                  </a:moveTo>
                  <a:lnTo>
                    <a:pt x="441" y="37"/>
                  </a:lnTo>
                  <a:lnTo>
                    <a:pt x="436" y="37"/>
                  </a:lnTo>
                  <a:lnTo>
                    <a:pt x="436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87"/>
            <p:cNvSpPr>
              <a:spLocks noEditPoints="1"/>
            </p:cNvSpPr>
            <p:nvPr/>
          </p:nvSpPr>
          <p:spPr bwMode="auto">
            <a:xfrm>
              <a:off x="4838700" y="1539875"/>
              <a:ext cx="815975" cy="58738"/>
            </a:xfrm>
            <a:custGeom>
              <a:avLst/>
              <a:gdLst>
                <a:gd name="T0" fmla="*/ 2 w 514"/>
                <a:gd name="T1" fmla="*/ 15 h 37"/>
                <a:gd name="T2" fmla="*/ 257 w 514"/>
                <a:gd name="T3" fmla="*/ 15 h 37"/>
                <a:gd name="T4" fmla="*/ 511 w 514"/>
                <a:gd name="T5" fmla="*/ 15 h 37"/>
                <a:gd name="T6" fmla="*/ 511 w 514"/>
                <a:gd name="T7" fmla="*/ 21 h 37"/>
                <a:gd name="T8" fmla="*/ 257 w 514"/>
                <a:gd name="T9" fmla="*/ 21 h 37"/>
                <a:gd name="T10" fmla="*/ 2 w 514"/>
                <a:gd name="T11" fmla="*/ 21 h 37"/>
                <a:gd name="T12" fmla="*/ 2 w 514"/>
                <a:gd name="T13" fmla="*/ 15 h 37"/>
                <a:gd name="T14" fmla="*/ 5 w 514"/>
                <a:gd name="T15" fmla="*/ 0 h 37"/>
                <a:gd name="T16" fmla="*/ 5 w 514"/>
                <a:gd name="T17" fmla="*/ 37 h 37"/>
                <a:gd name="T18" fmla="*/ 0 w 514"/>
                <a:gd name="T19" fmla="*/ 37 h 37"/>
                <a:gd name="T20" fmla="*/ 0 w 514"/>
                <a:gd name="T21" fmla="*/ 0 h 37"/>
                <a:gd name="T22" fmla="*/ 5 w 514"/>
                <a:gd name="T23" fmla="*/ 0 h 37"/>
                <a:gd name="T24" fmla="*/ 514 w 514"/>
                <a:gd name="T25" fmla="*/ 0 h 37"/>
                <a:gd name="T26" fmla="*/ 514 w 514"/>
                <a:gd name="T27" fmla="*/ 37 h 37"/>
                <a:gd name="T28" fmla="*/ 508 w 514"/>
                <a:gd name="T29" fmla="*/ 37 h 37"/>
                <a:gd name="T30" fmla="*/ 508 w 514"/>
                <a:gd name="T31" fmla="*/ 0 h 37"/>
                <a:gd name="T32" fmla="*/ 514 w 51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4" h="37">
                  <a:moveTo>
                    <a:pt x="2" y="15"/>
                  </a:moveTo>
                  <a:lnTo>
                    <a:pt x="257" y="15"/>
                  </a:lnTo>
                  <a:lnTo>
                    <a:pt x="511" y="15"/>
                  </a:lnTo>
                  <a:lnTo>
                    <a:pt x="511" y="21"/>
                  </a:lnTo>
                  <a:lnTo>
                    <a:pt x="257" y="21"/>
                  </a:lnTo>
                  <a:lnTo>
                    <a:pt x="2" y="21"/>
                  </a:lnTo>
                  <a:lnTo>
                    <a:pt x="2" y="15"/>
                  </a:lnTo>
                  <a:close/>
                  <a:moveTo>
                    <a:pt x="5" y="0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14" y="0"/>
                  </a:moveTo>
                  <a:lnTo>
                    <a:pt x="514" y="37"/>
                  </a:lnTo>
                  <a:lnTo>
                    <a:pt x="508" y="37"/>
                  </a:lnTo>
                  <a:lnTo>
                    <a:pt x="508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1588" cap="flat">
              <a:solidFill>
                <a:schemeClr val="tx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Oval 217"/>
            <p:cNvSpPr>
              <a:spLocks noChangeArrowheads="1"/>
            </p:cNvSpPr>
            <p:nvPr/>
          </p:nvSpPr>
          <p:spPr bwMode="auto">
            <a:xfrm>
              <a:off x="4667250" y="2676525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Oval 218"/>
            <p:cNvSpPr>
              <a:spLocks noChangeArrowheads="1"/>
            </p:cNvSpPr>
            <p:nvPr/>
          </p:nvSpPr>
          <p:spPr bwMode="auto">
            <a:xfrm>
              <a:off x="4670425" y="2571750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Oval 219"/>
            <p:cNvSpPr>
              <a:spLocks noChangeArrowheads="1"/>
            </p:cNvSpPr>
            <p:nvPr/>
          </p:nvSpPr>
          <p:spPr bwMode="auto">
            <a:xfrm>
              <a:off x="4675188" y="2468562"/>
              <a:ext cx="88900" cy="8731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Oval 220"/>
            <p:cNvSpPr>
              <a:spLocks noChangeArrowheads="1"/>
            </p:cNvSpPr>
            <p:nvPr/>
          </p:nvSpPr>
          <p:spPr bwMode="auto">
            <a:xfrm>
              <a:off x="4684713" y="2362200"/>
              <a:ext cx="87312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Oval 221"/>
            <p:cNvSpPr>
              <a:spLocks noChangeArrowheads="1"/>
            </p:cNvSpPr>
            <p:nvPr/>
          </p:nvSpPr>
          <p:spPr bwMode="auto">
            <a:xfrm>
              <a:off x="4711700" y="2257425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Oval 222"/>
            <p:cNvSpPr>
              <a:spLocks noChangeArrowheads="1"/>
            </p:cNvSpPr>
            <p:nvPr/>
          </p:nvSpPr>
          <p:spPr bwMode="auto">
            <a:xfrm>
              <a:off x="4727575" y="2152650"/>
              <a:ext cx="87312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Oval 223"/>
            <p:cNvSpPr>
              <a:spLocks noChangeArrowheads="1"/>
            </p:cNvSpPr>
            <p:nvPr/>
          </p:nvSpPr>
          <p:spPr bwMode="auto">
            <a:xfrm>
              <a:off x="4727575" y="2047875"/>
              <a:ext cx="88900" cy="8731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Oval 224"/>
            <p:cNvSpPr>
              <a:spLocks noChangeArrowheads="1"/>
            </p:cNvSpPr>
            <p:nvPr/>
          </p:nvSpPr>
          <p:spPr bwMode="auto">
            <a:xfrm>
              <a:off x="4745038" y="1943100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Oval 225"/>
            <p:cNvSpPr>
              <a:spLocks noChangeArrowheads="1"/>
            </p:cNvSpPr>
            <p:nvPr/>
          </p:nvSpPr>
          <p:spPr bwMode="auto">
            <a:xfrm>
              <a:off x="4768850" y="1838325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Oval 226"/>
            <p:cNvSpPr>
              <a:spLocks noChangeArrowheads="1"/>
            </p:cNvSpPr>
            <p:nvPr/>
          </p:nvSpPr>
          <p:spPr bwMode="auto">
            <a:xfrm>
              <a:off x="4856163" y="1733550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Oval 227"/>
            <p:cNvSpPr>
              <a:spLocks noChangeArrowheads="1"/>
            </p:cNvSpPr>
            <p:nvPr/>
          </p:nvSpPr>
          <p:spPr bwMode="auto">
            <a:xfrm>
              <a:off x="4986338" y="1628775"/>
              <a:ext cx="87312" cy="8731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Oval 228"/>
            <p:cNvSpPr>
              <a:spLocks noChangeArrowheads="1"/>
            </p:cNvSpPr>
            <p:nvPr/>
          </p:nvSpPr>
          <p:spPr bwMode="auto">
            <a:xfrm>
              <a:off x="5202238" y="1524000"/>
              <a:ext cx="88900" cy="8890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0" name="Group 1219"/>
          <p:cNvGrpSpPr/>
          <p:nvPr/>
        </p:nvGrpSpPr>
        <p:grpSpPr>
          <a:xfrm>
            <a:off x="152400" y="5916096"/>
            <a:ext cx="8915400" cy="777836"/>
            <a:chOff x="152400" y="5839896"/>
            <a:chExt cx="8915400" cy="777836"/>
          </a:xfrm>
        </p:grpSpPr>
        <p:sp>
          <p:nvSpPr>
            <p:cNvPr id="132" name="TextBox 131"/>
            <p:cNvSpPr txBox="1"/>
            <p:nvPr/>
          </p:nvSpPr>
          <p:spPr>
            <a:xfrm>
              <a:off x="152400" y="60960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00FF"/>
                  </a:solidFill>
                </a:rPr>
                <a:t>Less Crime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grpSp>
          <p:nvGrpSpPr>
            <p:cNvPr id="1219" name="Group 1218"/>
            <p:cNvGrpSpPr/>
            <p:nvPr/>
          </p:nvGrpSpPr>
          <p:grpSpPr>
            <a:xfrm>
              <a:off x="990600" y="5839896"/>
              <a:ext cx="8077200" cy="777836"/>
              <a:chOff x="990600" y="5839896"/>
              <a:chExt cx="8077200" cy="777836"/>
            </a:xfrm>
          </p:grpSpPr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990600" y="5839896"/>
                <a:ext cx="7315200" cy="9525"/>
              </a:xfrm>
              <a:prstGeom prst="rect">
                <a:avLst/>
              </a:prstGeom>
              <a:solidFill>
                <a:srgbClr val="7F7F7F"/>
              </a:solidFill>
              <a:ln w="1588" cap="flat">
                <a:solidFill>
                  <a:srgbClr val="7F7F7F"/>
                </a:solidFill>
                <a:prstDash val="solid"/>
                <a:bevel/>
                <a:headEnd/>
                <a:tailEnd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rgbClr val="0000FF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124200" y="6248400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Effect Size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096000" y="6096000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0000FF"/>
                    </a:solidFill>
                  </a:rPr>
                  <a:t>More Crime</a:t>
                </a:r>
                <a:endParaRPr 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09" name="Rectangle 229"/>
              <p:cNvSpPr>
                <a:spLocks noChangeArrowheads="1"/>
              </p:cNvSpPr>
              <p:nvPr/>
            </p:nvSpPr>
            <p:spPr bwMode="auto">
              <a:xfrm>
                <a:off x="1193800" y="5948362"/>
                <a:ext cx="3735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-4.00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0" name="Rectangle 230"/>
              <p:cNvSpPr>
                <a:spLocks noChangeArrowheads="1"/>
              </p:cNvSpPr>
              <p:nvPr/>
            </p:nvSpPr>
            <p:spPr bwMode="auto">
              <a:xfrm>
                <a:off x="2041525" y="5948362"/>
                <a:ext cx="3735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-3.00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1" name="Rectangle 231"/>
              <p:cNvSpPr>
                <a:spLocks noChangeArrowheads="1"/>
              </p:cNvSpPr>
              <p:nvPr/>
            </p:nvSpPr>
            <p:spPr bwMode="auto">
              <a:xfrm>
                <a:off x="2889250" y="5948362"/>
                <a:ext cx="3735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-2.00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2" name="Rectangle 232"/>
              <p:cNvSpPr>
                <a:spLocks noChangeArrowheads="1"/>
              </p:cNvSpPr>
              <p:nvPr/>
            </p:nvSpPr>
            <p:spPr bwMode="auto">
              <a:xfrm>
                <a:off x="3736975" y="5948362"/>
                <a:ext cx="3735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3" name="Rectangle 233"/>
              <p:cNvSpPr>
                <a:spLocks noChangeArrowheads="1"/>
              </p:cNvSpPr>
              <p:nvPr/>
            </p:nvSpPr>
            <p:spPr bwMode="auto">
              <a:xfrm>
                <a:off x="4603750" y="5948362"/>
                <a:ext cx="3189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0.00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4" name="Rectangle 234"/>
              <p:cNvSpPr>
                <a:spLocks noChangeArrowheads="1"/>
              </p:cNvSpPr>
              <p:nvPr/>
            </p:nvSpPr>
            <p:spPr bwMode="auto">
              <a:xfrm>
                <a:off x="5451475" y="5948362"/>
                <a:ext cx="3189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1.00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5" name="Rectangle 235"/>
              <p:cNvSpPr>
                <a:spLocks noChangeArrowheads="1"/>
              </p:cNvSpPr>
              <p:nvPr/>
            </p:nvSpPr>
            <p:spPr bwMode="auto">
              <a:xfrm>
                <a:off x="6299200" y="5948362"/>
                <a:ext cx="3189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2.00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6" name="Rectangle 236"/>
              <p:cNvSpPr>
                <a:spLocks noChangeArrowheads="1"/>
              </p:cNvSpPr>
              <p:nvPr/>
            </p:nvSpPr>
            <p:spPr bwMode="auto">
              <a:xfrm>
                <a:off x="7145338" y="5948362"/>
                <a:ext cx="3189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3.00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7" name="Rectangle 237"/>
              <p:cNvSpPr>
                <a:spLocks noChangeArrowheads="1"/>
              </p:cNvSpPr>
              <p:nvPr/>
            </p:nvSpPr>
            <p:spPr bwMode="auto">
              <a:xfrm>
                <a:off x="7993063" y="5948362"/>
                <a:ext cx="3189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4.00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endParaRPr>
              </a:p>
            </p:txBody>
          </p:sp>
        </p:grpSp>
      </p:grpSp>
      <p:sp>
        <p:nvSpPr>
          <p:cNvPr id="119" name="Rectangle 153"/>
          <p:cNvSpPr>
            <a:spLocks noChangeArrowheads="1"/>
          </p:cNvSpPr>
          <p:nvPr/>
        </p:nvSpPr>
        <p:spPr bwMode="auto">
          <a:xfrm>
            <a:off x="2646109" y="457201"/>
            <a:ext cx="1975104" cy="152400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90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618038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636837" y="76200"/>
            <a:ext cx="2011363" cy="540603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682" name="TextBox 11"/>
          <p:cNvSpPr txBox="1">
            <a:spLocks noChangeArrowheads="1"/>
          </p:cNvSpPr>
          <p:nvPr/>
        </p:nvSpPr>
        <p:spPr bwMode="auto">
          <a:xfrm>
            <a:off x="304800" y="693003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i="1" dirty="0" smtClean="0">
                <a:solidFill>
                  <a:srgbClr val="FF0000"/>
                </a:solidFill>
              </a:rPr>
              <a:t>Cognitive Behavioral Therapy</a:t>
            </a:r>
          </a:p>
          <a:p>
            <a:pPr marL="342900" indent="-342900" algn="ctr">
              <a:tabLst>
                <a:tab pos="342900" algn="l"/>
                <a:tab pos="3263900" algn="l"/>
                <a:tab pos="4914900" algn="l"/>
              </a:tabLst>
              <a:defRPr/>
            </a:pPr>
            <a:r>
              <a:rPr lang="en-US" sz="2400" dirty="0" smtClean="0">
                <a:solidFill>
                  <a:srgbClr val="006600"/>
                </a:solidFill>
                <a:latin typeface="+mn-lt"/>
              </a:rPr>
              <a:t>Reduces </a:t>
            </a:r>
            <a:r>
              <a:rPr lang="en-US" sz="2400" dirty="0">
                <a:solidFill>
                  <a:srgbClr val="006600"/>
                </a:solidFill>
                <a:latin typeface="+mn-lt"/>
              </a:rPr>
              <a:t>Recidivism </a:t>
            </a:r>
            <a:r>
              <a:rPr lang="en-US" sz="2400" dirty="0" smtClean="0">
                <a:solidFill>
                  <a:srgbClr val="006600"/>
                </a:solidFill>
                <a:latin typeface="+mn-lt"/>
              </a:rPr>
              <a:t>by 6 Percentage Points</a:t>
            </a:r>
            <a:endParaRPr lang="en-US" sz="2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20200" y="3420070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tabLst>
                <a:tab pos="3263900" algn="l"/>
                <a:tab pos="4914900" algn="l"/>
              </a:tabLst>
            </a:pPr>
            <a:r>
              <a:rPr lang="en-US" b="1" u="sng" dirty="0">
                <a:solidFill>
                  <a:srgbClr val="FF0000"/>
                </a:solidFill>
                <a:latin typeface="+mn-lt"/>
              </a:rPr>
              <a:t>Without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CBT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an offender has a </a:t>
            </a:r>
            <a:r>
              <a:rPr lang="en-US" b="1" dirty="0" smtClean="0">
                <a:solidFill>
                  <a:srgbClr val="FF0000"/>
                </a:solidFill>
              </a:rPr>
              <a:t>66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%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chance of being reconvicted for a new felony or misdemeanor after 15 years;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36332" y="3657600"/>
            <a:ext cx="3416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CBT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the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odds drop to </a:t>
            </a:r>
            <a:r>
              <a:rPr lang="en-US" b="1" dirty="0" smtClean="0">
                <a:solidFill>
                  <a:srgbClr val="FF0000"/>
                </a:solidFill>
              </a:rPr>
              <a:t>60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%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.  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1463752" y="2743200"/>
            <a:ext cx="5318048" cy="1519237"/>
          </a:xfrm>
          <a:custGeom>
            <a:avLst/>
            <a:gdLst>
              <a:gd name="T0" fmla="*/ 182 w 8660"/>
              <a:gd name="T1" fmla="*/ 2353 h 2552"/>
              <a:gd name="T2" fmla="*/ 53 w 8660"/>
              <a:gd name="T3" fmla="*/ 2516 h 2552"/>
              <a:gd name="T4" fmla="*/ 295 w 8660"/>
              <a:gd name="T5" fmla="*/ 2044 h 2552"/>
              <a:gd name="T6" fmla="*/ 458 w 8660"/>
              <a:gd name="T7" fmla="*/ 2174 h 2552"/>
              <a:gd name="T8" fmla="*/ 554 w 8660"/>
              <a:gd name="T9" fmla="*/ 1718 h 2552"/>
              <a:gd name="T10" fmla="*/ 717 w 8660"/>
              <a:gd name="T11" fmla="*/ 1848 h 2552"/>
              <a:gd name="T12" fmla="*/ 554 w 8660"/>
              <a:gd name="T13" fmla="*/ 1718 h 2552"/>
              <a:gd name="T14" fmla="*/ 1006 w 8660"/>
              <a:gd name="T15" fmla="*/ 1420 h 2552"/>
              <a:gd name="T16" fmla="*/ 849 w 8660"/>
              <a:gd name="T17" fmla="*/ 1557 h 2552"/>
              <a:gd name="T18" fmla="*/ 1173 w 8660"/>
              <a:gd name="T19" fmla="*/ 1136 h 2552"/>
              <a:gd name="T20" fmla="*/ 1309 w 8660"/>
              <a:gd name="T21" fmla="*/ 1293 h 2552"/>
              <a:gd name="T22" fmla="*/ 1539 w 8660"/>
              <a:gd name="T23" fmla="*/ 898 h 2552"/>
              <a:gd name="T24" fmla="*/ 1636 w 8660"/>
              <a:gd name="T25" fmla="*/ 1082 h 2552"/>
              <a:gd name="T26" fmla="*/ 1539 w 8660"/>
              <a:gd name="T27" fmla="*/ 898 h 2552"/>
              <a:gd name="T28" fmla="*/ 2049 w 8660"/>
              <a:gd name="T29" fmla="*/ 748 h 2552"/>
              <a:gd name="T30" fmla="*/ 1864 w 8660"/>
              <a:gd name="T31" fmla="*/ 845 h 2552"/>
              <a:gd name="T32" fmla="*/ 2315 w 8660"/>
              <a:gd name="T33" fmla="*/ 558 h 2552"/>
              <a:gd name="T34" fmla="*/ 2381 w 8660"/>
              <a:gd name="T35" fmla="*/ 755 h 2552"/>
              <a:gd name="T36" fmla="*/ 2728 w 8660"/>
              <a:gd name="T37" fmla="*/ 439 h 2552"/>
              <a:gd name="T38" fmla="*/ 2765 w 8660"/>
              <a:gd name="T39" fmla="*/ 644 h 2552"/>
              <a:gd name="T40" fmla="*/ 2728 w 8660"/>
              <a:gd name="T41" fmla="*/ 439 h 2552"/>
              <a:gd name="T42" fmla="*/ 3259 w 8660"/>
              <a:gd name="T43" fmla="*/ 449 h 2552"/>
              <a:gd name="T44" fmla="*/ 3054 w 8660"/>
              <a:gd name="T45" fmla="*/ 486 h 2552"/>
              <a:gd name="T46" fmla="*/ 3559 w 8660"/>
              <a:gd name="T47" fmla="*/ 315 h 2552"/>
              <a:gd name="T48" fmla="*/ 3580 w 8660"/>
              <a:gd name="T49" fmla="*/ 522 h 2552"/>
              <a:gd name="T50" fmla="*/ 3979 w 8660"/>
              <a:gd name="T51" fmla="*/ 278 h 2552"/>
              <a:gd name="T52" fmla="*/ 3990 w 8660"/>
              <a:gd name="T53" fmla="*/ 486 h 2552"/>
              <a:gd name="T54" fmla="*/ 3979 w 8660"/>
              <a:gd name="T55" fmla="*/ 278 h 2552"/>
              <a:gd name="T56" fmla="*/ 4504 w 8660"/>
              <a:gd name="T57" fmla="*/ 355 h 2552"/>
              <a:gd name="T58" fmla="*/ 4296 w 8660"/>
              <a:gd name="T59" fmla="*/ 366 h 2552"/>
              <a:gd name="T60" fmla="*/ 4810 w 8660"/>
              <a:gd name="T61" fmla="*/ 235 h 2552"/>
              <a:gd name="T62" fmla="*/ 4821 w 8660"/>
              <a:gd name="T63" fmla="*/ 443 h 2552"/>
              <a:gd name="T64" fmla="*/ 5226 w 8660"/>
              <a:gd name="T65" fmla="*/ 214 h 2552"/>
              <a:gd name="T66" fmla="*/ 5237 w 8660"/>
              <a:gd name="T67" fmla="*/ 422 h 2552"/>
              <a:gd name="T68" fmla="*/ 5226 w 8660"/>
              <a:gd name="T69" fmla="*/ 214 h 2552"/>
              <a:gd name="T70" fmla="*/ 5751 w 8660"/>
              <a:gd name="T71" fmla="*/ 291 h 2552"/>
              <a:gd name="T72" fmla="*/ 5543 w 8660"/>
              <a:gd name="T73" fmla="*/ 302 h 2552"/>
              <a:gd name="T74" fmla="*/ 6051 w 8660"/>
              <a:gd name="T75" fmla="*/ 157 h 2552"/>
              <a:gd name="T76" fmla="*/ 6072 w 8660"/>
              <a:gd name="T77" fmla="*/ 364 h 2552"/>
              <a:gd name="T78" fmla="*/ 6468 w 8660"/>
              <a:gd name="T79" fmla="*/ 117 h 2552"/>
              <a:gd name="T80" fmla="*/ 6484 w 8660"/>
              <a:gd name="T81" fmla="*/ 325 h 2552"/>
              <a:gd name="T82" fmla="*/ 6468 w 8660"/>
              <a:gd name="T83" fmla="*/ 117 h 2552"/>
              <a:gd name="T84" fmla="*/ 6994 w 8660"/>
              <a:gd name="T85" fmla="*/ 181 h 2552"/>
              <a:gd name="T86" fmla="*/ 6787 w 8660"/>
              <a:gd name="T87" fmla="*/ 197 h 2552"/>
              <a:gd name="T88" fmla="*/ 7298 w 8660"/>
              <a:gd name="T89" fmla="*/ 54 h 2552"/>
              <a:gd name="T90" fmla="*/ 7314 w 8660"/>
              <a:gd name="T91" fmla="*/ 261 h 2552"/>
              <a:gd name="T92" fmla="*/ 7715 w 8660"/>
              <a:gd name="T93" fmla="*/ 23 h 2552"/>
              <a:gd name="T94" fmla="*/ 7726 w 8660"/>
              <a:gd name="T95" fmla="*/ 231 h 2552"/>
              <a:gd name="T96" fmla="*/ 7715 w 8660"/>
              <a:gd name="T97" fmla="*/ 23 h 2552"/>
              <a:gd name="T98" fmla="*/ 8240 w 8660"/>
              <a:gd name="T99" fmla="*/ 101 h 2552"/>
              <a:gd name="T100" fmla="*/ 8032 w 8660"/>
              <a:gd name="T101" fmla="*/ 112 h 2552"/>
              <a:gd name="T102" fmla="*/ 8560 w 8660"/>
              <a:gd name="T103" fmla="*/ 15 h 2552"/>
              <a:gd name="T104" fmla="*/ 8544 w 8660"/>
              <a:gd name="T105" fmla="*/ 222 h 25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0"/>
              <a:gd name="T160" fmla="*/ 0 h 2552"/>
              <a:gd name="T161" fmla="*/ 8660 w 8660"/>
              <a:gd name="T162" fmla="*/ 2552 h 255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0" h="2552">
                <a:moveTo>
                  <a:pt x="36" y="2370"/>
                </a:moveTo>
                <a:lnTo>
                  <a:pt x="36" y="2370"/>
                </a:lnTo>
                <a:cubicBezTo>
                  <a:pt x="72" y="2325"/>
                  <a:pt x="137" y="2317"/>
                  <a:pt x="182" y="2353"/>
                </a:cubicBezTo>
                <a:cubicBezTo>
                  <a:pt x="227" y="2389"/>
                  <a:pt x="235" y="2454"/>
                  <a:pt x="199" y="2499"/>
                </a:cubicBezTo>
                <a:cubicBezTo>
                  <a:pt x="163" y="2544"/>
                  <a:pt x="98" y="2552"/>
                  <a:pt x="53" y="2516"/>
                </a:cubicBezTo>
                <a:cubicBezTo>
                  <a:pt x="8" y="2480"/>
                  <a:pt x="0" y="2415"/>
                  <a:pt x="36" y="2370"/>
                </a:cubicBezTo>
                <a:close/>
                <a:moveTo>
                  <a:pt x="295" y="2044"/>
                </a:moveTo>
                <a:lnTo>
                  <a:pt x="295" y="2044"/>
                </a:lnTo>
                <a:cubicBezTo>
                  <a:pt x="331" y="1999"/>
                  <a:pt x="397" y="1992"/>
                  <a:pt x="442" y="2027"/>
                </a:cubicBezTo>
                <a:cubicBezTo>
                  <a:pt x="486" y="2063"/>
                  <a:pt x="494" y="2128"/>
                  <a:pt x="458" y="2173"/>
                </a:cubicBezTo>
                <a:lnTo>
                  <a:pt x="458" y="2174"/>
                </a:lnTo>
                <a:cubicBezTo>
                  <a:pt x="422" y="2219"/>
                  <a:pt x="357" y="2226"/>
                  <a:pt x="312" y="2190"/>
                </a:cubicBezTo>
                <a:cubicBezTo>
                  <a:pt x="267" y="2154"/>
                  <a:pt x="260" y="2089"/>
                  <a:pt x="295" y="2044"/>
                </a:cubicBezTo>
                <a:close/>
                <a:moveTo>
                  <a:pt x="554" y="1718"/>
                </a:moveTo>
                <a:lnTo>
                  <a:pt x="555" y="1718"/>
                </a:lnTo>
                <a:cubicBezTo>
                  <a:pt x="590" y="1673"/>
                  <a:pt x="656" y="1666"/>
                  <a:pt x="701" y="1702"/>
                </a:cubicBezTo>
                <a:cubicBezTo>
                  <a:pt x="746" y="1737"/>
                  <a:pt x="753" y="1803"/>
                  <a:pt x="717" y="1848"/>
                </a:cubicBezTo>
                <a:cubicBezTo>
                  <a:pt x="682" y="1893"/>
                  <a:pt x="616" y="1900"/>
                  <a:pt x="571" y="1865"/>
                </a:cubicBezTo>
                <a:cubicBezTo>
                  <a:pt x="526" y="1829"/>
                  <a:pt x="519" y="1763"/>
                  <a:pt x="554" y="1718"/>
                </a:cubicBezTo>
                <a:close/>
                <a:moveTo>
                  <a:pt x="859" y="1410"/>
                </a:moveTo>
                <a:lnTo>
                  <a:pt x="859" y="1410"/>
                </a:lnTo>
                <a:cubicBezTo>
                  <a:pt x="902" y="1372"/>
                  <a:pt x="968" y="1377"/>
                  <a:pt x="1006" y="1420"/>
                </a:cubicBezTo>
                <a:cubicBezTo>
                  <a:pt x="1044" y="1463"/>
                  <a:pt x="1039" y="1529"/>
                  <a:pt x="996" y="1567"/>
                </a:cubicBezTo>
                <a:cubicBezTo>
                  <a:pt x="952" y="1605"/>
                  <a:pt x="887" y="1600"/>
                  <a:pt x="849" y="1557"/>
                </a:cubicBezTo>
                <a:cubicBezTo>
                  <a:pt x="811" y="1513"/>
                  <a:pt x="816" y="1448"/>
                  <a:pt x="859" y="1410"/>
                </a:cubicBezTo>
                <a:close/>
                <a:moveTo>
                  <a:pt x="1173" y="1137"/>
                </a:moveTo>
                <a:lnTo>
                  <a:pt x="1173" y="1136"/>
                </a:lnTo>
                <a:cubicBezTo>
                  <a:pt x="1216" y="1099"/>
                  <a:pt x="1282" y="1103"/>
                  <a:pt x="1320" y="1146"/>
                </a:cubicBezTo>
                <a:cubicBezTo>
                  <a:pt x="1357" y="1190"/>
                  <a:pt x="1353" y="1255"/>
                  <a:pt x="1310" y="1293"/>
                </a:cubicBezTo>
                <a:lnTo>
                  <a:pt x="1309" y="1293"/>
                </a:lnTo>
                <a:cubicBezTo>
                  <a:pt x="1266" y="1331"/>
                  <a:pt x="1200" y="1327"/>
                  <a:pt x="1163" y="1283"/>
                </a:cubicBezTo>
                <a:cubicBezTo>
                  <a:pt x="1125" y="1240"/>
                  <a:pt x="1129" y="1174"/>
                  <a:pt x="1173" y="1137"/>
                </a:cubicBezTo>
                <a:close/>
                <a:moveTo>
                  <a:pt x="1539" y="898"/>
                </a:moveTo>
                <a:lnTo>
                  <a:pt x="1540" y="898"/>
                </a:lnTo>
                <a:cubicBezTo>
                  <a:pt x="1590" y="871"/>
                  <a:pt x="1653" y="890"/>
                  <a:pt x="1680" y="941"/>
                </a:cubicBezTo>
                <a:cubicBezTo>
                  <a:pt x="1707" y="992"/>
                  <a:pt x="1687" y="1055"/>
                  <a:pt x="1636" y="1082"/>
                </a:cubicBezTo>
                <a:cubicBezTo>
                  <a:pt x="1585" y="1108"/>
                  <a:pt x="1523" y="1089"/>
                  <a:pt x="1496" y="1038"/>
                </a:cubicBezTo>
                <a:cubicBezTo>
                  <a:pt x="1469" y="987"/>
                  <a:pt x="1489" y="924"/>
                  <a:pt x="1539" y="898"/>
                </a:cubicBezTo>
                <a:close/>
                <a:moveTo>
                  <a:pt x="1908" y="704"/>
                </a:moveTo>
                <a:lnTo>
                  <a:pt x="1908" y="704"/>
                </a:lnTo>
                <a:cubicBezTo>
                  <a:pt x="1959" y="677"/>
                  <a:pt x="2022" y="697"/>
                  <a:pt x="2049" y="748"/>
                </a:cubicBezTo>
                <a:cubicBezTo>
                  <a:pt x="2075" y="799"/>
                  <a:pt x="2056" y="861"/>
                  <a:pt x="2005" y="888"/>
                </a:cubicBezTo>
                <a:cubicBezTo>
                  <a:pt x="1954" y="915"/>
                  <a:pt x="1891" y="895"/>
                  <a:pt x="1864" y="845"/>
                </a:cubicBezTo>
                <a:cubicBezTo>
                  <a:pt x="1838" y="794"/>
                  <a:pt x="1857" y="731"/>
                  <a:pt x="1908" y="704"/>
                </a:cubicBezTo>
                <a:close/>
                <a:moveTo>
                  <a:pt x="2315" y="558"/>
                </a:moveTo>
                <a:lnTo>
                  <a:pt x="2315" y="558"/>
                </a:lnTo>
                <a:cubicBezTo>
                  <a:pt x="2370" y="539"/>
                  <a:pt x="2428" y="569"/>
                  <a:pt x="2447" y="623"/>
                </a:cubicBezTo>
                <a:cubicBezTo>
                  <a:pt x="2465" y="678"/>
                  <a:pt x="2435" y="737"/>
                  <a:pt x="2381" y="755"/>
                </a:cubicBezTo>
                <a:cubicBezTo>
                  <a:pt x="2326" y="773"/>
                  <a:pt x="2267" y="744"/>
                  <a:pt x="2249" y="689"/>
                </a:cubicBezTo>
                <a:cubicBezTo>
                  <a:pt x="2231" y="635"/>
                  <a:pt x="2260" y="576"/>
                  <a:pt x="2315" y="558"/>
                </a:cubicBezTo>
                <a:close/>
                <a:moveTo>
                  <a:pt x="2728" y="439"/>
                </a:moveTo>
                <a:lnTo>
                  <a:pt x="2729" y="439"/>
                </a:lnTo>
                <a:cubicBezTo>
                  <a:pt x="2785" y="429"/>
                  <a:pt x="2839" y="466"/>
                  <a:pt x="2849" y="523"/>
                </a:cubicBezTo>
                <a:cubicBezTo>
                  <a:pt x="2860" y="579"/>
                  <a:pt x="2822" y="634"/>
                  <a:pt x="2765" y="644"/>
                </a:cubicBezTo>
                <a:cubicBezTo>
                  <a:pt x="2709" y="654"/>
                  <a:pt x="2655" y="616"/>
                  <a:pt x="2644" y="560"/>
                </a:cubicBezTo>
                <a:cubicBezTo>
                  <a:pt x="2634" y="503"/>
                  <a:pt x="2672" y="449"/>
                  <a:pt x="2728" y="439"/>
                </a:cubicBezTo>
                <a:close/>
                <a:moveTo>
                  <a:pt x="3138" y="366"/>
                </a:moveTo>
                <a:lnTo>
                  <a:pt x="3138" y="365"/>
                </a:lnTo>
                <a:cubicBezTo>
                  <a:pt x="3195" y="355"/>
                  <a:pt x="3249" y="393"/>
                  <a:pt x="3259" y="449"/>
                </a:cubicBezTo>
                <a:cubicBezTo>
                  <a:pt x="3269" y="506"/>
                  <a:pt x="3232" y="560"/>
                  <a:pt x="3175" y="570"/>
                </a:cubicBezTo>
                <a:cubicBezTo>
                  <a:pt x="3118" y="580"/>
                  <a:pt x="3064" y="543"/>
                  <a:pt x="3054" y="486"/>
                </a:cubicBezTo>
                <a:cubicBezTo>
                  <a:pt x="3044" y="430"/>
                  <a:pt x="3082" y="376"/>
                  <a:pt x="3138" y="366"/>
                </a:cubicBezTo>
                <a:close/>
                <a:moveTo>
                  <a:pt x="3559" y="315"/>
                </a:moveTo>
                <a:lnTo>
                  <a:pt x="3559" y="315"/>
                </a:lnTo>
                <a:cubicBezTo>
                  <a:pt x="3617" y="310"/>
                  <a:pt x="3668" y="351"/>
                  <a:pt x="3673" y="408"/>
                </a:cubicBezTo>
                <a:cubicBezTo>
                  <a:pt x="3679" y="466"/>
                  <a:pt x="3637" y="517"/>
                  <a:pt x="3580" y="522"/>
                </a:cubicBezTo>
                <a:cubicBezTo>
                  <a:pt x="3523" y="528"/>
                  <a:pt x="3472" y="486"/>
                  <a:pt x="3466" y="429"/>
                </a:cubicBezTo>
                <a:cubicBezTo>
                  <a:pt x="3460" y="372"/>
                  <a:pt x="3502" y="321"/>
                  <a:pt x="3559" y="315"/>
                </a:cubicBezTo>
                <a:close/>
                <a:moveTo>
                  <a:pt x="3979" y="278"/>
                </a:moveTo>
                <a:lnTo>
                  <a:pt x="3979" y="278"/>
                </a:lnTo>
                <a:cubicBezTo>
                  <a:pt x="4036" y="275"/>
                  <a:pt x="4085" y="319"/>
                  <a:pt x="4088" y="376"/>
                </a:cubicBezTo>
                <a:cubicBezTo>
                  <a:pt x="4091" y="434"/>
                  <a:pt x="4047" y="483"/>
                  <a:pt x="3990" y="486"/>
                </a:cubicBezTo>
                <a:lnTo>
                  <a:pt x="3989" y="486"/>
                </a:lnTo>
                <a:cubicBezTo>
                  <a:pt x="3932" y="489"/>
                  <a:pt x="3883" y="445"/>
                  <a:pt x="3880" y="387"/>
                </a:cubicBezTo>
                <a:cubicBezTo>
                  <a:pt x="3877" y="330"/>
                  <a:pt x="3921" y="281"/>
                  <a:pt x="3979" y="278"/>
                </a:cubicBezTo>
                <a:close/>
                <a:moveTo>
                  <a:pt x="4394" y="257"/>
                </a:moveTo>
                <a:lnTo>
                  <a:pt x="4395" y="257"/>
                </a:lnTo>
                <a:cubicBezTo>
                  <a:pt x="4452" y="254"/>
                  <a:pt x="4501" y="298"/>
                  <a:pt x="4504" y="355"/>
                </a:cubicBezTo>
                <a:cubicBezTo>
                  <a:pt x="4507" y="412"/>
                  <a:pt x="4463" y="461"/>
                  <a:pt x="4405" y="464"/>
                </a:cubicBezTo>
                <a:cubicBezTo>
                  <a:pt x="4348" y="467"/>
                  <a:pt x="4299" y="423"/>
                  <a:pt x="4296" y="366"/>
                </a:cubicBezTo>
                <a:cubicBezTo>
                  <a:pt x="4293" y="309"/>
                  <a:pt x="4337" y="260"/>
                  <a:pt x="4394" y="257"/>
                </a:cubicBezTo>
                <a:close/>
                <a:moveTo>
                  <a:pt x="4810" y="235"/>
                </a:moveTo>
                <a:lnTo>
                  <a:pt x="4810" y="235"/>
                </a:lnTo>
                <a:cubicBezTo>
                  <a:pt x="4868" y="232"/>
                  <a:pt x="4916" y="276"/>
                  <a:pt x="4919" y="334"/>
                </a:cubicBezTo>
                <a:cubicBezTo>
                  <a:pt x="4922" y="391"/>
                  <a:pt x="4878" y="440"/>
                  <a:pt x="4821" y="443"/>
                </a:cubicBezTo>
                <a:cubicBezTo>
                  <a:pt x="4763" y="446"/>
                  <a:pt x="4714" y="402"/>
                  <a:pt x="4711" y="345"/>
                </a:cubicBezTo>
                <a:cubicBezTo>
                  <a:pt x="4709" y="287"/>
                  <a:pt x="4753" y="238"/>
                  <a:pt x="4810" y="235"/>
                </a:cubicBezTo>
                <a:close/>
                <a:moveTo>
                  <a:pt x="5226" y="214"/>
                </a:moveTo>
                <a:lnTo>
                  <a:pt x="5226" y="214"/>
                </a:lnTo>
                <a:cubicBezTo>
                  <a:pt x="5283" y="211"/>
                  <a:pt x="5332" y="255"/>
                  <a:pt x="5335" y="312"/>
                </a:cubicBezTo>
                <a:cubicBezTo>
                  <a:pt x="5338" y="370"/>
                  <a:pt x="5294" y="419"/>
                  <a:pt x="5237" y="422"/>
                </a:cubicBezTo>
                <a:lnTo>
                  <a:pt x="5236" y="422"/>
                </a:lnTo>
                <a:cubicBezTo>
                  <a:pt x="5179" y="425"/>
                  <a:pt x="5130" y="381"/>
                  <a:pt x="5127" y="323"/>
                </a:cubicBezTo>
                <a:cubicBezTo>
                  <a:pt x="5124" y="266"/>
                  <a:pt x="5168" y="217"/>
                  <a:pt x="5226" y="214"/>
                </a:cubicBezTo>
                <a:close/>
                <a:moveTo>
                  <a:pt x="5641" y="193"/>
                </a:moveTo>
                <a:lnTo>
                  <a:pt x="5642" y="193"/>
                </a:lnTo>
                <a:cubicBezTo>
                  <a:pt x="5699" y="190"/>
                  <a:pt x="5748" y="234"/>
                  <a:pt x="5751" y="291"/>
                </a:cubicBezTo>
                <a:cubicBezTo>
                  <a:pt x="5754" y="349"/>
                  <a:pt x="5710" y="397"/>
                  <a:pt x="5652" y="400"/>
                </a:cubicBezTo>
                <a:cubicBezTo>
                  <a:pt x="5595" y="403"/>
                  <a:pt x="5546" y="359"/>
                  <a:pt x="5543" y="302"/>
                </a:cubicBezTo>
                <a:cubicBezTo>
                  <a:pt x="5540" y="245"/>
                  <a:pt x="5584" y="196"/>
                  <a:pt x="5641" y="193"/>
                </a:cubicBezTo>
                <a:close/>
                <a:moveTo>
                  <a:pt x="6051" y="157"/>
                </a:moveTo>
                <a:lnTo>
                  <a:pt x="6051" y="157"/>
                </a:lnTo>
                <a:cubicBezTo>
                  <a:pt x="6108" y="152"/>
                  <a:pt x="6159" y="193"/>
                  <a:pt x="6165" y="250"/>
                </a:cubicBezTo>
                <a:cubicBezTo>
                  <a:pt x="6171" y="308"/>
                  <a:pt x="6129" y="359"/>
                  <a:pt x="6072" y="364"/>
                </a:cubicBezTo>
                <a:cubicBezTo>
                  <a:pt x="6015" y="370"/>
                  <a:pt x="5964" y="328"/>
                  <a:pt x="5958" y="271"/>
                </a:cubicBezTo>
                <a:cubicBezTo>
                  <a:pt x="5952" y="214"/>
                  <a:pt x="5994" y="163"/>
                  <a:pt x="6051" y="157"/>
                </a:cubicBezTo>
                <a:close/>
                <a:moveTo>
                  <a:pt x="6468" y="117"/>
                </a:moveTo>
                <a:lnTo>
                  <a:pt x="6468" y="117"/>
                </a:lnTo>
                <a:cubicBezTo>
                  <a:pt x="6525" y="113"/>
                  <a:pt x="6575" y="156"/>
                  <a:pt x="6579" y="213"/>
                </a:cubicBezTo>
                <a:cubicBezTo>
                  <a:pt x="6584" y="270"/>
                  <a:pt x="6541" y="320"/>
                  <a:pt x="6484" y="325"/>
                </a:cubicBezTo>
                <a:cubicBezTo>
                  <a:pt x="6426" y="329"/>
                  <a:pt x="6376" y="286"/>
                  <a:pt x="6372" y="229"/>
                </a:cubicBezTo>
                <a:cubicBezTo>
                  <a:pt x="6367" y="172"/>
                  <a:pt x="6410" y="122"/>
                  <a:pt x="6468" y="117"/>
                </a:cubicBezTo>
                <a:close/>
                <a:moveTo>
                  <a:pt x="6883" y="85"/>
                </a:moveTo>
                <a:lnTo>
                  <a:pt x="6883" y="85"/>
                </a:lnTo>
                <a:cubicBezTo>
                  <a:pt x="6940" y="81"/>
                  <a:pt x="6990" y="124"/>
                  <a:pt x="6994" y="181"/>
                </a:cubicBezTo>
                <a:cubicBezTo>
                  <a:pt x="6999" y="238"/>
                  <a:pt x="6956" y="288"/>
                  <a:pt x="6899" y="293"/>
                </a:cubicBezTo>
                <a:cubicBezTo>
                  <a:pt x="6841" y="297"/>
                  <a:pt x="6791" y="254"/>
                  <a:pt x="6787" y="197"/>
                </a:cubicBezTo>
                <a:cubicBezTo>
                  <a:pt x="6782" y="140"/>
                  <a:pt x="6825" y="90"/>
                  <a:pt x="6883" y="85"/>
                </a:cubicBezTo>
                <a:close/>
                <a:moveTo>
                  <a:pt x="7297" y="54"/>
                </a:moveTo>
                <a:lnTo>
                  <a:pt x="7298" y="54"/>
                </a:lnTo>
                <a:cubicBezTo>
                  <a:pt x="7355" y="49"/>
                  <a:pt x="7405" y="92"/>
                  <a:pt x="7409" y="149"/>
                </a:cubicBezTo>
                <a:cubicBezTo>
                  <a:pt x="7414" y="206"/>
                  <a:pt x="7371" y="256"/>
                  <a:pt x="7314" y="261"/>
                </a:cubicBezTo>
                <a:cubicBezTo>
                  <a:pt x="7256" y="265"/>
                  <a:pt x="7206" y="223"/>
                  <a:pt x="7202" y="165"/>
                </a:cubicBezTo>
                <a:cubicBezTo>
                  <a:pt x="7197" y="108"/>
                  <a:pt x="7240" y="58"/>
                  <a:pt x="7297" y="54"/>
                </a:cubicBezTo>
                <a:close/>
                <a:moveTo>
                  <a:pt x="7715" y="23"/>
                </a:moveTo>
                <a:lnTo>
                  <a:pt x="7716" y="23"/>
                </a:lnTo>
                <a:cubicBezTo>
                  <a:pt x="7773" y="20"/>
                  <a:pt x="7822" y="65"/>
                  <a:pt x="7825" y="122"/>
                </a:cubicBezTo>
                <a:cubicBezTo>
                  <a:pt x="7828" y="179"/>
                  <a:pt x="7783" y="228"/>
                  <a:pt x="7726" y="231"/>
                </a:cubicBezTo>
                <a:cubicBezTo>
                  <a:pt x="7668" y="234"/>
                  <a:pt x="7620" y="190"/>
                  <a:pt x="7617" y="132"/>
                </a:cubicBezTo>
                <a:cubicBezTo>
                  <a:pt x="7614" y="75"/>
                  <a:pt x="7658" y="26"/>
                  <a:pt x="7715" y="23"/>
                </a:cubicBezTo>
                <a:close/>
                <a:moveTo>
                  <a:pt x="8131" y="2"/>
                </a:moveTo>
                <a:lnTo>
                  <a:pt x="8131" y="2"/>
                </a:lnTo>
                <a:cubicBezTo>
                  <a:pt x="8189" y="0"/>
                  <a:pt x="8237" y="44"/>
                  <a:pt x="8240" y="101"/>
                </a:cubicBezTo>
                <a:cubicBezTo>
                  <a:pt x="8243" y="158"/>
                  <a:pt x="8199" y="207"/>
                  <a:pt x="8142" y="210"/>
                </a:cubicBezTo>
                <a:cubicBezTo>
                  <a:pt x="8084" y="213"/>
                  <a:pt x="8035" y="169"/>
                  <a:pt x="8032" y="112"/>
                </a:cubicBezTo>
                <a:cubicBezTo>
                  <a:pt x="8030" y="54"/>
                  <a:pt x="8074" y="5"/>
                  <a:pt x="8131" y="2"/>
                </a:cubicBezTo>
                <a:close/>
                <a:moveTo>
                  <a:pt x="8560" y="15"/>
                </a:moveTo>
                <a:lnTo>
                  <a:pt x="8560" y="15"/>
                </a:lnTo>
                <a:cubicBezTo>
                  <a:pt x="8617" y="19"/>
                  <a:pt x="8660" y="69"/>
                  <a:pt x="8655" y="126"/>
                </a:cubicBezTo>
                <a:cubicBezTo>
                  <a:pt x="8651" y="184"/>
                  <a:pt x="8601" y="226"/>
                  <a:pt x="8544" y="222"/>
                </a:cubicBezTo>
                <a:cubicBezTo>
                  <a:pt x="8486" y="218"/>
                  <a:pt x="8443" y="168"/>
                  <a:pt x="8448" y="110"/>
                </a:cubicBezTo>
                <a:cubicBezTo>
                  <a:pt x="8452" y="53"/>
                  <a:pt x="8502" y="10"/>
                  <a:pt x="8560" y="15"/>
                </a:cubicBezTo>
                <a:close/>
              </a:path>
            </a:pathLst>
          </a:custGeom>
          <a:solidFill>
            <a:srgbClr val="006600"/>
          </a:solidFill>
          <a:ln w="9525" cap="flat">
            <a:solidFill>
              <a:srgbClr val="0066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476453" y="3048000"/>
            <a:ext cx="5349875" cy="1395412"/>
          </a:xfrm>
          <a:custGeom>
            <a:avLst/>
            <a:gdLst>
              <a:gd name="T0" fmla="*/ 33 w 8987"/>
              <a:gd name="T1" fmla="*/ 2198 h 2345"/>
              <a:gd name="T2" fmla="*/ 657 w 8987"/>
              <a:gd name="T3" fmla="*/ 1606 h 2345"/>
              <a:gd name="T4" fmla="*/ 668 w 8987"/>
              <a:gd name="T5" fmla="*/ 1598 h 2345"/>
              <a:gd name="T6" fmla="*/ 1308 w 8987"/>
              <a:gd name="T7" fmla="*/ 1166 h 2345"/>
              <a:gd name="T8" fmla="*/ 1319 w 8987"/>
              <a:gd name="T9" fmla="*/ 1160 h 2345"/>
              <a:gd name="T10" fmla="*/ 1943 w 8987"/>
              <a:gd name="T11" fmla="*/ 872 h 2345"/>
              <a:gd name="T12" fmla="*/ 2577 w 8987"/>
              <a:gd name="T13" fmla="*/ 676 h 2345"/>
              <a:gd name="T14" fmla="*/ 3225 w 8987"/>
              <a:gd name="T15" fmla="*/ 546 h 2345"/>
              <a:gd name="T16" fmla="*/ 3852 w 8987"/>
              <a:gd name="T17" fmla="*/ 449 h 2345"/>
              <a:gd name="T18" fmla="*/ 4478 w 8987"/>
              <a:gd name="T19" fmla="*/ 369 h 2345"/>
              <a:gd name="T20" fmla="*/ 5121 w 8987"/>
              <a:gd name="T21" fmla="*/ 305 h 2345"/>
              <a:gd name="T22" fmla="*/ 5742 w 8987"/>
              <a:gd name="T23" fmla="*/ 225 h 2345"/>
              <a:gd name="T24" fmla="*/ 6366 w 8987"/>
              <a:gd name="T25" fmla="*/ 145 h 2345"/>
              <a:gd name="T26" fmla="*/ 7005 w 8987"/>
              <a:gd name="T27" fmla="*/ 49 h 2345"/>
              <a:gd name="T28" fmla="*/ 7636 w 8987"/>
              <a:gd name="T29" fmla="*/ 17 h 2345"/>
              <a:gd name="T30" fmla="*/ 8262 w 8987"/>
              <a:gd name="T31" fmla="*/ 0 h 2345"/>
              <a:gd name="T32" fmla="*/ 8908 w 8987"/>
              <a:gd name="T33" fmla="*/ 33 h 2345"/>
              <a:gd name="T34" fmla="*/ 8984 w 8987"/>
              <a:gd name="T35" fmla="*/ 116 h 2345"/>
              <a:gd name="T36" fmla="*/ 8900 w 8987"/>
              <a:gd name="T37" fmla="*/ 192 h 2345"/>
              <a:gd name="T38" fmla="*/ 8267 w 8987"/>
              <a:gd name="T39" fmla="*/ 160 h 2345"/>
              <a:gd name="T40" fmla="*/ 7645 w 8987"/>
              <a:gd name="T41" fmla="*/ 176 h 2345"/>
              <a:gd name="T42" fmla="*/ 7028 w 8987"/>
              <a:gd name="T43" fmla="*/ 208 h 2345"/>
              <a:gd name="T44" fmla="*/ 6387 w 8987"/>
              <a:gd name="T45" fmla="*/ 304 h 2345"/>
              <a:gd name="T46" fmla="*/ 5763 w 8987"/>
              <a:gd name="T47" fmla="*/ 384 h 2345"/>
              <a:gd name="T48" fmla="*/ 5136 w 8987"/>
              <a:gd name="T49" fmla="*/ 464 h 2345"/>
              <a:gd name="T50" fmla="*/ 4499 w 8987"/>
              <a:gd name="T51" fmla="*/ 528 h 2345"/>
              <a:gd name="T52" fmla="*/ 3877 w 8987"/>
              <a:gd name="T53" fmla="*/ 608 h 2345"/>
              <a:gd name="T54" fmla="*/ 3256 w 8987"/>
              <a:gd name="T55" fmla="*/ 703 h 2345"/>
              <a:gd name="T56" fmla="*/ 2624 w 8987"/>
              <a:gd name="T57" fmla="*/ 829 h 2345"/>
              <a:gd name="T58" fmla="*/ 2010 w 8987"/>
              <a:gd name="T59" fmla="*/ 1017 h 2345"/>
              <a:gd name="T60" fmla="*/ 1386 w 8987"/>
              <a:gd name="T61" fmla="*/ 1305 h 2345"/>
              <a:gd name="T62" fmla="*/ 1397 w 8987"/>
              <a:gd name="T63" fmla="*/ 1299 h 2345"/>
              <a:gd name="T64" fmla="*/ 757 w 8987"/>
              <a:gd name="T65" fmla="*/ 1731 h 2345"/>
              <a:gd name="T66" fmla="*/ 768 w 8987"/>
              <a:gd name="T67" fmla="*/ 1723 h 2345"/>
              <a:gd name="T68" fmla="*/ 144 w 8987"/>
              <a:gd name="T69" fmla="*/ 2315 h 2345"/>
              <a:gd name="T70" fmla="*/ 30 w 8987"/>
              <a:gd name="T71" fmla="*/ 2312 h 2345"/>
              <a:gd name="T72" fmla="*/ 33 w 8987"/>
              <a:gd name="T73" fmla="*/ 2198 h 23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87"/>
              <a:gd name="T112" fmla="*/ 0 h 2345"/>
              <a:gd name="T113" fmla="*/ 8987 w 8987"/>
              <a:gd name="T114" fmla="*/ 2345 h 23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87" h="2345">
                <a:moveTo>
                  <a:pt x="33" y="2198"/>
                </a:moveTo>
                <a:lnTo>
                  <a:pt x="657" y="1606"/>
                </a:lnTo>
                <a:cubicBezTo>
                  <a:pt x="661" y="1603"/>
                  <a:pt x="664" y="1601"/>
                  <a:pt x="668" y="1598"/>
                </a:cubicBezTo>
                <a:lnTo>
                  <a:pt x="1308" y="1166"/>
                </a:lnTo>
                <a:cubicBezTo>
                  <a:pt x="1311" y="1164"/>
                  <a:pt x="1315" y="1162"/>
                  <a:pt x="1319" y="1160"/>
                </a:cubicBezTo>
                <a:lnTo>
                  <a:pt x="1943" y="872"/>
                </a:lnTo>
                <a:lnTo>
                  <a:pt x="2577" y="676"/>
                </a:lnTo>
                <a:lnTo>
                  <a:pt x="3225" y="546"/>
                </a:lnTo>
                <a:lnTo>
                  <a:pt x="3852" y="449"/>
                </a:lnTo>
                <a:lnTo>
                  <a:pt x="4478" y="369"/>
                </a:lnTo>
                <a:lnTo>
                  <a:pt x="5121" y="305"/>
                </a:lnTo>
                <a:lnTo>
                  <a:pt x="5742" y="225"/>
                </a:lnTo>
                <a:lnTo>
                  <a:pt x="6366" y="145"/>
                </a:lnTo>
                <a:lnTo>
                  <a:pt x="7005" y="49"/>
                </a:lnTo>
                <a:lnTo>
                  <a:pt x="7636" y="17"/>
                </a:lnTo>
                <a:lnTo>
                  <a:pt x="8262" y="0"/>
                </a:lnTo>
                <a:lnTo>
                  <a:pt x="8908" y="33"/>
                </a:lnTo>
                <a:cubicBezTo>
                  <a:pt x="8953" y="35"/>
                  <a:pt x="8987" y="72"/>
                  <a:pt x="8984" y="116"/>
                </a:cubicBezTo>
                <a:cubicBezTo>
                  <a:pt x="8982" y="161"/>
                  <a:pt x="8945" y="195"/>
                  <a:pt x="8900" y="192"/>
                </a:cubicBezTo>
                <a:lnTo>
                  <a:pt x="8267" y="160"/>
                </a:lnTo>
                <a:lnTo>
                  <a:pt x="7645" y="176"/>
                </a:lnTo>
                <a:lnTo>
                  <a:pt x="7028" y="208"/>
                </a:lnTo>
                <a:lnTo>
                  <a:pt x="6387" y="304"/>
                </a:lnTo>
                <a:lnTo>
                  <a:pt x="5763" y="384"/>
                </a:lnTo>
                <a:lnTo>
                  <a:pt x="5136" y="464"/>
                </a:lnTo>
                <a:lnTo>
                  <a:pt x="4499" y="528"/>
                </a:lnTo>
                <a:lnTo>
                  <a:pt x="3877" y="608"/>
                </a:lnTo>
                <a:lnTo>
                  <a:pt x="3256" y="703"/>
                </a:lnTo>
                <a:lnTo>
                  <a:pt x="2624" y="829"/>
                </a:lnTo>
                <a:lnTo>
                  <a:pt x="2010" y="1017"/>
                </a:lnTo>
                <a:lnTo>
                  <a:pt x="1386" y="1305"/>
                </a:lnTo>
                <a:lnTo>
                  <a:pt x="1397" y="1299"/>
                </a:lnTo>
                <a:lnTo>
                  <a:pt x="757" y="1731"/>
                </a:lnTo>
                <a:lnTo>
                  <a:pt x="768" y="1723"/>
                </a:lnTo>
                <a:lnTo>
                  <a:pt x="144" y="2315"/>
                </a:lnTo>
                <a:cubicBezTo>
                  <a:pt x="111" y="2345"/>
                  <a:pt x="61" y="2344"/>
                  <a:pt x="30" y="2312"/>
                </a:cubicBezTo>
                <a:cubicBezTo>
                  <a:pt x="0" y="2279"/>
                  <a:pt x="1" y="2229"/>
                  <a:pt x="33" y="2198"/>
                </a:cubicBezTo>
                <a:close/>
              </a:path>
            </a:pathLst>
          </a:custGeom>
          <a:solidFill>
            <a:srgbClr val="0000FF"/>
          </a:solidFill>
          <a:ln w="9525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84391" y="5824537"/>
            <a:ext cx="5489575" cy="576263"/>
            <a:chOff x="2246313" y="5648325"/>
            <a:chExt cx="5489575" cy="576421"/>
          </a:xfrm>
        </p:grpSpPr>
        <p:sp>
          <p:nvSpPr>
            <p:cNvPr id="7199" name="Rectangle 19"/>
            <p:cNvSpPr>
              <a:spLocks noChangeArrowheads="1"/>
            </p:cNvSpPr>
            <p:nvPr/>
          </p:nvSpPr>
          <p:spPr bwMode="auto">
            <a:xfrm>
              <a:off x="2246313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</a:t>
              </a:r>
              <a:endParaRPr lang="en-US"/>
            </a:p>
          </p:txBody>
        </p:sp>
        <p:sp>
          <p:nvSpPr>
            <p:cNvPr id="7200" name="Rectangle 20"/>
            <p:cNvSpPr>
              <a:spLocks noChangeArrowheads="1"/>
            </p:cNvSpPr>
            <p:nvPr/>
          </p:nvSpPr>
          <p:spPr bwMode="auto">
            <a:xfrm>
              <a:off x="2620963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2</a:t>
              </a:r>
              <a:endParaRPr lang="en-US"/>
            </a:p>
          </p:txBody>
        </p:sp>
        <p:sp>
          <p:nvSpPr>
            <p:cNvPr id="7201" name="Rectangle 21"/>
            <p:cNvSpPr>
              <a:spLocks noChangeArrowheads="1"/>
            </p:cNvSpPr>
            <p:nvPr/>
          </p:nvSpPr>
          <p:spPr bwMode="auto">
            <a:xfrm>
              <a:off x="2995613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3</a:t>
              </a:r>
              <a:endParaRPr lang="en-US"/>
            </a:p>
          </p:txBody>
        </p:sp>
        <p:sp>
          <p:nvSpPr>
            <p:cNvPr id="7202" name="Rectangle 22"/>
            <p:cNvSpPr>
              <a:spLocks noChangeArrowheads="1"/>
            </p:cNvSpPr>
            <p:nvPr/>
          </p:nvSpPr>
          <p:spPr bwMode="auto">
            <a:xfrm>
              <a:off x="3370263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4</a:t>
              </a:r>
              <a:endParaRPr lang="en-US"/>
            </a:p>
          </p:txBody>
        </p:sp>
        <p:sp>
          <p:nvSpPr>
            <p:cNvPr id="7203" name="Rectangle 23"/>
            <p:cNvSpPr>
              <a:spLocks noChangeArrowheads="1"/>
            </p:cNvSpPr>
            <p:nvPr/>
          </p:nvSpPr>
          <p:spPr bwMode="auto">
            <a:xfrm>
              <a:off x="3744913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5</a:t>
              </a:r>
              <a:endParaRPr lang="en-US"/>
            </a:p>
          </p:txBody>
        </p:sp>
        <p:sp>
          <p:nvSpPr>
            <p:cNvPr id="7204" name="Rectangle 24"/>
            <p:cNvSpPr>
              <a:spLocks noChangeArrowheads="1"/>
            </p:cNvSpPr>
            <p:nvPr/>
          </p:nvSpPr>
          <p:spPr bwMode="auto">
            <a:xfrm>
              <a:off x="4117975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6</a:t>
              </a:r>
              <a:endParaRPr lang="en-US"/>
            </a:p>
          </p:txBody>
        </p:sp>
        <p:sp>
          <p:nvSpPr>
            <p:cNvPr id="7205" name="Rectangle 25"/>
            <p:cNvSpPr>
              <a:spLocks noChangeArrowheads="1"/>
            </p:cNvSpPr>
            <p:nvPr/>
          </p:nvSpPr>
          <p:spPr bwMode="auto">
            <a:xfrm>
              <a:off x="4492625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7</a:t>
              </a:r>
              <a:endParaRPr lang="en-US"/>
            </a:p>
          </p:txBody>
        </p:sp>
        <p:sp>
          <p:nvSpPr>
            <p:cNvPr id="7206" name="Rectangle 26"/>
            <p:cNvSpPr>
              <a:spLocks noChangeArrowheads="1"/>
            </p:cNvSpPr>
            <p:nvPr/>
          </p:nvSpPr>
          <p:spPr bwMode="auto">
            <a:xfrm>
              <a:off x="4867275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8</a:t>
              </a:r>
              <a:endParaRPr lang="en-US"/>
            </a:p>
          </p:txBody>
        </p:sp>
        <p:sp>
          <p:nvSpPr>
            <p:cNvPr id="7207" name="Rectangle 27"/>
            <p:cNvSpPr>
              <a:spLocks noChangeArrowheads="1"/>
            </p:cNvSpPr>
            <p:nvPr/>
          </p:nvSpPr>
          <p:spPr bwMode="auto">
            <a:xfrm>
              <a:off x="5241925" y="5648325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9</a:t>
              </a:r>
              <a:endParaRPr lang="en-US"/>
            </a:p>
          </p:txBody>
        </p:sp>
        <p:sp>
          <p:nvSpPr>
            <p:cNvPr id="7208" name="Rectangle 28"/>
            <p:cNvSpPr>
              <a:spLocks noChangeArrowheads="1"/>
            </p:cNvSpPr>
            <p:nvPr/>
          </p:nvSpPr>
          <p:spPr bwMode="auto">
            <a:xfrm>
              <a:off x="5559425" y="56483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10</a:t>
              </a:r>
              <a:endParaRPr lang="en-US"/>
            </a:p>
          </p:txBody>
        </p:sp>
        <p:sp>
          <p:nvSpPr>
            <p:cNvPr id="7209" name="Rectangle 29"/>
            <p:cNvSpPr>
              <a:spLocks noChangeArrowheads="1"/>
            </p:cNvSpPr>
            <p:nvPr/>
          </p:nvSpPr>
          <p:spPr bwMode="auto">
            <a:xfrm>
              <a:off x="5934075" y="56483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11</a:t>
              </a:r>
              <a:endParaRPr lang="en-US"/>
            </a:p>
          </p:txBody>
        </p:sp>
        <p:sp>
          <p:nvSpPr>
            <p:cNvPr id="7210" name="Rectangle 30"/>
            <p:cNvSpPr>
              <a:spLocks noChangeArrowheads="1"/>
            </p:cNvSpPr>
            <p:nvPr/>
          </p:nvSpPr>
          <p:spPr bwMode="auto">
            <a:xfrm>
              <a:off x="6308725" y="56483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12</a:t>
              </a:r>
              <a:endParaRPr lang="en-US"/>
            </a:p>
          </p:txBody>
        </p:sp>
        <p:sp>
          <p:nvSpPr>
            <p:cNvPr id="7211" name="Rectangle 31"/>
            <p:cNvSpPr>
              <a:spLocks noChangeArrowheads="1"/>
            </p:cNvSpPr>
            <p:nvPr/>
          </p:nvSpPr>
          <p:spPr bwMode="auto">
            <a:xfrm>
              <a:off x="6683375" y="56483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13</a:t>
              </a:r>
              <a:endParaRPr lang="en-US"/>
            </a:p>
          </p:txBody>
        </p:sp>
        <p:sp>
          <p:nvSpPr>
            <p:cNvPr id="7212" name="Rectangle 32"/>
            <p:cNvSpPr>
              <a:spLocks noChangeArrowheads="1"/>
            </p:cNvSpPr>
            <p:nvPr/>
          </p:nvSpPr>
          <p:spPr bwMode="auto">
            <a:xfrm>
              <a:off x="7056438" y="56483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14</a:t>
              </a:r>
              <a:endParaRPr lang="en-US"/>
            </a:p>
          </p:txBody>
        </p:sp>
        <p:sp>
          <p:nvSpPr>
            <p:cNvPr id="7213" name="Rectangle 33"/>
            <p:cNvSpPr>
              <a:spLocks noChangeArrowheads="1"/>
            </p:cNvSpPr>
            <p:nvPr/>
          </p:nvSpPr>
          <p:spPr bwMode="auto">
            <a:xfrm>
              <a:off x="7431088" y="56483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15</a:t>
              </a:r>
              <a:endParaRPr lang="en-US"/>
            </a:p>
          </p:txBody>
        </p:sp>
        <p:sp>
          <p:nvSpPr>
            <p:cNvPr id="7214" name="Rectangle 35"/>
            <p:cNvSpPr>
              <a:spLocks noChangeArrowheads="1"/>
            </p:cNvSpPr>
            <p:nvPr/>
          </p:nvSpPr>
          <p:spPr bwMode="auto">
            <a:xfrm>
              <a:off x="4279900" y="5978525"/>
              <a:ext cx="130696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Follow-up Years</a:t>
              </a:r>
              <a:endParaRPr lang="en-US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709816" y="4886325"/>
            <a:ext cx="4021526" cy="276999"/>
            <a:chOff x="2471738" y="4710113"/>
            <a:chExt cx="4021526" cy="276999"/>
          </a:xfrm>
        </p:grpSpPr>
        <p:sp>
          <p:nvSpPr>
            <p:cNvPr id="7197" name="Freeform 38"/>
            <p:cNvSpPr>
              <a:spLocks noEditPoints="1"/>
            </p:cNvSpPr>
            <p:nvPr/>
          </p:nvSpPr>
          <p:spPr bwMode="auto">
            <a:xfrm>
              <a:off x="2471738" y="4805363"/>
              <a:ext cx="285750" cy="95250"/>
            </a:xfrm>
            <a:custGeom>
              <a:avLst/>
              <a:gdLst>
                <a:gd name="T0" fmla="*/ 80 w 481"/>
                <a:gd name="T1" fmla="*/ 0 h 160"/>
                <a:gd name="T2" fmla="*/ 81 w 481"/>
                <a:gd name="T3" fmla="*/ 0 h 160"/>
                <a:gd name="T4" fmla="*/ 161 w 481"/>
                <a:gd name="T5" fmla="*/ 80 h 160"/>
                <a:gd name="T6" fmla="*/ 81 w 481"/>
                <a:gd name="T7" fmla="*/ 160 h 160"/>
                <a:gd name="T8" fmla="*/ 80 w 481"/>
                <a:gd name="T9" fmla="*/ 160 h 160"/>
                <a:gd name="T10" fmla="*/ 0 w 481"/>
                <a:gd name="T11" fmla="*/ 80 h 160"/>
                <a:gd name="T12" fmla="*/ 80 w 481"/>
                <a:gd name="T13" fmla="*/ 0 h 160"/>
                <a:gd name="T14" fmla="*/ 401 w 481"/>
                <a:gd name="T15" fmla="*/ 0 h 160"/>
                <a:gd name="T16" fmla="*/ 401 w 481"/>
                <a:gd name="T17" fmla="*/ 0 h 160"/>
                <a:gd name="T18" fmla="*/ 481 w 481"/>
                <a:gd name="T19" fmla="*/ 80 h 160"/>
                <a:gd name="T20" fmla="*/ 401 w 481"/>
                <a:gd name="T21" fmla="*/ 160 h 160"/>
                <a:gd name="T22" fmla="*/ 401 w 481"/>
                <a:gd name="T23" fmla="*/ 160 h 160"/>
                <a:gd name="T24" fmla="*/ 321 w 481"/>
                <a:gd name="T25" fmla="*/ 80 h 160"/>
                <a:gd name="T26" fmla="*/ 401 w 481"/>
                <a:gd name="T27" fmla="*/ 0 h 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1"/>
                <a:gd name="T43" fmla="*/ 0 h 160"/>
                <a:gd name="T44" fmla="*/ 481 w 481"/>
                <a:gd name="T45" fmla="*/ 160 h 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1" h="160">
                  <a:moveTo>
                    <a:pt x="80" y="0"/>
                  </a:moveTo>
                  <a:lnTo>
                    <a:pt x="81" y="0"/>
                  </a:lnTo>
                  <a:cubicBezTo>
                    <a:pt x="125" y="0"/>
                    <a:pt x="161" y="36"/>
                    <a:pt x="161" y="80"/>
                  </a:cubicBezTo>
                  <a:cubicBezTo>
                    <a:pt x="161" y="125"/>
                    <a:pt x="125" y="160"/>
                    <a:pt x="81" y="160"/>
                  </a:cubicBezTo>
                  <a:lnTo>
                    <a:pt x="80" y="160"/>
                  </a:lnTo>
                  <a:cubicBezTo>
                    <a:pt x="36" y="160"/>
                    <a:pt x="0" y="125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lose/>
                  <a:moveTo>
                    <a:pt x="401" y="0"/>
                  </a:moveTo>
                  <a:lnTo>
                    <a:pt x="401" y="0"/>
                  </a:lnTo>
                  <a:cubicBezTo>
                    <a:pt x="445" y="0"/>
                    <a:pt x="481" y="36"/>
                    <a:pt x="481" y="80"/>
                  </a:cubicBezTo>
                  <a:cubicBezTo>
                    <a:pt x="481" y="125"/>
                    <a:pt x="445" y="160"/>
                    <a:pt x="401" y="160"/>
                  </a:cubicBezTo>
                  <a:cubicBezTo>
                    <a:pt x="356" y="160"/>
                    <a:pt x="321" y="125"/>
                    <a:pt x="321" y="80"/>
                  </a:cubicBezTo>
                  <a:cubicBezTo>
                    <a:pt x="321" y="36"/>
                    <a:pt x="356" y="0"/>
                    <a:pt x="401" y="0"/>
                  </a:cubicBezTo>
                  <a:close/>
                </a:path>
              </a:pathLst>
            </a:custGeom>
            <a:solidFill>
              <a:srgbClr val="006600"/>
            </a:solidFill>
            <a:ln w="9525" cap="flat">
              <a:solidFill>
                <a:srgbClr val="0066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Rectangle 39"/>
            <p:cNvSpPr>
              <a:spLocks noChangeArrowheads="1"/>
            </p:cNvSpPr>
            <p:nvPr/>
          </p:nvSpPr>
          <p:spPr bwMode="auto">
            <a:xfrm>
              <a:off x="2933700" y="4710113"/>
              <a:ext cx="35595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181818"/>
                  </a:solidFill>
                  <a:latin typeface="Calibri" pitchFamily="34" charset="0"/>
                </a:rPr>
                <a:t>Without Cognitive </a:t>
              </a:r>
              <a:r>
                <a:rPr lang="en-US" dirty="0">
                  <a:solidFill>
                    <a:srgbClr val="181818"/>
                  </a:solidFill>
                  <a:latin typeface="Calibri" pitchFamily="34" charset="0"/>
                </a:rPr>
                <a:t>B</a:t>
              </a:r>
              <a:r>
                <a:rPr lang="en-US" dirty="0" smtClean="0">
                  <a:solidFill>
                    <a:srgbClr val="181818"/>
                  </a:solidFill>
                  <a:latin typeface="Calibri" pitchFamily="34" charset="0"/>
                </a:rPr>
                <a:t>ehavioral Therapy</a:t>
              </a:r>
              <a:endParaRPr lang="en-US" dirty="0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709816" y="5238750"/>
            <a:ext cx="3200696" cy="276999"/>
            <a:chOff x="2471738" y="5062538"/>
            <a:chExt cx="3200696" cy="276999"/>
          </a:xfrm>
        </p:grpSpPr>
        <p:sp>
          <p:nvSpPr>
            <p:cNvPr id="7195" name="Freeform 40"/>
            <p:cNvSpPr>
              <a:spLocks/>
            </p:cNvSpPr>
            <p:nvPr/>
          </p:nvSpPr>
          <p:spPr bwMode="auto">
            <a:xfrm>
              <a:off x="2471738" y="5167313"/>
              <a:ext cx="419100" cy="95250"/>
            </a:xfrm>
            <a:custGeom>
              <a:avLst/>
              <a:gdLst>
                <a:gd name="T0" fmla="*/ 80 w 704"/>
                <a:gd name="T1" fmla="*/ 0 h 160"/>
                <a:gd name="T2" fmla="*/ 624 w 704"/>
                <a:gd name="T3" fmla="*/ 0 h 160"/>
                <a:gd name="T4" fmla="*/ 704 w 704"/>
                <a:gd name="T5" fmla="*/ 80 h 160"/>
                <a:gd name="T6" fmla="*/ 624 w 704"/>
                <a:gd name="T7" fmla="*/ 160 h 160"/>
                <a:gd name="T8" fmla="*/ 80 w 704"/>
                <a:gd name="T9" fmla="*/ 160 h 160"/>
                <a:gd name="T10" fmla="*/ 0 w 704"/>
                <a:gd name="T11" fmla="*/ 80 h 160"/>
                <a:gd name="T12" fmla="*/ 80 w 704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60"/>
                <a:gd name="T23" fmla="*/ 704 w 704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60">
                  <a:moveTo>
                    <a:pt x="80" y="0"/>
                  </a:moveTo>
                  <a:lnTo>
                    <a:pt x="624" y="0"/>
                  </a:lnTo>
                  <a:cubicBezTo>
                    <a:pt x="669" y="0"/>
                    <a:pt x="704" y="36"/>
                    <a:pt x="704" y="80"/>
                  </a:cubicBezTo>
                  <a:cubicBezTo>
                    <a:pt x="704" y="125"/>
                    <a:pt x="669" y="160"/>
                    <a:pt x="624" y="160"/>
                  </a:cubicBezTo>
                  <a:lnTo>
                    <a:pt x="80" y="160"/>
                  </a:lnTo>
                  <a:cubicBezTo>
                    <a:pt x="36" y="160"/>
                    <a:pt x="0" y="125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Rectangle 41"/>
            <p:cNvSpPr>
              <a:spLocks noChangeArrowheads="1"/>
            </p:cNvSpPr>
            <p:nvPr/>
          </p:nvSpPr>
          <p:spPr bwMode="auto">
            <a:xfrm>
              <a:off x="2943225" y="5062538"/>
              <a:ext cx="27292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181818"/>
                  </a:solidFill>
                  <a:latin typeface="Calibri" pitchFamily="34" charset="0"/>
                </a:rPr>
                <a:t>Cognitive Behavioral Therapy</a:t>
              </a:r>
              <a:endParaRPr lang="en-US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371600" y="5662612"/>
            <a:ext cx="54102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57200" y="2157412"/>
            <a:ext cx="917653" cy="3648075"/>
            <a:chOff x="1219122" y="1981200"/>
            <a:chExt cx="917653" cy="3648075"/>
          </a:xfrm>
        </p:grpSpPr>
        <p:sp>
          <p:nvSpPr>
            <p:cNvPr id="7184" name="Rectangle 10"/>
            <p:cNvSpPr>
              <a:spLocks noChangeArrowheads="1"/>
            </p:cNvSpPr>
            <p:nvPr/>
          </p:nvSpPr>
          <p:spPr bwMode="auto">
            <a:xfrm>
              <a:off x="1784350" y="5324475"/>
              <a:ext cx="352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0%</a:t>
              </a:r>
              <a:endParaRPr lang="en-US"/>
            </a:p>
          </p:txBody>
        </p:sp>
        <p:sp>
          <p:nvSpPr>
            <p:cNvPr id="7185" name="Rectangle 11"/>
            <p:cNvSpPr>
              <a:spLocks noChangeArrowheads="1"/>
            </p:cNvSpPr>
            <p:nvPr/>
          </p:nvSpPr>
          <p:spPr bwMode="auto">
            <a:xfrm>
              <a:off x="1676400" y="4913313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10%</a:t>
              </a:r>
              <a:endParaRPr lang="en-US"/>
            </a:p>
          </p:txBody>
        </p:sp>
        <p:sp>
          <p:nvSpPr>
            <p:cNvPr id="7186" name="Rectangle 12"/>
            <p:cNvSpPr>
              <a:spLocks noChangeArrowheads="1"/>
            </p:cNvSpPr>
            <p:nvPr/>
          </p:nvSpPr>
          <p:spPr bwMode="auto">
            <a:xfrm>
              <a:off x="1676400" y="4502150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20%</a:t>
              </a:r>
              <a:endParaRPr lang="en-US"/>
            </a:p>
          </p:txBody>
        </p:sp>
        <p:sp>
          <p:nvSpPr>
            <p:cNvPr id="7187" name="Rectangle 13"/>
            <p:cNvSpPr>
              <a:spLocks noChangeArrowheads="1"/>
            </p:cNvSpPr>
            <p:nvPr/>
          </p:nvSpPr>
          <p:spPr bwMode="auto">
            <a:xfrm>
              <a:off x="1676400" y="4089400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81818"/>
                  </a:solidFill>
                  <a:latin typeface="Calibri" pitchFamily="34" charset="0"/>
                </a:rPr>
                <a:t>30%</a:t>
              </a:r>
              <a:endParaRPr lang="en-US" dirty="0"/>
            </a:p>
          </p:txBody>
        </p:sp>
        <p:sp>
          <p:nvSpPr>
            <p:cNvPr id="7188" name="Rectangle 14"/>
            <p:cNvSpPr>
              <a:spLocks noChangeArrowheads="1"/>
            </p:cNvSpPr>
            <p:nvPr/>
          </p:nvSpPr>
          <p:spPr bwMode="auto">
            <a:xfrm>
              <a:off x="1676400" y="3678238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40%</a:t>
              </a:r>
              <a:endParaRPr lang="en-US"/>
            </a:p>
          </p:txBody>
        </p:sp>
        <p:sp>
          <p:nvSpPr>
            <p:cNvPr id="7189" name="Rectangle 15"/>
            <p:cNvSpPr>
              <a:spLocks noChangeArrowheads="1"/>
            </p:cNvSpPr>
            <p:nvPr/>
          </p:nvSpPr>
          <p:spPr bwMode="auto">
            <a:xfrm>
              <a:off x="1676400" y="3267075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50%</a:t>
              </a:r>
              <a:endParaRPr lang="en-US"/>
            </a:p>
          </p:txBody>
        </p:sp>
        <p:sp>
          <p:nvSpPr>
            <p:cNvPr id="7190" name="Rectangle 16"/>
            <p:cNvSpPr>
              <a:spLocks noChangeArrowheads="1"/>
            </p:cNvSpPr>
            <p:nvPr/>
          </p:nvSpPr>
          <p:spPr bwMode="auto">
            <a:xfrm>
              <a:off x="1676400" y="2855913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60%</a:t>
              </a:r>
              <a:endParaRPr lang="en-US"/>
            </a:p>
          </p:txBody>
        </p:sp>
        <p:sp>
          <p:nvSpPr>
            <p:cNvPr id="7191" name="Rectangle 17"/>
            <p:cNvSpPr>
              <a:spLocks noChangeArrowheads="1"/>
            </p:cNvSpPr>
            <p:nvPr/>
          </p:nvSpPr>
          <p:spPr bwMode="auto">
            <a:xfrm>
              <a:off x="1676400" y="2443163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70%</a:t>
              </a:r>
              <a:endParaRPr lang="en-US"/>
            </a:p>
          </p:txBody>
        </p:sp>
        <p:sp>
          <p:nvSpPr>
            <p:cNvPr id="7192" name="Rectangle 18"/>
            <p:cNvSpPr>
              <a:spLocks noChangeArrowheads="1"/>
            </p:cNvSpPr>
            <p:nvPr/>
          </p:nvSpPr>
          <p:spPr bwMode="auto">
            <a:xfrm>
              <a:off x="1676400" y="2032000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81818"/>
                  </a:solidFill>
                  <a:latin typeface="Calibri" pitchFamily="34" charset="0"/>
                </a:rPr>
                <a:t>80%</a:t>
              </a:r>
              <a:endParaRPr lang="en-US"/>
            </a:p>
          </p:txBody>
        </p:sp>
        <p:cxnSp>
          <p:nvCxnSpPr>
            <p:cNvPr id="51" name="Straight Connector 50"/>
            <p:cNvCxnSpPr>
              <a:stCxn id="7184" idx="3"/>
            </p:cNvCxnSpPr>
            <p:nvPr/>
          </p:nvCxnSpPr>
          <p:spPr bwMode="auto">
            <a:xfrm flipH="1" flipV="1">
              <a:off x="2133600" y="1981200"/>
              <a:ext cx="3175" cy="3495675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 rot="16200000">
              <a:off x="575471" y="3615453"/>
              <a:ext cx="153352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Recidivism </a:t>
              </a: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Rate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7675562" y="6367462"/>
            <a:ext cx="12398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11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of 22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086600" y="1981200"/>
            <a:ext cx="1828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Benefit-Cost analysis asks, “What’s the monetary savings to taxpayers &amp; crime victims from a reduction in recidivism?”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flipH="1">
            <a:off x="6897766" y="2819400"/>
            <a:ext cx="265034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153"/>
          <p:cNvSpPr>
            <a:spLocks noChangeArrowheads="1"/>
          </p:cNvSpPr>
          <p:nvPr/>
        </p:nvSpPr>
        <p:spPr bwMode="auto">
          <a:xfrm>
            <a:off x="2673096" y="457200"/>
            <a:ext cx="197510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57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22222E-6 L -0.6375 0.0069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-0.60694 -0.000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7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32" grpId="0" animBg="1"/>
      <p:bldP spid="1033" grpId="0" animBg="1"/>
      <p:bldP spid="5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18038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36837" y="76200"/>
            <a:ext cx="2011363" cy="566172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032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9" y="718572"/>
            <a:ext cx="86312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FF0000"/>
                </a:solidFill>
              </a:rPr>
              <a:t>Benefit-Cost Analysis of Reducing Recidivism</a:t>
            </a:r>
          </a:p>
          <a:p>
            <a:pPr algn="ctr"/>
            <a:r>
              <a:rPr lang="en-US" sz="2400" dirty="0" smtClean="0">
                <a:solidFill>
                  <a:srgbClr val="006600"/>
                </a:solidFill>
              </a:rPr>
              <a:t>Once we know what works, we determine how much it costs </a:t>
            </a:r>
          </a:p>
          <a:p>
            <a:pPr algn="ctr"/>
            <a:r>
              <a:rPr lang="en-US" sz="2400" dirty="0" smtClean="0">
                <a:solidFill>
                  <a:srgbClr val="006600"/>
                </a:solidFill>
              </a:rPr>
              <a:t>to buy that effect size, and what’s it worth to achieve it?</a:t>
            </a: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04800" y="5830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We monetize the benefits to taxpayers and crime victims of future crimes avoided and estimate the costs of a program versus the costs of not participating.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12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4953000" y="2425005"/>
            <a:ext cx="3581400" cy="138499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25400" dir="1200000" sx="103000" sy="103000" algn="ctr" rotWithShape="0">
              <a:srgbClr val="000000">
                <a:alpha val="71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CJS response to crime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Resources used and victimizations incurred when crime happens</a:t>
            </a:r>
            <a:endParaRPr lang="en-US" sz="20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1143000" y="4572000"/>
            <a:ext cx="6864350" cy="113877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25400" dir="1200000" sx="103000" sy="103000" algn="ctr" rotWithShape="0">
              <a:srgbClr val="000000">
                <a:alpha val="71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>
                <a:solidFill>
                  <a:srgbClr val="0000FF"/>
                </a:solidFill>
                <a:latin typeface="Calibri" pitchFamily="34" charset="0"/>
              </a:rPr>
              <a:t>Taxpayer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savings (less CJS resources used) and </a:t>
            </a:r>
            <a:r>
              <a:rPr lang="en-US" sz="2400" u="sng" dirty="0" smtClean="0">
                <a:solidFill>
                  <a:srgbClr val="0000FF"/>
                </a:solidFill>
                <a:latin typeface="Calibri" pitchFamily="34" charset="0"/>
              </a:rPr>
              <a:t>victimizations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avoided </a:t>
            </a:r>
          </a:p>
          <a:p>
            <a:pPr algn="ctr"/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Estimate benefit-cost results from effective program</a:t>
            </a:r>
          </a:p>
        </p:txBody>
      </p:sp>
      <p:sp>
        <p:nvSpPr>
          <p:cNvPr id="17" name="Oval 16"/>
          <p:cNvSpPr/>
          <p:nvPr/>
        </p:nvSpPr>
        <p:spPr>
          <a:xfrm>
            <a:off x="457200" y="2057400"/>
            <a:ext cx="3581400" cy="2362200"/>
          </a:xfrm>
          <a:prstGeom prst="ellipse">
            <a:avLst/>
          </a:prstGeom>
          <a:solidFill>
            <a:schemeClr val="tx1"/>
          </a:solidFill>
          <a:ln w="9525"/>
          <a:effectLst>
            <a:outerShdw blurRad="292100" dist="25400" dir="1200000" sx="103000" sy="103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What works?</a:t>
            </a:r>
          </a:p>
          <a:p>
            <a:pPr algn="ctr"/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To reduce crime/recidivism </a:t>
            </a: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relative to a non-treated 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population</a:t>
            </a:r>
            <a:endParaRPr lang="en-US" sz="2000" dirty="0">
              <a:solidFill>
                <a:srgbClr val="006600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>
            <a:endCxn id="13" idx="1"/>
          </p:cNvCxnSpPr>
          <p:nvPr/>
        </p:nvCxnSpPr>
        <p:spPr>
          <a:xfrm>
            <a:off x="4038600" y="3117503"/>
            <a:ext cx="9144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705600" y="3810000"/>
            <a:ext cx="0" cy="777240"/>
          </a:xfrm>
          <a:prstGeom prst="straightConnector1">
            <a:avLst/>
          </a:prstGeom>
          <a:ln w="1016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53"/>
          <p:cNvSpPr>
            <a:spLocks noChangeArrowheads="1"/>
          </p:cNvSpPr>
          <p:nvPr/>
        </p:nvSpPr>
        <p:spPr bwMode="auto">
          <a:xfrm>
            <a:off x="2673096" y="457200"/>
            <a:ext cx="197510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53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618038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36837" y="76200"/>
            <a:ext cx="2011363" cy="54358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76390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76390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76390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76390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76390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76390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7639091" y="22812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6"/>
          <p:cNvSpPr>
            <a:spLocks noChangeArrowheads="1"/>
          </p:cNvSpPr>
          <p:nvPr/>
        </p:nvSpPr>
        <p:spPr bwMode="auto">
          <a:xfrm>
            <a:off x="304800" y="4125912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2971800" y="1656417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rgbClr val="0000FF"/>
                </a:solidFill>
              </a:rPr>
              <a:t>% </a:t>
            </a:r>
            <a:r>
              <a:rPr lang="en-US" dirty="0" smtClean="0">
                <a:solidFill>
                  <a:srgbClr val="0000FF"/>
                </a:solidFill>
              </a:rPr>
              <a:t>Point </a:t>
            </a:r>
            <a:r>
              <a:rPr lang="en-US" sz="1800" dirty="0" smtClean="0">
                <a:solidFill>
                  <a:srgbClr val="0000FF"/>
                </a:solidFill>
              </a:rPr>
              <a:t>Change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n Crime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algn="r" eaLnBrk="0" hangingPunct="0"/>
            <a:r>
              <a:rPr lang="en-US" sz="1600" b="0" u="sng" dirty="0" smtClean="0">
                <a:solidFill>
                  <a:srgbClr val="0000FF"/>
                </a:solidFill>
              </a:rPr>
              <a:t>(# </a:t>
            </a:r>
            <a:r>
              <a:rPr lang="en-US" sz="1600" b="0" u="sng" dirty="0">
                <a:solidFill>
                  <a:srgbClr val="0000FF"/>
                </a:solidFill>
              </a:rPr>
              <a:t>of </a:t>
            </a:r>
            <a:r>
              <a:rPr lang="en-US" sz="1600" b="0" u="sng" dirty="0" smtClean="0">
                <a:solidFill>
                  <a:srgbClr val="0000FF"/>
                </a:solidFill>
              </a:rPr>
              <a:t>Studies</a:t>
            </a:r>
            <a:r>
              <a:rPr lang="en-US" sz="1600" b="0" u="sng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6096000" y="1610380"/>
            <a:ext cx="266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srgbClr val="0000FF"/>
                </a:solidFill>
              </a:rPr>
              <a:t>Per Participant Net Benefits</a:t>
            </a:r>
          </a:p>
          <a:p>
            <a:pPr algn="ctr" eaLnBrk="0" hangingPunct="0"/>
            <a:r>
              <a:rPr lang="en-US" sz="1600" b="0" dirty="0" smtClean="0">
                <a:solidFill>
                  <a:srgbClr val="0000FF"/>
                </a:solidFill>
              </a:rPr>
              <a:t>(</a:t>
            </a:r>
            <a:r>
              <a:rPr lang="en-US" sz="1600" b="0" u="sng" dirty="0" smtClean="0">
                <a:solidFill>
                  <a:srgbClr val="0000FF"/>
                </a:solidFill>
              </a:rPr>
              <a:t>Chance WA won’t break even</a:t>
            </a:r>
            <a:r>
              <a:rPr lang="en-US" sz="1600" b="0" dirty="0" smtClean="0">
                <a:solidFill>
                  <a:srgbClr val="0000FF"/>
                </a:solidFill>
              </a:rPr>
              <a:t>)</a:t>
            </a:r>
            <a:endParaRPr lang="en-US" sz="1600" b="0" u="sng" dirty="0">
              <a:solidFill>
                <a:srgbClr val="0000FF"/>
              </a:solidFill>
            </a:endParaRP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525462" y="2819400"/>
            <a:ext cx="8161337" cy="33855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261225" algn="l"/>
              </a:tabLst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 Drug </a:t>
            </a:r>
            <a:r>
              <a:rPr lang="en-US" sz="2200" dirty="0">
                <a:solidFill>
                  <a:srgbClr val="000099"/>
                </a:solidFill>
              </a:rPr>
              <a:t>c</a:t>
            </a:r>
            <a:r>
              <a:rPr lang="en-US" sz="2200" dirty="0" smtClean="0">
                <a:solidFill>
                  <a:srgbClr val="000099"/>
                </a:solidFill>
              </a:rPr>
              <a:t>ourts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-10% (70)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008000"/>
                </a:solidFill>
              </a:rPr>
              <a:t>$8,031  (&lt;1%)</a:t>
            </a:r>
            <a:endParaRPr lang="en-US" sz="2200" dirty="0"/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524256" y="2514600"/>
            <a:ext cx="8162544" cy="3381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258050" algn="l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Correctional Education 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-11%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11)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008000"/>
                </a:solidFill>
              </a:rPr>
              <a:t>$20,601  (&lt;1%)</a:t>
            </a:r>
            <a:endParaRPr lang="en-US" sz="2200" dirty="0"/>
          </a:p>
        </p:txBody>
      </p:sp>
      <p:sp>
        <p:nvSpPr>
          <p:cNvPr id="29" name="Rectangle 71"/>
          <p:cNvSpPr>
            <a:spLocks noChangeArrowheads="1"/>
          </p:cNvSpPr>
          <p:nvPr/>
        </p:nvSpPr>
        <p:spPr bwMode="auto">
          <a:xfrm>
            <a:off x="525462" y="2186186"/>
            <a:ext cx="8161337" cy="3381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Cognitive behavioral </a:t>
            </a:r>
            <a:r>
              <a:rPr lang="en-US" sz="2200" dirty="0" err="1" smtClean="0">
                <a:solidFill>
                  <a:srgbClr val="000099"/>
                </a:solidFill>
              </a:rPr>
              <a:t>tx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-6% (42)</a:t>
            </a:r>
            <a:r>
              <a:rPr lang="en-US" sz="2200" dirty="0"/>
              <a:t>	    </a:t>
            </a:r>
            <a:r>
              <a:rPr lang="en-US" sz="2200" dirty="0" smtClean="0">
                <a:solidFill>
                  <a:srgbClr val="008000"/>
                </a:solidFill>
              </a:rPr>
              <a:t>$10,050  (&lt;1%)</a:t>
            </a:r>
            <a:endParaRPr lang="en-US" sz="2200" dirty="0"/>
          </a:p>
        </p:txBody>
      </p:sp>
      <p:sp>
        <p:nvSpPr>
          <p:cNvPr id="30" name="Rectangle 72"/>
          <p:cNvSpPr>
            <a:spLocks noChangeArrowheads="1"/>
          </p:cNvSpPr>
          <p:nvPr/>
        </p:nvSpPr>
        <p:spPr bwMode="auto">
          <a:xfrm>
            <a:off x="527050" y="3429000"/>
            <a:ext cx="8165592" cy="3381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 Domestic violence </a:t>
            </a:r>
            <a:r>
              <a:rPr lang="en-US" sz="2200" dirty="0" err="1" smtClean="0">
                <a:solidFill>
                  <a:srgbClr val="000099"/>
                </a:solidFill>
              </a:rPr>
              <a:t>tx</a:t>
            </a:r>
            <a:r>
              <a:rPr lang="en-US" sz="2200" dirty="0" smtClean="0">
                <a:solidFill>
                  <a:srgbClr val="000099"/>
                </a:solidFill>
              </a:rPr>
              <a:t> (Duluth)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+4%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(6)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-$9,433  (83%)</a:t>
            </a:r>
            <a:endParaRPr lang="en-US" sz="2200" dirty="0"/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533400" y="4602162"/>
            <a:ext cx="8153400" cy="3381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err="1">
                <a:solidFill>
                  <a:srgbClr val="000099"/>
                </a:solidFill>
              </a:rPr>
              <a:t>Multisystemic</a:t>
            </a: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Therapy 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-6%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11)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008000"/>
                </a:solidFill>
              </a:rPr>
              <a:t>$13,477  (25%)</a:t>
            </a:r>
            <a:endParaRPr lang="en-US" sz="2200" dirty="0"/>
          </a:p>
        </p:txBody>
      </p:sp>
      <p:sp>
        <p:nvSpPr>
          <p:cNvPr id="34" name="Rectangle 76"/>
          <p:cNvSpPr>
            <a:spLocks noChangeArrowheads="1"/>
          </p:cNvSpPr>
          <p:nvPr/>
        </p:nvSpPr>
        <p:spPr bwMode="auto">
          <a:xfrm>
            <a:off x="514350" y="1808361"/>
            <a:ext cx="27432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279900" algn="dec"/>
                <a:tab pos="6281738" algn="dec"/>
                <a:tab pos="7778750" algn="l"/>
              </a:tabLst>
            </a:pPr>
            <a:r>
              <a:rPr lang="en-US" sz="2200" i="1" u="sng" dirty="0">
                <a:solidFill>
                  <a:srgbClr val="FF0000"/>
                </a:solidFill>
              </a:rPr>
              <a:t>Adult Offenders</a:t>
            </a:r>
          </a:p>
        </p:txBody>
      </p:sp>
      <p:sp>
        <p:nvSpPr>
          <p:cNvPr id="35" name="Rectangle 77"/>
          <p:cNvSpPr>
            <a:spLocks noChangeArrowheads="1"/>
          </p:cNvSpPr>
          <p:nvPr/>
        </p:nvSpPr>
        <p:spPr bwMode="auto">
          <a:xfrm>
            <a:off x="539750" y="3886200"/>
            <a:ext cx="5022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279900" algn="dec"/>
                <a:tab pos="6281738" algn="dec"/>
                <a:tab pos="7778750" algn="l"/>
              </a:tabLst>
            </a:pPr>
            <a:r>
              <a:rPr lang="en-US" sz="2200" i="1" u="sng" dirty="0">
                <a:solidFill>
                  <a:srgbClr val="FF0000"/>
                </a:solidFill>
              </a:rPr>
              <a:t>Juvenile </a:t>
            </a:r>
            <a:r>
              <a:rPr lang="en-US" sz="2200" i="1" u="sng" dirty="0" smtClean="0">
                <a:solidFill>
                  <a:srgbClr val="FF0000"/>
                </a:solidFill>
              </a:rPr>
              <a:t>Offenders* </a:t>
            </a:r>
            <a:endParaRPr lang="en-US" sz="2200" b="0" i="1" u="sng" dirty="0">
              <a:solidFill>
                <a:srgbClr val="FF0000"/>
              </a:solidFill>
            </a:endParaRPr>
          </a:p>
        </p:txBody>
      </p:sp>
      <p:sp>
        <p:nvSpPr>
          <p:cNvPr id="36" name="Rectangle 78"/>
          <p:cNvSpPr>
            <a:spLocks noChangeArrowheads="1"/>
          </p:cNvSpPr>
          <p:nvPr/>
        </p:nvSpPr>
        <p:spPr bwMode="auto">
          <a:xfrm>
            <a:off x="501650" y="5699125"/>
            <a:ext cx="8185150" cy="33855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Pre-School* </a:t>
            </a:r>
            <a:r>
              <a:rPr lang="en-US" sz="1400" dirty="0">
                <a:solidFill>
                  <a:srgbClr val="000099"/>
                </a:solidFill>
              </a:rPr>
              <a:t>(low income)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-10% (17)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006600"/>
                </a:solidFill>
              </a:rPr>
              <a:t>           </a:t>
            </a:r>
            <a:r>
              <a:rPr lang="en-US" sz="2200" dirty="0" smtClean="0">
                <a:solidFill>
                  <a:srgbClr val="008000"/>
                </a:solidFill>
              </a:rPr>
              <a:t>$29,044   (8%)</a:t>
            </a:r>
            <a:endParaRPr lang="en-US" sz="2200" dirty="0"/>
          </a:p>
        </p:txBody>
      </p:sp>
      <p:sp>
        <p:nvSpPr>
          <p:cNvPr id="37" name="Rectangle 79"/>
          <p:cNvSpPr>
            <a:spLocks noChangeArrowheads="1"/>
          </p:cNvSpPr>
          <p:nvPr/>
        </p:nvSpPr>
        <p:spPr bwMode="auto">
          <a:xfrm>
            <a:off x="501650" y="6034087"/>
            <a:ext cx="8185150" cy="33855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Mentoring*</a:t>
            </a:r>
            <a:r>
              <a:rPr lang="en-US" sz="1400" dirty="0">
                <a:solidFill>
                  <a:srgbClr val="000099"/>
                </a:solidFill>
              </a:rPr>
              <a:t> (school-based)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-1% (5)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006600"/>
                </a:solidFill>
              </a:rPr>
              <a:t>         </a:t>
            </a:r>
            <a:r>
              <a:rPr lang="en-US" sz="2200" dirty="0" smtClean="0">
                <a:solidFill>
                  <a:srgbClr val="008000"/>
                </a:solidFill>
              </a:rPr>
              <a:t>    $26,733 (26%)</a:t>
            </a:r>
            <a:endParaRPr lang="en-US" sz="2200" dirty="0"/>
          </a:p>
        </p:txBody>
      </p:sp>
      <p:sp>
        <p:nvSpPr>
          <p:cNvPr id="38" name="Rectangle 80"/>
          <p:cNvSpPr>
            <a:spLocks noChangeArrowheads="1"/>
          </p:cNvSpPr>
          <p:nvPr/>
        </p:nvSpPr>
        <p:spPr bwMode="auto">
          <a:xfrm>
            <a:off x="515938" y="53340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279900" algn="dec"/>
                <a:tab pos="6281738" algn="dec"/>
                <a:tab pos="7778750" algn="l"/>
              </a:tabLst>
            </a:pPr>
            <a:r>
              <a:rPr lang="en-US" sz="2200" i="1" u="sng" dirty="0" smtClean="0">
                <a:solidFill>
                  <a:srgbClr val="FF0000"/>
                </a:solidFill>
              </a:rPr>
              <a:t>Prevention*</a:t>
            </a:r>
            <a:endParaRPr lang="en-US" sz="2200" i="1" u="sng" dirty="0">
              <a:solidFill>
                <a:srgbClr val="FF0000"/>
              </a:solidFill>
            </a:endParaRPr>
          </a:p>
        </p:txBody>
      </p:sp>
      <p:sp>
        <p:nvSpPr>
          <p:cNvPr id="39" name="Rectangle 82"/>
          <p:cNvSpPr>
            <a:spLocks noChangeArrowheads="1"/>
          </p:cNvSpPr>
          <p:nvPr/>
        </p:nvSpPr>
        <p:spPr bwMode="auto">
          <a:xfrm>
            <a:off x="533400" y="4264025"/>
            <a:ext cx="8153400" cy="33855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Functional Family </a:t>
            </a:r>
            <a:r>
              <a:rPr lang="en-US" sz="2200" dirty="0" smtClean="0">
                <a:solidFill>
                  <a:srgbClr val="000099"/>
                </a:solidFill>
              </a:rPr>
              <a:t>Therapy 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-11% (8)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008000"/>
                </a:solidFill>
              </a:rPr>
              <a:t>$28,723  (&lt;1%)</a:t>
            </a:r>
            <a:endParaRPr lang="en-US" sz="2200" dirty="0"/>
          </a:p>
        </p:txBody>
      </p:sp>
      <p:sp>
        <p:nvSpPr>
          <p:cNvPr id="40" name="Rectangle 83"/>
          <p:cNvSpPr>
            <a:spLocks noChangeArrowheads="1"/>
          </p:cNvSpPr>
          <p:nvPr/>
        </p:nvSpPr>
        <p:spPr bwMode="auto">
          <a:xfrm>
            <a:off x="525463" y="3124200"/>
            <a:ext cx="8161338" cy="3381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Work release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-3% (7)</a:t>
            </a:r>
            <a:r>
              <a:rPr lang="en-US" sz="2200" dirty="0">
                <a:solidFill>
                  <a:srgbClr val="008000"/>
                </a:solidFill>
              </a:rPr>
              <a:t>	 </a:t>
            </a:r>
            <a:r>
              <a:rPr lang="en-US" sz="2200" dirty="0" smtClean="0">
                <a:solidFill>
                  <a:srgbClr val="008000"/>
                </a:solidFill>
              </a:rPr>
              <a:t>$5,757  (&lt;1%)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53" name="Rectangle 94"/>
          <p:cNvSpPr>
            <a:spLocks noChangeArrowheads="1"/>
          </p:cNvSpPr>
          <p:nvPr/>
        </p:nvSpPr>
        <p:spPr bwMode="auto">
          <a:xfrm>
            <a:off x="533400" y="4906962"/>
            <a:ext cx="8161337" cy="3381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4521200" algn="dec"/>
                <a:tab pos="7089775" algn="dec"/>
                <a:tab pos="7778750" algn="l"/>
              </a:tabLst>
              <a:defRPr/>
            </a:pP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Scared Straight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+5%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10)</a:t>
            </a:r>
            <a:r>
              <a:rPr lang="en-US" sz="2200" dirty="0"/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-$8,802  (96%)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400" y="63978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6600"/>
                </a:solidFill>
              </a:rPr>
              <a:t>* Programs have a number of other non-crime benefits; all benefits reported here.</a:t>
            </a:r>
            <a:endParaRPr lang="en-US" sz="1400" b="0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695980"/>
            <a:ext cx="8688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i="1" dirty="0" smtClean="0">
                <a:solidFill>
                  <a:srgbClr val="FF0000"/>
                </a:solidFill>
              </a:rPr>
              <a:t>Benefit-Cost Results</a:t>
            </a:r>
          </a:p>
          <a:p>
            <a:pPr algn="ctr" eaLnBrk="0" hangingPunct="0"/>
            <a:r>
              <a:rPr lang="en-US" sz="2200" dirty="0" smtClean="0">
                <a:solidFill>
                  <a:srgbClr val="006600"/>
                </a:solidFill>
              </a:rPr>
              <a:t>What works to reduce crime? (2015 US dollars)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13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5" name="Rectangle 153"/>
          <p:cNvSpPr>
            <a:spLocks noChangeArrowheads="1"/>
          </p:cNvSpPr>
          <p:nvPr/>
        </p:nvSpPr>
        <p:spPr bwMode="auto">
          <a:xfrm>
            <a:off x="2654966" y="457200"/>
            <a:ext cx="199323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4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2" grpId="0" animBg="1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53" grpId="0" animBg="1"/>
      <p:bldP spid="57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sz="1800" b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648200" y="76200"/>
            <a:ext cx="2011363" cy="632936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228599" y="785336"/>
            <a:ext cx="8707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3500" indent="-63500" algn="ctr">
              <a:tabLst>
                <a:tab pos="2292350" algn="l"/>
              </a:tabLst>
            </a:pPr>
            <a:r>
              <a:rPr lang="en-US" sz="2600" i="1" dirty="0" smtClean="0">
                <a:solidFill>
                  <a:srgbClr val="FF0000"/>
                </a:solidFill>
              </a:rPr>
              <a:t>Community Supervision</a:t>
            </a:r>
            <a:r>
              <a:rPr lang="en-US" sz="2200" dirty="0" smtClean="0">
                <a:solidFill>
                  <a:srgbClr val="FF0000"/>
                </a:solidFill>
              </a:rPr>
              <a:t/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006600"/>
                </a:solidFill>
              </a:rPr>
              <a:t>Percentage Point Change in Recidivism and </a:t>
            </a:r>
          </a:p>
          <a:p>
            <a:pPr marL="63500" indent="-63500" algn="ctr">
              <a:tabLst>
                <a:tab pos="2292350" algn="l"/>
              </a:tabLst>
            </a:pPr>
            <a:r>
              <a:rPr lang="en-US" sz="2200" dirty="0" smtClean="0">
                <a:solidFill>
                  <a:srgbClr val="006600"/>
                </a:solidFill>
              </a:rPr>
              <a:t>Net Benefits Per Participant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992249" y="3572470"/>
            <a:ext cx="312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auto">
          <a:xfrm>
            <a:off x="1529403" y="2193429"/>
            <a:ext cx="15261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Intensive Supervision: Surveillance Only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b="0" dirty="0" smtClean="0">
                <a:solidFill>
                  <a:srgbClr val="006600"/>
                </a:solidFill>
              </a:rPr>
              <a:t>(14)*</a:t>
            </a:r>
            <a:endParaRPr lang="en-US" sz="1800" b="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9" name="Rectangle 176"/>
          <p:cNvSpPr>
            <a:spLocks noChangeArrowheads="1"/>
          </p:cNvSpPr>
          <p:nvPr/>
        </p:nvSpPr>
        <p:spPr bwMode="auto">
          <a:xfrm>
            <a:off x="3200400" y="2193429"/>
            <a:ext cx="1752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Intensive Supervision: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With Treatment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b="0" dirty="0" smtClean="0">
                <a:solidFill>
                  <a:srgbClr val="006600"/>
                </a:solidFill>
              </a:rPr>
              <a:t>(17)*</a:t>
            </a:r>
            <a:endParaRPr lang="en-US" sz="1800" b="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" name="Rectangle 176"/>
          <p:cNvSpPr>
            <a:spLocks noChangeArrowheads="1"/>
          </p:cNvSpPr>
          <p:nvPr/>
        </p:nvSpPr>
        <p:spPr bwMode="auto">
          <a:xfrm>
            <a:off x="5128947" y="2193429"/>
            <a:ext cx="175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Supervision: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Focused on Risk, Need, &amp;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Responsivity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b="0" dirty="0" smtClean="0">
                <a:solidFill>
                  <a:srgbClr val="006600"/>
                </a:solidFill>
              </a:rPr>
              <a:t>(14)*</a:t>
            </a:r>
            <a:endParaRPr lang="en-US" sz="1800" b="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1" name="Rectangle 176"/>
          <p:cNvSpPr>
            <a:spLocks noChangeArrowheads="1"/>
          </p:cNvSpPr>
          <p:nvPr/>
        </p:nvSpPr>
        <p:spPr bwMode="auto">
          <a:xfrm>
            <a:off x="304800" y="3560803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Change in Recidivism</a:t>
            </a:r>
            <a:endParaRPr lang="en-US" sz="18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4" name="Rectangle 56"/>
          <p:cNvSpPr>
            <a:spLocks noChangeArrowheads="1"/>
          </p:cNvSpPr>
          <p:nvPr/>
        </p:nvSpPr>
        <p:spPr bwMode="auto">
          <a:xfrm>
            <a:off x="457200" y="6400800"/>
            <a:ext cx="519668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*The number of high-quality research studies on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which this finding is based.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447800" y="3870755"/>
            <a:ext cx="6858000" cy="12469"/>
          </a:xfrm>
          <a:prstGeom prst="rect">
            <a:avLst/>
          </a:prstGeom>
          <a:solidFill>
            <a:srgbClr val="868686"/>
          </a:solidFill>
          <a:ln w="14288" cap="flat">
            <a:solidFill>
              <a:schemeClr val="bg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20640" y="3883224"/>
            <a:ext cx="1280160" cy="183177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3883223"/>
            <a:ext cx="1280160" cy="236517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3837505"/>
            <a:ext cx="1280160" cy="274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14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6" name="Rectangle 176"/>
          <p:cNvSpPr>
            <a:spLocks noChangeArrowheads="1"/>
          </p:cNvSpPr>
          <p:nvPr/>
        </p:nvSpPr>
        <p:spPr bwMode="auto">
          <a:xfrm>
            <a:off x="533400" y="5715001"/>
            <a:ext cx="121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i="1" dirty="0" smtClean="0">
                <a:solidFill>
                  <a:srgbClr val="006600"/>
                </a:solidFill>
              </a:rPr>
              <a:t>Less Crime</a:t>
            </a:r>
            <a:endParaRPr lang="en-US" sz="1600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7" name="Rectangle 176"/>
          <p:cNvSpPr>
            <a:spLocks noChangeArrowheads="1"/>
          </p:cNvSpPr>
          <p:nvPr/>
        </p:nvSpPr>
        <p:spPr bwMode="auto">
          <a:xfrm>
            <a:off x="381000" y="2209801"/>
            <a:ext cx="121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i="1" dirty="0" smtClean="0">
                <a:solidFill>
                  <a:srgbClr val="006600"/>
                </a:solidFill>
              </a:rPr>
              <a:t>More Crime</a:t>
            </a:r>
            <a:endParaRPr lang="en-US" sz="1600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31" idx="0"/>
          </p:cNvCxnSpPr>
          <p:nvPr/>
        </p:nvCxnSpPr>
        <p:spPr>
          <a:xfrm flipV="1">
            <a:off x="914400" y="2514601"/>
            <a:ext cx="0" cy="1046202"/>
          </a:xfrm>
          <a:prstGeom prst="straightConnector1">
            <a:avLst/>
          </a:prstGeom>
          <a:ln w="28575">
            <a:solidFill>
              <a:srgbClr val="0066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14400" y="4191001"/>
            <a:ext cx="0" cy="1524000"/>
          </a:xfrm>
          <a:prstGeom prst="straightConnector1">
            <a:avLst/>
          </a:prstGeom>
          <a:ln w="28575">
            <a:solidFill>
              <a:srgbClr val="0066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5540558" y="4111824"/>
            <a:ext cx="395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6%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3653419" y="4111824"/>
            <a:ext cx="395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8%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3240" y="3880247"/>
            <a:ext cx="1280160" cy="11825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76"/>
          <p:cNvSpPr>
            <a:spLocks noChangeArrowheads="1"/>
          </p:cNvSpPr>
          <p:nvPr/>
        </p:nvSpPr>
        <p:spPr bwMode="auto">
          <a:xfrm>
            <a:off x="6900333" y="2175808"/>
            <a:ext cx="15578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Supervision: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With Swift and Certain Sanctions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b="0" dirty="0" smtClean="0">
                <a:solidFill>
                  <a:srgbClr val="006600"/>
                </a:solidFill>
              </a:rPr>
              <a:t>(11)*</a:t>
            </a:r>
            <a:endParaRPr lang="en-US" sz="1800" b="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293159" y="4111824"/>
            <a:ext cx="395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</a:rPr>
              <a:t>-4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%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372063" y="4648200"/>
            <a:ext cx="8447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</a:rPr>
              <a:t>$10,500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381061" y="4648200"/>
            <a:ext cx="7149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</a:rPr>
              <a:t>$7,000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7133662" y="4651773"/>
            <a:ext cx="7149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</a:rPr>
              <a:t>$9,000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1752598" y="4645223"/>
            <a:ext cx="791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-$5,000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153"/>
          <p:cNvSpPr>
            <a:spLocks noChangeArrowheads="1"/>
          </p:cNvSpPr>
          <p:nvPr/>
        </p:nvSpPr>
        <p:spPr bwMode="auto">
          <a:xfrm>
            <a:off x="4684459" y="457200"/>
            <a:ext cx="197510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04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35" grpId="0"/>
      <p:bldP spid="28" grpId="0"/>
      <p:bldP spid="29" grpId="0"/>
      <p:bldP spid="30" grpId="0"/>
      <p:bldP spid="31" grpId="0"/>
      <p:bldP spid="34" grpId="0"/>
      <p:bldP spid="1036" grpId="0" animBg="1"/>
      <p:bldP spid="22" grpId="0" animBg="1"/>
      <p:bldP spid="23" grpId="0" animBg="1"/>
      <p:bldP spid="24" grpId="0" animBg="1"/>
      <p:bldP spid="26" grpId="0"/>
      <p:bldP spid="27" grpId="0"/>
      <p:bldP spid="27" grpId="1"/>
      <p:bldP spid="33" grpId="0"/>
      <p:bldP spid="32" grpId="0"/>
      <p:bldP spid="35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482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73342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7334291" y="49022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7334291" y="50244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73342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381000" y="609600"/>
            <a:ext cx="842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600" i="1" dirty="0" smtClean="0">
                <a:solidFill>
                  <a:srgbClr val="FF0000"/>
                </a:solidFill>
              </a:rPr>
              <a:t>Core Correctional Practices: Quality Assurance</a:t>
            </a:r>
          </a:p>
          <a:p>
            <a:pPr algn="ctr" eaLnBrk="0" hangingPunct="0"/>
            <a:r>
              <a:rPr lang="en-US" sz="2400" dirty="0" smtClean="0">
                <a:solidFill>
                  <a:srgbClr val="006600"/>
                </a:solidFill>
              </a:rPr>
              <a:t>Results from Functional Family Therapy for Youth on Probation)</a:t>
            </a:r>
            <a:endParaRPr lang="en-US" sz="2400" b="0" dirty="0">
              <a:solidFill>
                <a:srgbClr val="006600"/>
              </a:solidFill>
            </a:endParaRPr>
          </a:p>
        </p:txBody>
      </p:sp>
      <p:sp>
        <p:nvSpPr>
          <p:cNvPr id="123" name="Rectangle 1539"/>
          <p:cNvSpPr>
            <a:spLocks noChangeArrowheads="1"/>
          </p:cNvSpPr>
          <p:nvPr/>
        </p:nvSpPr>
        <p:spPr bwMode="auto">
          <a:xfrm>
            <a:off x="2133600" y="2055324"/>
            <a:ext cx="2260121" cy="416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4" name="Rectangle 1540"/>
          <p:cNvSpPr>
            <a:spLocks noChangeArrowheads="1"/>
          </p:cNvSpPr>
          <p:nvPr/>
        </p:nvSpPr>
        <p:spPr bwMode="auto">
          <a:xfrm>
            <a:off x="3048000" y="4031397"/>
            <a:ext cx="457200" cy="218697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7" name="Rectangle 1543"/>
          <p:cNvSpPr>
            <a:spLocks noChangeArrowheads="1"/>
          </p:cNvSpPr>
          <p:nvPr/>
        </p:nvSpPr>
        <p:spPr bwMode="auto">
          <a:xfrm>
            <a:off x="2438400" y="2969241"/>
            <a:ext cx="455612" cy="325042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0" name="Rectangle 1546"/>
          <p:cNvSpPr>
            <a:spLocks noChangeArrowheads="1"/>
          </p:cNvSpPr>
          <p:nvPr/>
        </p:nvSpPr>
        <p:spPr bwMode="auto">
          <a:xfrm>
            <a:off x="3657600" y="2438401"/>
            <a:ext cx="457200" cy="37812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41" name="Rectangle 1563"/>
          <p:cNvSpPr>
            <a:spLocks noChangeArrowheads="1"/>
          </p:cNvSpPr>
          <p:nvPr/>
        </p:nvSpPr>
        <p:spPr bwMode="auto">
          <a:xfrm>
            <a:off x="3093972" y="4097179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17%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4" name="Rectangle 1566"/>
          <p:cNvSpPr>
            <a:spLocks noChangeArrowheads="1"/>
          </p:cNvSpPr>
          <p:nvPr/>
        </p:nvSpPr>
        <p:spPr bwMode="auto">
          <a:xfrm>
            <a:off x="2514600" y="3048000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27%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7" name="Rectangle 1569"/>
          <p:cNvSpPr>
            <a:spLocks noChangeArrowheads="1"/>
          </p:cNvSpPr>
          <p:nvPr/>
        </p:nvSpPr>
        <p:spPr bwMode="auto">
          <a:xfrm>
            <a:off x="3703572" y="2514600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32%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48" name="Rectangle 1570"/>
          <p:cNvSpPr>
            <a:spLocks noChangeArrowheads="1"/>
          </p:cNvSpPr>
          <p:nvPr/>
        </p:nvSpPr>
        <p:spPr bwMode="auto">
          <a:xfrm>
            <a:off x="1701800" y="6078379"/>
            <a:ext cx="2532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0%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49" name="Rectangle 1571"/>
          <p:cNvSpPr>
            <a:spLocks noChangeArrowheads="1"/>
          </p:cNvSpPr>
          <p:nvPr/>
        </p:nvSpPr>
        <p:spPr bwMode="auto">
          <a:xfrm>
            <a:off x="1701800" y="5479891"/>
            <a:ext cx="2532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5%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50" name="Rectangle 1572"/>
          <p:cNvSpPr>
            <a:spLocks noChangeArrowheads="1"/>
          </p:cNvSpPr>
          <p:nvPr/>
        </p:nvSpPr>
        <p:spPr bwMode="auto">
          <a:xfrm>
            <a:off x="1568450" y="4890929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10%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51" name="Rectangle 1573"/>
          <p:cNvSpPr>
            <a:spLocks noChangeArrowheads="1"/>
          </p:cNvSpPr>
          <p:nvPr/>
        </p:nvSpPr>
        <p:spPr bwMode="auto">
          <a:xfrm>
            <a:off x="1568450" y="4294029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15%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52" name="Rectangle 1574"/>
          <p:cNvSpPr>
            <a:spLocks noChangeArrowheads="1"/>
          </p:cNvSpPr>
          <p:nvPr/>
        </p:nvSpPr>
        <p:spPr bwMode="auto">
          <a:xfrm>
            <a:off x="1568450" y="3695541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20%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54" name="Rectangle 1575"/>
          <p:cNvSpPr>
            <a:spLocks noChangeArrowheads="1"/>
          </p:cNvSpPr>
          <p:nvPr/>
        </p:nvSpPr>
        <p:spPr bwMode="auto">
          <a:xfrm>
            <a:off x="1568450" y="3097054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25%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56" name="Rectangle 1576"/>
          <p:cNvSpPr>
            <a:spLocks noChangeArrowheads="1"/>
          </p:cNvSpPr>
          <p:nvPr/>
        </p:nvSpPr>
        <p:spPr bwMode="auto">
          <a:xfrm>
            <a:off x="1568450" y="2508091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30%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58" name="Rectangle 1577"/>
          <p:cNvSpPr>
            <a:spLocks noChangeArrowheads="1"/>
          </p:cNvSpPr>
          <p:nvPr/>
        </p:nvSpPr>
        <p:spPr bwMode="auto">
          <a:xfrm>
            <a:off x="1568450" y="1911191"/>
            <a:ext cx="357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35%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64" name="Rectangle 1582"/>
          <p:cNvSpPr>
            <a:spLocks noChangeArrowheads="1"/>
          </p:cNvSpPr>
          <p:nvPr/>
        </p:nvSpPr>
        <p:spPr bwMode="auto">
          <a:xfrm rot="16200000">
            <a:off x="-342688" y="3990916"/>
            <a:ext cx="3126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18-Month Reconviction Rates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5" name="Rectangle 1583"/>
          <p:cNvSpPr>
            <a:spLocks noChangeArrowheads="1"/>
          </p:cNvSpPr>
          <p:nvPr/>
        </p:nvSpPr>
        <p:spPr bwMode="auto">
          <a:xfrm>
            <a:off x="4876801" y="3537724"/>
            <a:ext cx="182880" cy="18288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66" name="Rectangle 1584"/>
          <p:cNvSpPr>
            <a:spLocks noChangeArrowheads="1"/>
          </p:cNvSpPr>
          <p:nvPr/>
        </p:nvSpPr>
        <p:spPr bwMode="auto">
          <a:xfrm>
            <a:off x="5100637" y="3477399"/>
            <a:ext cx="34813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FFT Participants =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Youth who had </a:t>
            </a:r>
            <a:r>
              <a:rPr lang="en-US" u="sng" dirty="0" smtClean="0">
                <a:solidFill>
                  <a:srgbClr val="0000FF"/>
                </a:solidFill>
              </a:rPr>
              <a:t>competent</a:t>
            </a:r>
            <a:r>
              <a:rPr lang="en-US" dirty="0" smtClean="0">
                <a:solidFill>
                  <a:srgbClr val="0000FF"/>
                </a:solidFill>
              </a:rPr>
              <a:t> therapists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7" name="Rectangle 1585"/>
          <p:cNvSpPr>
            <a:spLocks noChangeArrowheads="1"/>
          </p:cNvSpPr>
          <p:nvPr/>
        </p:nvSpPr>
        <p:spPr bwMode="auto">
          <a:xfrm>
            <a:off x="4876801" y="2514599"/>
            <a:ext cx="182880" cy="18288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68" name="Rectangle 1586"/>
          <p:cNvSpPr>
            <a:spLocks noChangeArrowheads="1"/>
          </p:cNvSpPr>
          <p:nvPr/>
        </p:nvSpPr>
        <p:spPr bwMode="auto">
          <a:xfrm>
            <a:off x="5100639" y="2438400"/>
            <a:ext cx="3530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Control group =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Similar youth who </a:t>
            </a:r>
            <a:r>
              <a:rPr lang="en-US" u="sng" dirty="0" smtClean="0">
                <a:solidFill>
                  <a:srgbClr val="0000FF"/>
                </a:solidFill>
              </a:rPr>
              <a:t>did not</a:t>
            </a:r>
            <a:r>
              <a:rPr lang="en-US" dirty="0" smtClean="0">
                <a:solidFill>
                  <a:srgbClr val="0000FF"/>
                </a:solidFill>
              </a:rPr>
              <a:t> participate in FFT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9" name="Rectangle 1587"/>
          <p:cNvSpPr>
            <a:spLocks noChangeArrowheads="1"/>
          </p:cNvSpPr>
          <p:nvPr/>
        </p:nvSpPr>
        <p:spPr bwMode="auto">
          <a:xfrm>
            <a:off x="4876800" y="4353094"/>
            <a:ext cx="182880" cy="18288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70" name="Rectangle 1588"/>
          <p:cNvSpPr>
            <a:spLocks noChangeArrowheads="1"/>
          </p:cNvSpPr>
          <p:nvPr/>
        </p:nvSpPr>
        <p:spPr bwMode="auto">
          <a:xfrm>
            <a:off x="5100639" y="4292769"/>
            <a:ext cx="37099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FFT Participants =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Youth who </a:t>
            </a:r>
            <a:r>
              <a:rPr lang="en-US" u="sng" dirty="0" smtClean="0">
                <a:solidFill>
                  <a:srgbClr val="0000FF"/>
                </a:solidFill>
              </a:rPr>
              <a:t>did not</a:t>
            </a:r>
            <a:r>
              <a:rPr lang="en-US" dirty="0" smtClean="0">
                <a:solidFill>
                  <a:srgbClr val="0000FF"/>
                </a:solidFill>
              </a:rPr>
              <a:t> have competent therapists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 </a:t>
            </a:r>
            <a:r>
              <a:rPr lang="en-US" sz="1600" dirty="0" smtClean="0">
                <a:solidFill>
                  <a:srgbClr val="0000FF"/>
                </a:solidFill>
              </a:rPr>
              <a:t>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5" name="Rectangle 153"/>
          <p:cNvSpPr>
            <a:spLocks noChangeArrowheads="1"/>
          </p:cNvSpPr>
          <p:nvPr/>
        </p:nvSpPr>
        <p:spPr bwMode="auto">
          <a:xfrm>
            <a:off x="4681728" y="457200"/>
            <a:ext cx="197510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00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3" grpId="0" animBg="1"/>
      <p:bldP spid="124" grpId="0" animBg="1"/>
      <p:bldP spid="127" grpId="0" animBg="1"/>
      <p:bldP spid="130" grpId="0" animBg="1"/>
      <p:bldP spid="141" grpId="0"/>
      <p:bldP spid="144" grpId="0"/>
      <p:bldP spid="148" grpId="0"/>
      <p:bldP spid="149" grpId="0"/>
      <p:bldP spid="150" grpId="0"/>
      <p:bldP spid="151" grpId="0"/>
      <p:bldP spid="152" grpId="0"/>
      <p:bldP spid="154" grpId="0"/>
      <p:bldP spid="156" grpId="0"/>
      <p:bldP spid="158" grpId="0"/>
      <p:bldP spid="164" grpId="0"/>
      <p:bldP spid="167" grpId="0" animBg="1"/>
      <p:bldP spid="1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sz="1800" b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482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7334291" y="4918074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7334291" y="50244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7334291" y="50244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7334291" y="4918074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228600" y="533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600" i="1" dirty="0" smtClean="0">
                <a:solidFill>
                  <a:srgbClr val="FF0000"/>
                </a:solidFill>
              </a:rPr>
              <a:t>Core Correctional Practices: Risk Assessment</a:t>
            </a:r>
          </a:p>
          <a:p>
            <a:pPr algn="ctr" eaLnBrk="0" hangingPunct="0"/>
            <a:r>
              <a:rPr lang="en-US" sz="2400" dirty="0" smtClean="0">
                <a:solidFill>
                  <a:srgbClr val="006600"/>
                </a:solidFill>
              </a:rPr>
              <a:t>Recidivism Rates for Offenders Released </a:t>
            </a:r>
            <a:r>
              <a:rPr lang="en-US" sz="2400" dirty="0">
                <a:solidFill>
                  <a:srgbClr val="006600"/>
                </a:solidFill>
              </a:rPr>
              <a:t>From </a:t>
            </a:r>
            <a:r>
              <a:rPr lang="en-US" sz="2400" dirty="0" smtClean="0">
                <a:solidFill>
                  <a:srgbClr val="006600"/>
                </a:solidFill>
              </a:rPr>
              <a:t>Prison (1993-2011)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16 </a:t>
            </a:r>
            <a:r>
              <a:rPr lang="en-US" sz="1600" dirty="0" smtClean="0">
                <a:solidFill>
                  <a:srgbClr val="0000FF"/>
                </a:solidFill>
              </a:rPr>
              <a:t>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5" name="Rectangle 153"/>
          <p:cNvSpPr>
            <a:spLocks noChangeArrowheads="1"/>
          </p:cNvSpPr>
          <p:nvPr/>
        </p:nvSpPr>
        <p:spPr bwMode="auto">
          <a:xfrm>
            <a:off x="4681728" y="457200"/>
            <a:ext cx="197510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AutoShape 76"/>
          <p:cNvSpPr>
            <a:spLocks noChangeAspect="1" noChangeArrowheads="1" noTextEdit="1"/>
          </p:cNvSpPr>
          <p:nvPr/>
        </p:nvSpPr>
        <p:spPr bwMode="auto">
          <a:xfrm>
            <a:off x="914400" y="1365250"/>
            <a:ext cx="24177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30" name="Group 5129"/>
          <p:cNvGrpSpPr/>
          <p:nvPr/>
        </p:nvGrpSpPr>
        <p:grpSpPr>
          <a:xfrm>
            <a:off x="316468" y="1417637"/>
            <a:ext cx="1023383" cy="4702175"/>
            <a:chOff x="316468" y="1417637"/>
            <a:chExt cx="1023383" cy="4702175"/>
          </a:xfrm>
        </p:grpSpPr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1331913" y="1568450"/>
              <a:ext cx="7938" cy="4362450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844551" y="5780087"/>
              <a:ext cx="3984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728663" y="5156200"/>
              <a:ext cx="514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728663" y="4532312"/>
              <a:ext cx="5143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728663" y="3910012"/>
              <a:ext cx="514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728663" y="3286125"/>
              <a:ext cx="514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728663" y="2663825"/>
              <a:ext cx="514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728663" y="2039937"/>
              <a:ext cx="514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728663" y="1417637"/>
              <a:ext cx="514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 rot="16200000">
              <a:off x="-1083985" y="3564215"/>
              <a:ext cx="3170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36-Month Felony Reconviction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33" name="Group 5132"/>
          <p:cNvGrpSpPr/>
          <p:nvPr/>
        </p:nvGrpSpPr>
        <p:grpSpPr>
          <a:xfrm>
            <a:off x="2971800" y="4105275"/>
            <a:ext cx="1676400" cy="1803400"/>
            <a:chOff x="2971800" y="4105275"/>
            <a:chExt cx="1676400" cy="1803400"/>
          </a:xfrm>
        </p:grpSpPr>
        <p:sp>
          <p:nvSpPr>
            <p:cNvPr id="1028" name="Freeform 106"/>
            <p:cNvSpPr>
              <a:spLocks noEditPoints="1"/>
            </p:cNvSpPr>
            <p:nvPr/>
          </p:nvSpPr>
          <p:spPr bwMode="auto">
            <a:xfrm>
              <a:off x="3019425" y="4105275"/>
              <a:ext cx="1628775" cy="1803400"/>
            </a:xfrm>
            <a:custGeom>
              <a:avLst/>
              <a:gdLst>
                <a:gd name="T0" fmla="*/ 37 w 1026"/>
                <a:gd name="T1" fmla="*/ 0 h 1136"/>
                <a:gd name="T2" fmla="*/ 0 w 1026"/>
                <a:gd name="T3" fmla="*/ 1136 h 1136"/>
                <a:gd name="T4" fmla="*/ 55 w 1026"/>
                <a:gd name="T5" fmla="*/ 97 h 1136"/>
                <a:gd name="T6" fmla="*/ 92 w 1026"/>
                <a:gd name="T7" fmla="*/ 1136 h 1136"/>
                <a:gd name="T8" fmla="*/ 55 w 1026"/>
                <a:gd name="T9" fmla="*/ 97 h 1136"/>
                <a:gd name="T10" fmla="*/ 147 w 1026"/>
                <a:gd name="T11" fmla="*/ 51 h 1136"/>
                <a:gd name="T12" fmla="*/ 109 w 1026"/>
                <a:gd name="T13" fmla="*/ 1136 h 1136"/>
                <a:gd name="T14" fmla="*/ 165 w 1026"/>
                <a:gd name="T15" fmla="*/ 81 h 1136"/>
                <a:gd name="T16" fmla="*/ 202 w 1026"/>
                <a:gd name="T17" fmla="*/ 1136 h 1136"/>
                <a:gd name="T18" fmla="*/ 165 w 1026"/>
                <a:gd name="T19" fmla="*/ 81 h 1136"/>
                <a:gd name="T20" fmla="*/ 257 w 1026"/>
                <a:gd name="T21" fmla="*/ 155 h 1136"/>
                <a:gd name="T22" fmla="*/ 220 w 1026"/>
                <a:gd name="T23" fmla="*/ 1136 h 1136"/>
                <a:gd name="T24" fmla="*/ 274 w 1026"/>
                <a:gd name="T25" fmla="*/ 59 h 1136"/>
                <a:gd name="T26" fmla="*/ 312 w 1026"/>
                <a:gd name="T27" fmla="*/ 1136 h 1136"/>
                <a:gd name="T28" fmla="*/ 274 w 1026"/>
                <a:gd name="T29" fmla="*/ 59 h 1136"/>
                <a:gd name="T30" fmla="*/ 367 w 1026"/>
                <a:gd name="T31" fmla="*/ 99 h 1136"/>
                <a:gd name="T32" fmla="*/ 329 w 1026"/>
                <a:gd name="T33" fmla="*/ 1136 h 1136"/>
                <a:gd name="T34" fmla="*/ 384 w 1026"/>
                <a:gd name="T35" fmla="*/ 47 h 1136"/>
                <a:gd name="T36" fmla="*/ 421 w 1026"/>
                <a:gd name="T37" fmla="*/ 1136 h 1136"/>
                <a:gd name="T38" fmla="*/ 384 w 1026"/>
                <a:gd name="T39" fmla="*/ 47 h 1136"/>
                <a:gd name="T40" fmla="*/ 477 w 1026"/>
                <a:gd name="T41" fmla="*/ 161 h 1136"/>
                <a:gd name="T42" fmla="*/ 440 w 1026"/>
                <a:gd name="T43" fmla="*/ 1136 h 1136"/>
                <a:gd name="T44" fmla="*/ 494 w 1026"/>
                <a:gd name="T45" fmla="*/ 144 h 1136"/>
                <a:gd name="T46" fmla="*/ 532 w 1026"/>
                <a:gd name="T47" fmla="*/ 1136 h 1136"/>
                <a:gd name="T48" fmla="*/ 494 w 1026"/>
                <a:gd name="T49" fmla="*/ 144 h 1136"/>
                <a:gd name="T50" fmla="*/ 586 w 1026"/>
                <a:gd name="T51" fmla="*/ 21 h 1136"/>
                <a:gd name="T52" fmla="*/ 549 w 1026"/>
                <a:gd name="T53" fmla="*/ 1136 h 1136"/>
                <a:gd name="T54" fmla="*/ 604 w 1026"/>
                <a:gd name="T55" fmla="*/ 88 h 1136"/>
                <a:gd name="T56" fmla="*/ 641 w 1026"/>
                <a:gd name="T57" fmla="*/ 1136 h 1136"/>
                <a:gd name="T58" fmla="*/ 604 w 1026"/>
                <a:gd name="T59" fmla="*/ 88 h 1136"/>
                <a:gd name="T60" fmla="*/ 696 w 1026"/>
                <a:gd name="T61" fmla="*/ 84 h 1136"/>
                <a:gd name="T62" fmla="*/ 659 w 1026"/>
                <a:gd name="T63" fmla="*/ 1136 h 1136"/>
                <a:gd name="T64" fmla="*/ 714 w 1026"/>
                <a:gd name="T65" fmla="*/ 104 h 1136"/>
                <a:gd name="T66" fmla="*/ 752 w 1026"/>
                <a:gd name="T67" fmla="*/ 1136 h 1136"/>
                <a:gd name="T68" fmla="*/ 714 w 1026"/>
                <a:gd name="T69" fmla="*/ 104 h 1136"/>
                <a:gd name="T70" fmla="*/ 806 w 1026"/>
                <a:gd name="T71" fmla="*/ 230 h 1136"/>
                <a:gd name="T72" fmla="*/ 769 w 1026"/>
                <a:gd name="T73" fmla="*/ 1136 h 1136"/>
                <a:gd name="T74" fmla="*/ 824 w 1026"/>
                <a:gd name="T75" fmla="*/ 251 h 1136"/>
                <a:gd name="T76" fmla="*/ 861 w 1026"/>
                <a:gd name="T77" fmla="*/ 1136 h 1136"/>
                <a:gd name="T78" fmla="*/ 824 w 1026"/>
                <a:gd name="T79" fmla="*/ 251 h 1136"/>
                <a:gd name="T80" fmla="*/ 916 w 1026"/>
                <a:gd name="T81" fmla="*/ 288 h 1136"/>
                <a:gd name="T82" fmla="*/ 878 w 1026"/>
                <a:gd name="T83" fmla="*/ 1136 h 1136"/>
                <a:gd name="T84" fmla="*/ 934 w 1026"/>
                <a:gd name="T85" fmla="*/ 291 h 1136"/>
                <a:gd name="T86" fmla="*/ 971 w 1026"/>
                <a:gd name="T87" fmla="*/ 1136 h 1136"/>
                <a:gd name="T88" fmla="*/ 934 w 1026"/>
                <a:gd name="T89" fmla="*/ 291 h 1136"/>
                <a:gd name="T90" fmla="*/ 1026 w 1026"/>
                <a:gd name="T91" fmla="*/ 262 h 1136"/>
                <a:gd name="T92" fmla="*/ 989 w 1026"/>
                <a:gd name="T93" fmla="*/ 113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6" h="1136">
                  <a:moveTo>
                    <a:pt x="0" y="0"/>
                  </a:moveTo>
                  <a:lnTo>
                    <a:pt x="37" y="0"/>
                  </a:lnTo>
                  <a:lnTo>
                    <a:pt x="37" y="1136"/>
                  </a:lnTo>
                  <a:lnTo>
                    <a:pt x="0" y="1136"/>
                  </a:lnTo>
                  <a:lnTo>
                    <a:pt x="0" y="0"/>
                  </a:lnTo>
                  <a:close/>
                  <a:moveTo>
                    <a:pt x="55" y="97"/>
                  </a:moveTo>
                  <a:lnTo>
                    <a:pt x="92" y="97"/>
                  </a:lnTo>
                  <a:lnTo>
                    <a:pt x="92" y="1136"/>
                  </a:lnTo>
                  <a:lnTo>
                    <a:pt x="55" y="1136"/>
                  </a:lnTo>
                  <a:lnTo>
                    <a:pt x="55" y="97"/>
                  </a:lnTo>
                  <a:close/>
                  <a:moveTo>
                    <a:pt x="109" y="51"/>
                  </a:moveTo>
                  <a:lnTo>
                    <a:pt x="147" y="51"/>
                  </a:lnTo>
                  <a:lnTo>
                    <a:pt x="147" y="1136"/>
                  </a:lnTo>
                  <a:lnTo>
                    <a:pt x="109" y="1136"/>
                  </a:lnTo>
                  <a:lnTo>
                    <a:pt x="109" y="51"/>
                  </a:lnTo>
                  <a:close/>
                  <a:moveTo>
                    <a:pt x="165" y="81"/>
                  </a:moveTo>
                  <a:lnTo>
                    <a:pt x="202" y="81"/>
                  </a:lnTo>
                  <a:lnTo>
                    <a:pt x="202" y="1136"/>
                  </a:lnTo>
                  <a:lnTo>
                    <a:pt x="165" y="1136"/>
                  </a:lnTo>
                  <a:lnTo>
                    <a:pt x="165" y="81"/>
                  </a:lnTo>
                  <a:close/>
                  <a:moveTo>
                    <a:pt x="220" y="155"/>
                  </a:moveTo>
                  <a:lnTo>
                    <a:pt x="257" y="155"/>
                  </a:lnTo>
                  <a:lnTo>
                    <a:pt x="257" y="1136"/>
                  </a:lnTo>
                  <a:lnTo>
                    <a:pt x="220" y="1136"/>
                  </a:lnTo>
                  <a:lnTo>
                    <a:pt x="220" y="155"/>
                  </a:lnTo>
                  <a:close/>
                  <a:moveTo>
                    <a:pt x="274" y="59"/>
                  </a:moveTo>
                  <a:lnTo>
                    <a:pt x="312" y="59"/>
                  </a:lnTo>
                  <a:lnTo>
                    <a:pt x="312" y="1136"/>
                  </a:lnTo>
                  <a:lnTo>
                    <a:pt x="274" y="1136"/>
                  </a:lnTo>
                  <a:lnTo>
                    <a:pt x="274" y="59"/>
                  </a:lnTo>
                  <a:close/>
                  <a:moveTo>
                    <a:pt x="329" y="99"/>
                  </a:moveTo>
                  <a:lnTo>
                    <a:pt x="367" y="99"/>
                  </a:lnTo>
                  <a:lnTo>
                    <a:pt x="367" y="1136"/>
                  </a:lnTo>
                  <a:lnTo>
                    <a:pt x="329" y="1136"/>
                  </a:lnTo>
                  <a:lnTo>
                    <a:pt x="329" y="99"/>
                  </a:lnTo>
                  <a:close/>
                  <a:moveTo>
                    <a:pt x="384" y="47"/>
                  </a:moveTo>
                  <a:lnTo>
                    <a:pt x="421" y="47"/>
                  </a:lnTo>
                  <a:lnTo>
                    <a:pt x="421" y="1136"/>
                  </a:lnTo>
                  <a:lnTo>
                    <a:pt x="384" y="1136"/>
                  </a:lnTo>
                  <a:lnTo>
                    <a:pt x="384" y="47"/>
                  </a:lnTo>
                  <a:close/>
                  <a:moveTo>
                    <a:pt x="440" y="161"/>
                  </a:moveTo>
                  <a:lnTo>
                    <a:pt x="477" y="161"/>
                  </a:lnTo>
                  <a:lnTo>
                    <a:pt x="477" y="1136"/>
                  </a:lnTo>
                  <a:lnTo>
                    <a:pt x="440" y="1136"/>
                  </a:lnTo>
                  <a:lnTo>
                    <a:pt x="440" y="161"/>
                  </a:lnTo>
                  <a:close/>
                  <a:moveTo>
                    <a:pt x="494" y="144"/>
                  </a:moveTo>
                  <a:lnTo>
                    <a:pt x="532" y="144"/>
                  </a:lnTo>
                  <a:lnTo>
                    <a:pt x="532" y="1136"/>
                  </a:lnTo>
                  <a:lnTo>
                    <a:pt x="494" y="1136"/>
                  </a:lnTo>
                  <a:lnTo>
                    <a:pt x="494" y="144"/>
                  </a:lnTo>
                  <a:close/>
                  <a:moveTo>
                    <a:pt x="549" y="21"/>
                  </a:moveTo>
                  <a:lnTo>
                    <a:pt x="586" y="21"/>
                  </a:lnTo>
                  <a:lnTo>
                    <a:pt x="586" y="1136"/>
                  </a:lnTo>
                  <a:lnTo>
                    <a:pt x="549" y="1136"/>
                  </a:lnTo>
                  <a:lnTo>
                    <a:pt x="549" y="21"/>
                  </a:lnTo>
                  <a:close/>
                  <a:moveTo>
                    <a:pt x="604" y="88"/>
                  </a:moveTo>
                  <a:lnTo>
                    <a:pt x="641" y="88"/>
                  </a:lnTo>
                  <a:lnTo>
                    <a:pt x="641" y="1136"/>
                  </a:lnTo>
                  <a:lnTo>
                    <a:pt x="604" y="1136"/>
                  </a:lnTo>
                  <a:lnTo>
                    <a:pt x="604" y="88"/>
                  </a:lnTo>
                  <a:close/>
                  <a:moveTo>
                    <a:pt x="659" y="84"/>
                  </a:moveTo>
                  <a:lnTo>
                    <a:pt x="696" y="84"/>
                  </a:lnTo>
                  <a:lnTo>
                    <a:pt x="696" y="1136"/>
                  </a:lnTo>
                  <a:lnTo>
                    <a:pt x="659" y="1136"/>
                  </a:lnTo>
                  <a:lnTo>
                    <a:pt x="659" y="84"/>
                  </a:lnTo>
                  <a:close/>
                  <a:moveTo>
                    <a:pt x="714" y="104"/>
                  </a:moveTo>
                  <a:lnTo>
                    <a:pt x="752" y="104"/>
                  </a:lnTo>
                  <a:lnTo>
                    <a:pt x="752" y="1136"/>
                  </a:lnTo>
                  <a:lnTo>
                    <a:pt x="714" y="1136"/>
                  </a:lnTo>
                  <a:lnTo>
                    <a:pt x="714" y="104"/>
                  </a:lnTo>
                  <a:close/>
                  <a:moveTo>
                    <a:pt x="769" y="230"/>
                  </a:moveTo>
                  <a:lnTo>
                    <a:pt x="806" y="230"/>
                  </a:lnTo>
                  <a:lnTo>
                    <a:pt x="806" y="1136"/>
                  </a:lnTo>
                  <a:lnTo>
                    <a:pt x="769" y="1136"/>
                  </a:lnTo>
                  <a:lnTo>
                    <a:pt x="769" y="230"/>
                  </a:lnTo>
                  <a:close/>
                  <a:moveTo>
                    <a:pt x="824" y="251"/>
                  </a:moveTo>
                  <a:lnTo>
                    <a:pt x="861" y="251"/>
                  </a:lnTo>
                  <a:lnTo>
                    <a:pt x="861" y="1136"/>
                  </a:lnTo>
                  <a:lnTo>
                    <a:pt x="824" y="1136"/>
                  </a:lnTo>
                  <a:lnTo>
                    <a:pt x="824" y="251"/>
                  </a:lnTo>
                  <a:close/>
                  <a:moveTo>
                    <a:pt x="878" y="288"/>
                  </a:moveTo>
                  <a:lnTo>
                    <a:pt x="916" y="288"/>
                  </a:lnTo>
                  <a:lnTo>
                    <a:pt x="916" y="1136"/>
                  </a:lnTo>
                  <a:lnTo>
                    <a:pt x="878" y="1136"/>
                  </a:lnTo>
                  <a:lnTo>
                    <a:pt x="878" y="288"/>
                  </a:lnTo>
                  <a:close/>
                  <a:moveTo>
                    <a:pt x="934" y="291"/>
                  </a:moveTo>
                  <a:lnTo>
                    <a:pt x="971" y="291"/>
                  </a:lnTo>
                  <a:lnTo>
                    <a:pt x="971" y="1136"/>
                  </a:lnTo>
                  <a:lnTo>
                    <a:pt x="934" y="1136"/>
                  </a:lnTo>
                  <a:lnTo>
                    <a:pt x="934" y="291"/>
                  </a:lnTo>
                  <a:close/>
                  <a:moveTo>
                    <a:pt x="989" y="262"/>
                  </a:moveTo>
                  <a:lnTo>
                    <a:pt x="1026" y="262"/>
                  </a:lnTo>
                  <a:lnTo>
                    <a:pt x="1026" y="1136"/>
                  </a:lnTo>
                  <a:lnTo>
                    <a:pt x="989" y="1136"/>
                  </a:lnTo>
                  <a:lnTo>
                    <a:pt x="989" y="2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2971800" y="4259263"/>
              <a:ext cx="1663700" cy="443705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1556542" y="1752600"/>
            <a:ext cx="2482058" cy="1815882"/>
          </a:xfrm>
          <a:prstGeom prst="rect">
            <a:avLst/>
          </a:prstGeom>
          <a:solidFill>
            <a:schemeClr val="tx1"/>
          </a:solidFill>
          <a:effectLst>
            <a:outerShdw blurRad="215900" dist="38100" dir="2700000" sx="102000" sy="102000" algn="tl" rotWithShape="0">
              <a:prstClr val="black">
                <a:alpha val="5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Among </a:t>
            </a:r>
            <a:r>
              <a:rPr lang="en-US" sz="1600" u="sng" dirty="0" smtClean="0">
                <a:solidFill>
                  <a:srgbClr val="000000"/>
                </a:solidFill>
              </a:rPr>
              <a:t>moderate</a:t>
            </a:r>
            <a:r>
              <a:rPr lang="en-US" sz="1600" dirty="0" smtClean="0">
                <a:solidFill>
                  <a:srgbClr val="000000"/>
                </a:solidFill>
              </a:rPr>
              <a:t> risk offenders released from prison in 1993, 29 percent were reconvicted for a new felony within 36-months. For the 2011 cohort, 22 percent were reconvicted.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120" name="Straight Arrow Connector 5119"/>
          <p:cNvCxnSpPr>
            <a:stCxn id="190" idx="2"/>
            <a:endCxn id="1028" idx="0"/>
          </p:cNvCxnSpPr>
          <p:nvPr/>
        </p:nvCxnSpPr>
        <p:spPr>
          <a:xfrm>
            <a:off x="2797571" y="3568482"/>
            <a:ext cx="280592" cy="536793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1319213" y="4953000"/>
            <a:ext cx="1652587" cy="1219200"/>
            <a:chOff x="1319213" y="4953000"/>
            <a:chExt cx="1652587" cy="1219200"/>
          </a:xfrm>
        </p:grpSpPr>
        <p:sp>
          <p:nvSpPr>
            <p:cNvPr id="1041" name="Freeform 120"/>
            <p:cNvSpPr>
              <a:spLocks noEditPoints="1"/>
            </p:cNvSpPr>
            <p:nvPr/>
          </p:nvSpPr>
          <p:spPr bwMode="auto">
            <a:xfrm>
              <a:off x="1371600" y="4953000"/>
              <a:ext cx="1528167" cy="974725"/>
            </a:xfrm>
            <a:custGeom>
              <a:avLst/>
              <a:gdLst>
                <a:gd name="T0" fmla="*/ 33 w 880"/>
                <a:gd name="T1" fmla="*/ 37 h 614"/>
                <a:gd name="T2" fmla="*/ 0 w 880"/>
                <a:gd name="T3" fmla="*/ 614 h 614"/>
                <a:gd name="T4" fmla="*/ 47 w 880"/>
                <a:gd name="T5" fmla="*/ 0 h 614"/>
                <a:gd name="T6" fmla="*/ 80 w 880"/>
                <a:gd name="T7" fmla="*/ 614 h 614"/>
                <a:gd name="T8" fmla="*/ 47 w 880"/>
                <a:gd name="T9" fmla="*/ 0 h 614"/>
                <a:gd name="T10" fmla="*/ 127 w 880"/>
                <a:gd name="T11" fmla="*/ 54 h 614"/>
                <a:gd name="T12" fmla="*/ 95 w 880"/>
                <a:gd name="T13" fmla="*/ 614 h 614"/>
                <a:gd name="T14" fmla="*/ 142 w 880"/>
                <a:gd name="T15" fmla="*/ 18 h 614"/>
                <a:gd name="T16" fmla="*/ 174 w 880"/>
                <a:gd name="T17" fmla="*/ 614 h 614"/>
                <a:gd name="T18" fmla="*/ 142 w 880"/>
                <a:gd name="T19" fmla="*/ 18 h 614"/>
                <a:gd name="T20" fmla="*/ 221 w 880"/>
                <a:gd name="T21" fmla="*/ 9 h 614"/>
                <a:gd name="T22" fmla="*/ 189 w 880"/>
                <a:gd name="T23" fmla="*/ 614 h 614"/>
                <a:gd name="T24" fmla="*/ 236 w 880"/>
                <a:gd name="T25" fmla="*/ 144 h 614"/>
                <a:gd name="T26" fmla="*/ 268 w 880"/>
                <a:gd name="T27" fmla="*/ 614 h 614"/>
                <a:gd name="T28" fmla="*/ 236 w 880"/>
                <a:gd name="T29" fmla="*/ 144 h 614"/>
                <a:gd name="T30" fmla="*/ 315 w 880"/>
                <a:gd name="T31" fmla="*/ 78 h 614"/>
                <a:gd name="T32" fmla="*/ 283 w 880"/>
                <a:gd name="T33" fmla="*/ 614 h 614"/>
                <a:gd name="T34" fmla="*/ 330 w 880"/>
                <a:gd name="T35" fmla="*/ 148 h 614"/>
                <a:gd name="T36" fmla="*/ 362 w 880"/>
                <a:gd name="T37" fmla="*/ 614 h 614"/>
                <a:gd name="T38" fmla="*/ 330 w 880"/>
                <a:gd name="T39" fmla="*/ 148 h 614"/>
                <a:gd name="T40" fmla="*/ 410 w 880"/>
                <a:gd name="T41" fmla="*/ 129 h 614"/>
                <a:gd name="T42" fmla="*/ 377 w 880"/>
                <a:gd name="T43" fmla="*/ 614 h 614"/>
                <a:gd name="T44" fmla="*/ 424 w 880"/>
                <a:gd name="T45" fmla="*/ 63 h 614"/>
                <a:gd name="T46" fmla="*/ 457 w 880"/>
                <a:gd name="T47" fmla="*/ 614 h 614"/>
                <a:gd name="T48" fmla="*/ 424 w 880"/>
                <a:gd name="T49" fmla="*/ 63 h 614"/>
                <a:gd name="T50" fmla="*/ 504 w 880"/>
                <a:gd name="T51" fmla="*/ 113 h 614"/>
                <a:gd name="T52" fmla="*/ 471 w 880"/>
                <a:gd name="T53" fmla="*/ 614 h 614"/>
                <a:gd name="T54" fmla="*/ 519 w 880"/>
                <a:gd name="T55" fmla="*/ 83 h 614"/>
                <a:gd name="T56" fmla="*/ 551 w 880"/>
                <a:gd name="T57" fmla="*/ 614 h 614"/>
                <a:gd name="T58" fmla="*/ 519 w 880"/>
                <a:gd name="T59" fmla="*/ 83 h 614"/>
                <a:gd name="T60" fmla="*/ 598 w 880"/>
                <a:gd name="T61" fmla="*/ 144 h 614"/>
                <a:gd name="T62" fmla="*/ 567 w 880"/>
                <a:gd name="T63" fmla="*/ 614 h 614"/>
                <a:gd name="T64" fmla="*/ 614 w 880"/>
                <a:gd name="T65" fmla="*/ 120 h 614"/>
                <a:gd name="T66" fmla="*/ 645 w 880"/>
                <a:gd name="T67" fmla="*/ 614 h 614"/>
                <a:gd name="T68" fmla="*/ 614 w 880"/>
                <a:gd name="T69" fmla="*/ 120 h 614"/>
                <a:gd name="T70" fmla="*/ 692 w 880"/>
                <a:gd name="T71" fmla="*/ 135 h 614"/>
                <a:gd name="T72" fmla="*/ 661 w 880"/>
                <a:gd name="T73" fmla="*/ 614 h 614"/>
                <a:gd name="T74" fmla="*/ 708 w 880"/>
                <a:gd name="T75" fmla="*/ 213 h 614"/>
                <a:gd name="T76" fmla="*/ 739 w 880"/>
                <a:gd name="T77" fmla="*/ 614 h 614"/>
                <a:gd name="T78" fmla="*/ 708 w 880"/>
                <a:gd name="T79" fmla="*/ 213 h 614"/>
                <a:gd name="T80" fmla="*/ 786 w 880"/>
                <a:gd name="T81" fmla="*/ 238 h 614"/>
                <a:gd name="T82" fmla="*/ 755 w 880"/>
                <a:gd name="T83" fmla="*/ 614 h 614"/>
                <a:gd name="T84" fmla="*/ 802 w 880"/>
                <a:gd name="T85" fmla="*/ 225 h 614"/>
                <a:gd name="T86" fmla="*/ 833 w 880"/>
                <a:gd name="T87" fmla="*/ 614 h 614"/>
                <a:gd name="T88" fmla="*/ 802 w 880"/>
                <a:gd name="T89" fmla="*/ 225 h 614"/>
                <a:gd name="T90" fmla="*/ 880 w 880"/>
                <a:gd name="T91" fmla="*/ 251 h 614"/>
                <a:gd name="T92" fmla="*/ 849 w 880"/>
                <a:gd name="T9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0" h="614">
                  <a:moveTo>
                    <a:pt x="0" y="37"/>
                  </a:moveTo>
                  <a:lnTo>
                    <a:pt x="33" y="37"/>
                  </a:lnTo>
                  <a:lnTo>
                    <a:pt x="33" y="614"/>
                  </a:lnTo>
                  <a:lnTo>
                    <a:pt x="0" y="614"/>
                  </a:lnTo>
                  <a:lnTo>
                    <a:pt x="0" y="37"/>
                  </a:lnTo>
                  <a:close/>
                  <a:moveTo>
                    <a:pt x="47" y="0"/>
                  </a:moveTo>
                  <a:lnTo>
                    <a:pt x="80" y="0"/>
                  </a:lnTo>
                  <a:lnTo>
                    <a:pt x="80" y="614"/>
                  </a:lnTo>
                  <a:lnTo>
                    <a:pt x="47" y="614"/>
                  </a:lnTo>
                  <a:lnTo>
                    <a:pt x="47" y="0"/>
                  </a:lnTo>
                  <a:close/>
                  <a:moveTo>
                    <a:pt x="95" y="54"/>
                  </a:moveTo>
                  <a:lnTo>
                    <a:pt x="127" y="54"/>
                  </a:lnTo>
                  <a:lnTo>
                    <a:pt x="127" y="614"/>
                  </a:lnTo>
                  <a:lnTo>
                    <a:pt x="95" y="614"/>
                  </a:lnTo>
                  <a:lnTo>
                    <a:pt x="95" y="54"/>
                  </a:lnTo>
                  <a:close/>
                  <a:moveTo>
                    <a:pt x="142" y="18"/>
                  </a:moveTo>
                  <a:lnTo>
                    <a:pt x="174" y="18"/>
                  </a:lnTo>
                  <a:lnTo>
                    <a:pt x="174" y="614"/>
                  </a:lnTo>
                  <a:lnTo>
                    <a:pt x="142" y="614"/>
                  </a:lnTo>
                  <a:lnTo>
                    <a:pt x="142" y="18"/>
                  </a:lnTo>
                  <a:close/>
                  <a:moveTo>
                    <a:pt x="189" y="9"/>
                  </a:moveTo>
                  <a:lnTo>
                    <a:pt x="221" y="9"/>
                  </a:lnTo>
                  <a:lnTo>
                    <a:pt x="221" y="614"/>
                  </a:lnTo>
                  <a:lnTo>
                    <a:pt x="189" y="614"/>
                  </a:lnTo>
                  <a:lnTo>
                    <a:pt x="189" y="9"/>
                  </a:lnTo>
                  <a:close/>
                  <a:moveTo>
                    <a:pt x="236" y="144"/>
                  </a:moveTo>
                  <a:lnTo>
                    <a:pt x="268" y="144"/>
                  </a:lnTo>
                  <a:lnTo>
                    <a:pt x="268" y="614"/>
                  </a:lnTo>
                  <a:lnTo>
                    <a:pt x="236" y="614"/>
                  </a:lnTo>
                  <a:lnTo>
                    <a:pt x="236" y="144"/>
                  </a:lnTo>
                  <a:close/>
                  <a:moveTo>
                    <a:pt x="283" y="78"/>
                  </a:moveTo>
                  <a:lnTo>
                    <a:pt x="315" y="78"/>
                  </a:lnTo>
                  <a:lnTo>
                    <a:pt x="315" y="614"/>
                  </a:lnTo>
                  <a:lnTo>
                    <a:pt x="283" y="614"/>
                  </a:lnTo>
                  <a:lnTo>
                    <a:pt x="283" y="78"/>
                  </a:lnTo>
                  <a:close/>
                  <a:moveTo>
                    <a:pt x="330" y="148"/>
                  </a:moveTo>
                  <a:lnTo>
                    <a:pt x="362" y="148"/>
                  </a:lnTo>
                  <a:lnTo>
                    <a:pt x="362" y="614"/>
                  </a:lnTo>
                  <a:lnTo>
                    <a:pt x="330" y="614"/>
                  </a:lnTo>
                  <a:lnTo>
                    <a:pt x="330" y="148"/>
                  </a:lnTo>
                  <a:close/>
                  <a:moveTo>
                    <a:pt x="377" y="129"/>
                  </a:moveTo>
                  <a:lnTo>
                    <a:pt x="410" y="129"/>
                  </a:lnTo>
                  <a:lnTo>
                    <a:pt x="410" y="614"/>
                  </a:lnTo>
                  <a:lnTo>
                    <a:pt x="377" y="614"/>
                  </a:lnTo>
                  <a:lnTo>
                    <a:pt x="377" y="129"/>
                  </a:lnTo>
                  <a:close/>
                  <a:moveTo>
                    <a:pt x="424" y="63"/>
                  </a:moveTo>
                  <a:lnTo>
                    <a:pt x="457" y="63"/>
                  </a:lnTo>
                  <a:lnTo>
                    <a:pt x="457" y="614"/>
                  </a:lnTo>
                  <a:lnTo>
                    <a:pt x="424" y="614"/>
                  </a:lnTo>
                  <a:lnTo>
                    <a:pt x="424" y="63"/>
                  </a:lnTo>
                  <a:close/>
                  <a:moveTo>
                    <a:pt x="471" y="113"/>
                  </a:moveTo>
                  <a:lnTo>
                    <a:pt x="504" y="113"/>
                  </a:lnTo>
                  <a:lnTo>
                    <a:pt x="504" y="614"/>
                  </a:lnTo>
                  <a:lnTo>
                    <a:pt x="471" y="614"/>
                  </a:lnTo>
                  <a:lnTo>
                    <a:pt x="471" y="113"/>
                  </a:lnTo>
                  <a:close/>
                  <a:moveTo>
                    <a:pt x="519" y="83"/>
                  </a:moveTo>
                  <a:lnTo>
                    <a:pt x="551" y="83"/>
                  </a:lnTo>
                  <a:lnTo>
                    <a:pt x="551" y="614"/>
                  </a:lnTo>
                  <a:lnTo>
                    <a:pt x="519" y="614"/>
                  </a:lnTo>
                  <a:lnTo>
                    <a:pt x="519" y="83"/>
                  </a:lnTo>
                  <a:close/>
                  <a:moveTo>
                    <a:pt x="567" y="144"/>
                  </a:moveTo>
                  <a:lnTo>
                    <a:pt x="598" y="144"/>
                  </a:lnTo>
                  <a:lnTo>
                    <a:pt x="598" y="614"/>
                  </a:lnTo>
                  <a:lnTo>
                    <a:pt x="567" y="614"/>
                  </a:lnTo>
                  <a:lnTo>
                    <a:pt x="567" y="144"/>
                  </a:lnTo>
                  <a:close/>
                  <a:moveTo>
                    <a:pt x="614" y="120"/>
                  </a:moveTo>
                  <a:lnTo>
                    <a:pt x="645" y="120"/>
                  </a:lnTo>
                  <a:lnTo>
                    <a:pt x="645" y="614"/>
                  </a:lnTo>
                  <a:lnTo>
                    <a:pt x="614" y="614"/>
                  </a:lnTo>
                  <a:lnTo>
                    <a:pt x="614" y="120"/>
                  </a:lnTo>
                  <a:close/>
                  <a:moveTo>
                    <a:pt x="661" y="135"/>
                  </a:moveTo>
                  <a:lnTo>
                    <a:pt x="692" y="135"/>
                  </a:lnTo>
                  <a:lnTo>
                    <a:pt x="692" y="614"/>
                  </a:lnTo>
                  <a:lnTo>
                    <a:pt x="661" y="614"/>
                  </a:lnTo>
                  <a:lnTo>
                    <a:pt x="661" y="135"/>
                  </a:lnTo>
                  <a:close/>
                  <a:moveTo>
                    <a:pt x="708" y="213"/>
                  </a:moveTo>
                  <a:lnTo>
                    <a:pt x="739" y="213"/>
                  </a:lnTo>
                  <a:lnTo>
                    <a:pt x="739" y="614"/>
                  </a:lnTo>
                  <a:lnTo>
                    <a:pt x="708" y="614"/>
                  </a:lnTo>
                  <a:lnTo>
                    <a:pt x="708" y="213"/>
                  </a:lnTo>
                  <a:close/>
                  <a:moveTo>
                    <a:pt x="755" y="238"/>
                  </a:moveTo>
                  <a:lnTo>
                    <a:pt x="786" y="238"/>
                  </a:lnTo>
                  <a:lnTo>
                    <a:pt x="786" y="614"/>
                  </a:lnTo>
                  <a:lnTo>
                    <a:pt x="755" y="614"/>
                  </a:lnTo>
                  <a:lnTo>
                    <a:pt x="755" y="238"/>
                  </a:lnTo>
                  <a:close/>
                  <a:moveTo>
                    <a:pt x="802" y="225"/>
                  </a:moveTo>
                  <a:lnTo>
                    <a:pt x="833" y="225"/>
                  </a:lnTo>
                  <a:lnTo>
                    <a:pt x="833" y="614"/>
                  </a:lnTo>
                  <a:lnTo>
                    <a:pt x="802" y="614"/>
                  </a:lnTo>
                  <a:lnTo>
                    <a:pt x="802" y="225"/>
                  </a:lnTo>
                  <a:close/>
                  <a:moveTo>
                    <a:pt x="849" y="251"/>
                  </a:moveTo>
                  <a:lnTo>
                    <a:pt x="880" y="251"/>
                  </a:lnTo>
                  <a:lnTo>
                    <a:pt x="880" y="614"/>
                  </a:lnTo>
                  <a:lnTo>
                    <a:pt x="849" y="614"/>
                  </a:lnTo>
                  <a:lnTo>
                    <a:pt x="849" y="2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1371600" y="5075237"/>
              <a:ext cx="1508037" cy="339725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2" name="TextBox 5121"/>
            <p:cNvSpPr txBox="1"/>
            <p:nvPr/>
          </p:nvSpPr>
          <p:spPr>
            <a:xfrm>
              <a:off x="1319213" y="5895201"/>
              <a:ext cx="1652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’93    ‘97    ‘03   ’07   ‘11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26" name="Group 5125"/>
          <p:cNvGrpSpPr/>
          <p:nvPr/>
        </p:nvGrpSpPr>
        <p:grpSpPr>
          <a:xfrm>
            <a:off x="1335088" y="5926137"/>
            <a:ext cx="7961312" cy="550863"/>
            <a:chOff x="1335088" y="5926137"/>
            <a:chExt cx="7961312" cy="550863"/>
          </a:xfrm>
        </p:grpSpPr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1335088" y="5926137"/>
              <a:ext cx="7315200" cy="9525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340101" y="6107668"/>
              <a:ext cx="1123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Moderate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840287" y="6107668"/>
              <a:ext cx="224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High Non-Violent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050087" y="6107668"/>
              <a:ext cx="224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High Violent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16126" y="6096000"/>
              <a:ext cx="602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124" name="Straight Connector 5123"/>
            <p:cNvCxnSpPr/>
            <p:nvPr/>
          </p:nvCxnSpPr>
          <p:spPr>
            <a:xfrm>
              <a:off x="2971800" y="5935662"/>
              <a:ext cx="0" cy="31114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4724400" y="5943600"/>
              <a:ext cx="0" cy="31114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705600" y="5943600"/>
              <a:ext cx="0" cy="31114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Box 203"/>
          <p:cNvSpPr txBox="1"/>
          <p:nvPr/>
        </p:nvSpPr>
        <p:spPr>
          <a:xfrm>
            <a:off x="2995613" y="5895201"/>
            <a:ext cx="1652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’93    ‘97    ‘03   ’07   ‘11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5128" name="Group 5127"/>
          <p:cNvGrpSpPr/>
          <p:nvPr/>
        </p:nvGrpSpPr>
        <p:grpSpPr>
          <a:xfrm>
            <a:off x="4800600" y="2303462"/>
            <a:ext cx="1798637" cy="3917137"/>
            <a:chOff x="4800600" y="2303462"/>
            <a:chExt cx="1798637" cy="3917137"/>
          </a:xfrm>
        </p:grpSpPr>
        <p:sp>
          <p:nvSpPr>
            <p:cNvPr id="139" name="Freeform 92"/>
            <p:cNvSpPr>
              <a:spLocks noEditPoints="1"/>
            </p:cNvSpPr>
            <p:nvPr/>
          </p:nvSpPr>
          <p:spPr bwMode="auto">
            <a:xfrm>
              <a:off x="4818062" y="2303462"/>
              <a:ext cx="1781175" cy="3622675"/>
            </a:xfrm>
            <a:custGeom>
              <a:avLst/>
              <a:gdLst>
                <a:gd name="T0" fmla="*/ 40 w 1122"/>
                <a:gd name="T1" fmla="*/ 0 h 2282"/>
                <a:gd name="T2" fmla="*/ 0 w 1122"/>
                <a:gd name="T3" fmla="*/ 2282 h 2282"/>
                <a:gd name="T4" fmla="*/ 60 w 1122"/>
                <a:gd name="T5" fmla="*/ 65 h 2282"/>
                <a:gd name="T6" fmla="*/ 101 w 1122"/>
                <a:gd name="T7" fmla="*/ 2282 h 2282"/>
                <a:gd name="T8" fmla="*/ 60 w 1122"/>
                <a:gd name="T9" fmla="*/ 65 h 2282"/>
                <a:gd name="T10" fmla="*/ 160 w 1122"/>
                <a:gd name="T11" fmla="*/ 345 h 2282"/>
                <a:gd name="T12" fmla="*/ 120 w 1122"/>
                <a:gd name="T13" fmla="*/ 2282 h 2282"/>
                <a:gd name="T14" fmla="*/ 180 w 1122"/>
                <a:gd name="T15" fmla="*/ 144 h 2282"/>
                <a:gd name="T16" fmla="*/ 221 w 1122"/>
                <a:gd name="T17" fmla="*/ 2282 h 2282"/>
                <a:gd name="T18" fmla="*/ 180 w 1122"/>
                <a:gd name="T19" fmla="*/ 144 h 2282"/>
                <a:gd name="T20" fmla="*/ 280 w 1122"/>
                <a:gd name="T21" fmla="*/ 271 h 2282"/>
                <a:gd name="T22" fmla="*/ 240 w 1122"/>
                <a:gd name="T23" fmla="*/ 2282 h 2282"/>
                <a:gd name="T24" fmla="*/ 300 w 1122"/>
                <a:gd name="T25" fmla="*/ 354 h 2282"/>
                <a:gd name="T26" fmla="*/ 341 w 1122"/>
                <a:gd name="T27" fmla="*/ 2282 h 2282"/>
                <a:gd name="T28" fmla="*/ 300 w 1122"/>
                <a:gd name="T29" fmla="*/ 354 h 2282"/>
                <a:gd name="T30" fmla="*/ 401 w 1122"/>
                <a:gd name="T31" fmla="*/ 337 h 2282"/>
                <a:gd name="T32" fmla="*/ 360 w 1122"/>
                <a:gd name="T33" fmla="*/ 2282 h 2282"/>
                <a:gd name="T34" fmla="*/ 421 w 1122"/>
                <a:gd name="T35" fmla="*/ 225 h 2282"/>
                <a:gd name="T36" fmla="*/ 461 w 1122"/>
                <a:gd name="T37" fmla="*/ 2282 h 2282"/>
                <a:gd name="T38" fmla="*/ 421 w 1122"/>
                <a:gd name="T39" fmla="*/ 225 h 2282"/>
                <a:gd name="T40" fmla="*/ 521 w 1122"/>
                <a:gd name="T41" fmla="*/ 199 h 2282"/>
                <a:gd name="T42" fmla="*/ 480 w 1122"/>
                <a:gd name="T43" fmla="*/ 2282 h 2282"/>
                <a:gd name="T44" fmla="*/ 541 w 1122"/>
                <a:gd name="T45" fmla="*/ 283 h 2282"/>
                <a:gd name="T46" fmla="*/ 581 w 1122"/>
                <a:gd name="T47" fmla="*/ 2282 h 2282"/>
                <a:gd name="T48" fmla="*/ 541 w 1122"/>
                <a:gd name="T49" fmla="*/ 283 h 2282"/>
                <a:gd name="T50" fmla="*/ 641 w 1122"/>
                <a:gd name="T51" fmla="*/ 318 h 2282"/>
                <a:gd name="T52" fmla="*/ 600 w 1122"/>
                <a:gd name="T53" fmla="*/ 2282 h 2282"/>
                <a:gd name="T54" fmla="*/ 661 w 1122"/>
                <a:gd name="T55" fmla="*/ 399 h 2282"/>
                <a:gd name="T56" fmla="*/ 701 w 1122"/>
                <a:gd name="T57" fmla="*/ 2282 h 2282"/>
                <a:gd name="T58" fmla="*/ 661 w 1122"/>
                <a:gd name="T59" fmla="*/ 399 h 2282"/>
                <a:gd name="T60" fmla="*/ 761 w 1122"/>
                <a:gd name="T61" fmla="*/ 481 h 2282"/>
                <a:gd name="T62" fmla="*/ 720 w 1122"/>
                <a:gd name="T63" fmla="*/ 2282 h 2282"/>
                <a:gd name="T64" fmla="*/ 781 w 1122"/>
                <a:gd name="T65" fmla="*/ 640 h 2282"/>
                <a:gd name="T66" fmla="*/ 822 w 1122"/>
                <a:gd name="T67" fmla="*/ 2282 h 2282"/>
                <a:gd name="T68" fmla="*/ 781 w 1122"/>
                <a:gd name="T69" fmla="*/ 640 h 2282"/>
                <a:gd name="T70" fmla="*/ 881 w 1122"/>
                <a:gd name="T71" fmla="*/ 665 h 2282"/>
                <a:gd name="T72" fmla="*/ 841 w 1122"/>
                <a:gd name="T73" fmla="*/ 2282 h 2282"/>
                <a:gd name="T74" fmla="*/ 901 w 1122"/>
                <a:gd name="T75" fmla="*/ 750 h 2282"/>
                <a:gd name="T76" fmla="*/ 942 w 1122"/>
                <a:gd name="T77" fmla="*/ 2282 h 2282"/>
                <a:gd name="T78" fmla="*/ 901 w 1122"/>
                <a:gd name="T79" fmla="*/ 750 h 2282"/>
                <a:gd name="T80" fmla="*/ 1002 w 1122"/>
                <a:gd name="T81" fmla="*/ 798 h 2282"/>
                <a:gd name="T82" fmla="*/ 961 w 1122"/>
                <a:gd name="T83" fmla="*/ 2282 h 2282"/>
                <a:gd name="T84" fmla="*/ 1021 w 1122"/>
                <a:gd name="T85" fmla="*/ 897 h 2282"/>
                <a:gd name="T86" fmla="*/ 1062 w 1122"/>
                <a:gd name="T87" fmla="*/ 2282 h 2282"/>
                <a:gd name="T88" fmla="*/ 1021 w 1122"/>
                <a:gd name="T89" fmla="*/ 897 h 2282"/>
                <a:gd name="T90" fmla="*/ 1122 w 1122"/>
                <a:gd name="T91" fmla="*/ 750 h 2282"/>
                <a:gd name="T92" fmla="*/ 1081 w 1122"/>
                <a:gd name="T93" fmla="*/ 2282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2" h="2282">
                  <a:moveTo>
                    <a:pt x="0" y="0"/>
                  </a:moveTo>
                  <a:lnTo>
                    <a:pt x="40" y="0"/>
                  </a:lnTo>
                  <a:lnTo>
                    <a:pt x="40" y="2282"/>
                  </a:lnTo>
                  <a:lnTo>
                    <a:pt x="0" y="2282"/>
                  </a:lnTo>
                  <a:lnTo>
                    <a:pt x="0" y="0"/>
                  </a:lnTo>
                  <a:close/>
                  <a:moveTo>
                    <a:pt x="60" y="65"/>
                  </a:moveTo>
                  <a:lnTo>
                    <a:pt x="101" y="65"/>
                  </a:lnTo>
                  <a:lnTo>
                    <a:pt x="101" y="2282"/>
                  </a:lnTo>
                  <a:lnTo>
                    <a:pt x="60" y="2282"/>
                  </a:lnTo>
                  <a:lnTo>
                    <a:pt x="60" y="65"/>
                  </a:lnTo>
                  <a:close/>
                  <a:moveTo>
                    <a:pt x="120" y="345"/>
                  </a:moveTo>
                  <a:lnTo>
                    <a:pt x="160" y="345"/>
                  </a:lnTo>
                  <a:lnTo>
                    <a:pt x="160" y="2282"/>
                  </a:lnTo>
                  <a:lnTo>
                    <a:pt x="120" y="2282"/>
                  </a:lnTo>
                  <a:lnTo>
                    <a:pt x="120" y="345"/>
                  </a:lnTo>
                  <a:close/>
                  <a:moveTo>
                    <a:pt x="180" y="144"/>
                  </a:moveTo>
                  <a:lnTo>
                    <a:pt x="221" y="144"/>
                  </a:lnTo>
                  <a:lnTo>
                    <a:pt x="221" y="2282"/>
                  </a:lnTo>
                  <a:lnTo>
                    <a:pt x="180" y="2282"/>
                  </a:lnTo>
                  <a:lnTo>
                    <a:pt x="180" y="144"/>
                  </a:lnTo>
                  <a:close/>
                  <a:moveTo>
                    <a:pt x="240" y="271"/>
                  </a:moveTo>
                  <a:lnTo>
                    <a:pt x="280" y="271"/>
                  </a:lnTo>
                  <a:lnTo>
                    <a:pt x="280" y="2282"/>
                  </a:lnTo>
                  <a:lnTo>
                    <a:pt x="240" y="2282"/>
                  </a:lnTo>
                  <a:lnTo>
                    <a:pt x="240" y="271"/>
                  </a:lnTo>
                  <a:close/>
                  <a:moveTo>
                    <a:pt x="300" y="354"/>
                  </a:moveTo>
                  <a:lnTo>
                    <a:pt x="341" y="354"/>
                  </a:lnTo>
                  <a:lnTo>
                    <a:pt x="341" y="2282"/>
                  </a:lnTo>
                  <a:lnTo>
                    <a:pt x="300" y="2282"/>
                  </a:lnTo>
                  <a:lnTo>
                    <a:pt x="300" y="354"/>
                  </a:lnTo>
                  <a:close/>
                  <a:moveTo>
                    <a:pt x="360" y="337"/>
                  </a:moveTo>
                  <a:lnTo>
                    <a:pt x="401" y="337"/>
                  </a:lnTo>
                  <a:lnTo>
                    <a:pt x="401" y="2282"/>
                  </a:lnTo>
                  <a:lnTo>
                    <a:pt x="360" y="2282"/>
                  </a:lnTo>
                  <a:lnTo>
                    <a:pt x="360" y="337"/>
                  </a:lnTo>
                  <a:close/>
                  <a:moveTo>
                    <a:pt x="421" y="225"/>
                  </a:moveTo>
                  <a:lnTo>
                    <a:pt x="461" y="225"/>
                  </a:lnTo>
                  <a:lnTo>
                    <a:pt x="461" y="2282"/>
                  </a:lnTo>
                  <a:lnTo>
                    <a:pt x="421" y="2282"/>
                  </a:lnTo>
                  <a:lnTo>
                    <a:pt x="421" y="225"/>
                  </a:lnTo>
                  <a:close/>
                  <a:moveTo>
                    <a:pt x="480" y="199"/>
                  </a:moveTo>
                  <a:lnTo>
                    <a:pt x="521" y="199"/>
                  </a:lnTo>
                  <a:lnTo>
                    <a:pt x="521" y="2282"/>
                  </a:lnTo>
                  <a:lnTo>
                    <a:pt x="480" y="2282"/>
                  </a:lnTo>
                  <a:lnTo>
                    <a:pt x="480" y="199"/>
                  </a:lnTo>
                  <a:close/>
                  <a:moveTo>
                    <a:pt x="541" y="283"/>
                  </a:moveTo>
                  <a:lnTo>
                    <a:pt x="581" y="283"/>
                  </a:lnTo>
                  <a:lnTo>
                    <a:pt x="581" y="2282"/>
                  </a:lnTo>
                  <a:lnTo>
                    <a:pt x="541" y="2282"/>
                  </a:lnTo>
                  <a:lnTo>
                    <a:pt x="541" y="283"/>
                  </a:lnTo>
                  <a:close/>
                  <a:moveTo>
                    <a:pt x="600" y="318"/>
                  </a:moveTo>
                  <a:lnTo>
                    <a:pt x="641" y="318"/>
                  </a:lnTo>
                  <a:lnTo>
                    <a:pt x="641" y="2282"/>
                  </a:lnTo>
                  <a:lnTo>
                    <a:pt x="600" y="2282"/>
                  </a:lnTo>
                  <a:lnTo>
                    <a:pt x="600" y="318"/>
                  </a:lnTo>
                  <a:close/>
                  <a:moveTo>
                    <a:pt x="661" y="399"/>
                  </a:moveTo>
                  <a:lnTo>
                    <a:pt x="701" y="399"/>
                  </a:lnTo>
                  <a:lnTo>
                    <a:pt x="701" y="2282"/>
                  </a:lnTo>
                  <a:lnTo>
                    <a:pt x="661" y="2282"/>
                  </a:lnTo>
                  <a:lnTo>
                    <a:pt x="661" y="399"/>
                  </a:lnTo>
                  <a:close/>
                  <a:moveTo>
                    <a:pt x="720" y="481"/>
                  </a:moveTo>
                  <a:lnTo>
                    <a:pt x="761" y="481"/>
                  </a:lnTo>
                  <a:lnTo>
                    <a:pt x="761" y="2282"/>
                  </a:lnTo>
                  <a:lnTo>
                    <a:pt x="720" y="2282"/>
                  </a:lnTo>
                  <a:lnTo>
                    <a:pt x="720" y="481"/>
                  </a:lnTo>
                  <a:close/>
                  <a:moveTo>
                    <a:pt x="781" y="640"/>
                  </a:moveTo>
                  <a:lnTo>
                    <a:pt x="822" y="640"/>
                  </a:lnTo>
                  <a:lnTo>
                    <a:pt x="822" y="2282"/>
                  </a:lnTo>
                  <a:lnTo>
                    <a:pt x="781" y="2282"/>
                  </a:lnTo>
                  <a:lnTo>
                    <a:pt x="781" y="640"/>
                  </a:lnTo>
                  <a:close/>
                  <a:moveTo>
                    <a:pt x="841" y="665"/>
                  </a:moveTo>
                  <a:lnTo>
                    <a:pt x="881" y="665"/>
                  </a:lnTo>
                  <a:lnTo>
                    <a:pt x="881" y="2282"/>
                  </a:lnTo>
                  <a:lnTo>
                    <a:pt x="841" y="2282"/>
                  </a:lnTo>
                  <a:lnTo>
                    <a:pt x="841" y="665"/>
                  </a:lnTo>
                  <a:close/>
                  <a:moveTo>
                    <a:pt x="901" y="750"/>
                  </a:moveTo>
                  <a:lnTo>
                    <a:pt x="942" y="750"/>
                  </a:lnTo>
                  <a:lnTo>
                    <a:pt x="942" y="2282"/>
                  </a:lnTo>
                  <a:lnTo>
                    <a:pt x="901" y="2282"/>
                  </a:lnTo>
                  <a:lnTo>
                    <a:pt x="901" y="750"/>
                  </a:lnTo>
                  <a:close/>
                  <a:moveTo>
                    <a:pt x="961" y="798"/>
                  </a:moveTo>
                  <a:lnTo>
                    <a:pt x="1002" y="798"/>
                  </a:lnTo>
                  <a:lnTo>
                    <a:pt x="1002" y="2282"/>
                  </a:lnTo>
                  <a:lnTo>
                    <a:pt x="961" y="2282"/>
                  </a:lnTo>
                  <a:lnTo>
                    <a:pt x="961" y="798"/>
                  </a:lnTo>
                  <a:close/>
                  <a:moveTo>
                    <a:pt x="1021" y="897"/>
                  </a:moveTo>
                  <a:lnTo>
                    <a:pt x="1062" y="897"/>
                  </a:lnTo>
                  <a:lnTo>
                    <a:pt x="1062" y="2282"/>
                  </a:lnTo>
                  <a:lnTo>
                    <a:pt x="1021" y="2282"/>
                  </a:lnTo>
                  <a:lnTo>
                    <a:pt x="1021" y="897"/>
                  </a:lnTo>
                  <a:close/>
                  <a:moveTo>
                    <a:pt x="1081" y="750"/>
                  </a:moveTo>
                  <a:lnTo>
                    <a:pt x="1122" y="750"/>
                  </a:lnTo>
                  <a:lnTo>
                    <a:pt x="1122" y="2282"/>
                  </a:lnTo>
                  <a:lnTo>
                    <a:pt x="1081" y="2282"/>
                  </a:lnTo>
                  <a:lnTo>
                    <a:pt x="1081" y="750"/>
                  </a:lnTo>
                  <a:close/>
                </a:path>
              </a:pathLst>
            </a:custGeom>
            <a:solidFill>
              <a:srgbClr val="410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4845050" y="2556689"/>
              <a:ext cx="1727200" cy="1192986"/>
            </a:xfrm>
            <a:prstGeom prst="line">
              <a:avLst/>
            </a:prstGeom>
            <a:ln w="444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/>
            <p:cNvSpPr txBox="1"/>
            <p:nvPr/>
          </p:nvSpPr>
          <p:spPr>
            <a:xfrm>
              <a:off x="4800600" y="5943600"/>
              <a:ext cx="1652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’93    ‘97    ‘03   ’07   ‘11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29" name="Group 5128"/>
          <p:cNvGrpSpPr/>
          <p:nvPr/>
        </p:nvGrpSpPr>
        <p:grpSpPr>
          <a:xfrm>
            <a:off x="6781800" y="1833562"/>
            <a:ext cx="1830388" cy="4387037"/>
            <a:chOff x="6781800" y="1833562"/>
            <a:chExt cx="1830388" cy="4387037"/>
          </a:xfrm>
        </p:grpSpPr>
        <p:grpSp>
          <p:nvGrpSpPr>
            <p:cNvPr id="179" name="Group 178"/>
            <p:cNvGrpSpPr/>
            <p:nvPr/>
          </p:nvGrpSpPr>
          <p:grpSpPr>
            <a:xfrm>
              <a:off x="6781800" y="1833562"/>
              <a:ext cx="1830388" cy="4092575"/>
              <a:chOff x="1349375" y="1711325"/>
              <a:chExt cx="1830388" cy="4092575"/>
            </a:xfrm>
          </p:grpSpPr>
          <p:sp>
            <p:nvSpPr>
              <p:cNvPr id="122" name="Freeform 78"/>
              <p:cNvSpPr>
                <a:spLocks noEditPoints="1"/>
              </p:cNvSpPr>
              <p:nvPr/>
            </p:nvSpPr>
            <p:spPr bwMode="auto">
              <a:xfrm>
                <a:off x="1349375" y="1711325"/>
                <a:ext cx="1830388" cy="4092575"/>
              </a:xfrm>
              <a:custGeom>
                <a:avLst/>
                <a:gdLst>
                  <a:gd name="T0" fmla="*/ 42 w 1153"/>
                  <a:gd name="T1" fmla="*/ 131 h 2578"/>
                  <a:gd name="T2" fmla="*/ 0 w 1153"/>
                  <a:gd name="T3" fmla="*/ 2578 h 2578"/>
                  <a:gd name="T4" fmla="*/ 61 w 1153"/>
                  <a:gd name="T5" fmla="*/ 0 h 2578"/>
                  <a:gd name="T6" fmla="*/ 104 w 1153"/>
                  <a:gd name="T7" fmla="*/ 2578 h 2578"/>
                  <a:gd name="T8" fmla="*/ 61 w 1153"/>
                  <a:gd name="T9" fmla="*/ 0 h 2578"/>
                  <a:gd name="T10" fmla="*/ 165 w 1153"/>
                  <a:gd name="T11" fmla="*/ 154 h 2578"/>
                  <a:gd name="T12" fmla="*/ 123 w 1153"/>
                  <a:gd name="T13" fmla="*/ 2578 h 2578"/>
                  <a:gd name="T14" fmla="*/ 185 w 1153"/>
                  <a:gd name="T15" fmla="*/ 81 h 2578"/>
                  <a:gd name="T16" fmla="*/ 226 w 1153"/>
                  <a:gd name="T17" fmla="*/ 2578 h 2578"/>
                  <a:gd name="T18" fmla="*/ 185 w 1153"/>
                  <a:gd name="T19" fmla="*/ 81 h 2578"/>
                  <a:gd name="T20" fmla="*/ 289 w 1153"/>
                  <a:gd name="T21" fmla="*/ 175 h 2578"/>
                  <a:gd name="T22" fmla="*/ 247 w 1153"/>
                  <a:gd name="T23" fmla="*/ 2578 h 2578"/>
                  <a:gd name="T24" fmla="*/ 308 w 1153"/>
                  <a:gd name="T25" fmla="*/ 214 h 2578"/>
                  <a:gd name="T26" fmla="*/ 350 w 1153"/>
                  <a:gd name="T27" fmla="*/ 2578 h 2578"/>
                  <a:gd name="T28" fmla="*/ 308 w 1153"/>
                  <a:gd name="T29" fmla="*/ 214 h 2578"/>
                  <a:gd name="T30" fmla="*/ 412 w 1153"/>
                  <a:gd name="T31" fmla="*/ 219 h 2578"/>
                  <a:gd name="T32" fmla="*/ 370 w 1153"/>
                  <a:gd name="T33" fmla="*/ 2578 h 2578"/>
                  <a:gd name="T34" fmla="*/ 432 w 1153"/>
                  <a:gd name="T35" fmla="*/ 237 h 2578"/>
                  <a:gd name="T36" fmla="*/ 474 w 1153"/>
                  <a:gd name="T37" fmla="*/ 2578 h 2578"/>
                  <a:gd name="T38" fmla="*/ 432 w 1153"/>
                  <a:gd name="T39" fmla="*/ 237 h 2578"/>
                  <a:gd name="T40" fmla="*/ 536 w 1153"/>
                  <a:gd name="T41" fmla="*/ 172 h 2578"/>
                  <a:gd name="T42" fmla="*/ 493 w 1153"/>
                  <a:gd name="T43" fmla="*/ 2578 h 2578"/>
                  <a:gd name="T44" fmla="*/ 555 w 1153"/>
                  <a:gd name="T45" fmla="*/ 270 h 2578"/>
                  <a:gd name="T46" fmla="*/ 597 w 1153"/>
                  <a:gd name="T47" fmla="*/ 2578 h 2578"/>
                  <a:gd name="T48" fmla="*/ 555 w 1153"/>
                  <a:gd name="T49" fmla="*/ 270 h 2578"/>
                  <a:gd name="T50" fmla="*/ 658 w 1153"/>
                  <a:gd name="T51" fmla="*/ 230 h 2578"/>
                  <a:gd name="T52" fmla="*/ 617 w 1153"/>
                  <a:gd name="T53" fmla="*/ 2578 h 2578"/>
                  <a:gd name="T54" fmla="*/ 679 w 1153"/>
                  <a:gd name="T55" fmla="*/ 325 h 2578"/>
                  <a:gd name="T56" fmla="*/ 721 w 1153"/>
                  <a:gd name="T57" fmla="*/ 2578 h 2578"/>
                  <a:gd name="T58" fmla="*/ 679 w 1153"/>
                  <a:gd name="T59" fmla="*/ 325 h 2578"/>
                  <a:gd name="T60" fmla="*/ 782 w 1153"/>
                  <a:gd name="T61" fmla="*/ 331 h 2578"/>
                  <a:gd name="T62" fmla="*/ 740 w 1153"/>
                  <a:gd name="T63" fmla="*/ 2578 h 2578"/>
                  <a:gd name="T64" fmla="*/ 801 w 1153"/>
                  <a:gd name="T65" fmla="*/ 370 h 2578"/>
                  <a:gd name="T66" fmla="*/ 844 w 1153"/>
                  <a:gd name="T67" fmla="*/ 2578 h 2578"/>
                  <a:gd name="T68" fmla="*/ 801 w 1153"/>
                  <a:gd name="T69" fmla="*/ 370 h 2578"/>
                  <a:gd name="T70" fmla="*/ 905 w 1153"/>
                  <a:gd name="T71" fmla="*/ 609 h 2578"/>
                  <a:gd name="T72" fmla="*/ 864 w 1153"/>
                  <a:gd name="T73" fmla="*/ 2578 h 2578"/>
                  <a:gd name="T74" fmla="*/ 925 w 1153"/>
                  <a:gd name="T75" fmla="*/ 634 h 2578"/>
                  <a:gd name="T76" fmla="*/ 967 w 1153"/>
                  <a:gd name="T77" fmla="*/ 2578 h 2578"/>
                  <a:gd name="T78" fmla="*/ 925 w 1153"/>
                  <a:gd name="T79" fmla="*/ 634 h 2578"/>
                  <a:gd name="T80" fmla="*/ 1029 w 1153"/>
                  <a:gd name="T81" fmla="*/ 663 h 2578"/>
                  <a:gd name="T82" fmla="*/ 987 w 1153"/>
                  <a:gd name="T83" fmla="*/ 2578 h 2578"/>
                  <a:gd name="T84" fmla="*/ 1049 w 1153"/>
                  <a:gd name="T85" fmla="*/ 667 h 2578"/>
                  <a:gd name="T86" fmla="*/ 1090 w 1153"/>
                  <a:gd name="T87" fmla="*/ 2578 h 2578"/>
                  <a:gd name="T88" fmla="*/ 1049 w 1153"/>
                  <a:gd name="T89" fmla="*/ 667 h 2578"/>
                  <a:gd name="T90" fmla="*/ 1153 w 1153"/>
                  <a:gd name="T91" fmla="*/ 641 h 2578"/>
                  <a:gd name="T92" fmla="*/ 1110 w 1153"/>
                  <a:gd name="T93" fmla="*/ 2578 h 2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53" h="2578">
                    <a:moveTo>
                      <a:pt x="0" y="131"/>
                    </a:moveTo>
                    <a:lnTo>
                      <a:pt x="42" y="131"/>
                    </a:lnTo>
                    <a:lnTo>
                      <a:pt x="42" y="2578"/>
                    </a:lnTo>
                    <a:lnTo>
                      <a:pt x="0" y="2578"/>
                    </a:lnTo>
                    <a:lnTo>
                      <a:pt x="0" y="131"/>
                    </a:lnTo>
                    <a:close/>
                    <a:moveTo>
                      <a:pt x="61" y="0"/>
                    </a:moveTo>
                    <a:lnTo>
                      <a:pt x="104" y="0"/>
                    </a:lnTo>
                    <a:lnTo>
                      <a:pt x="104" y="2578"/>
                    </a:lnTo>
                    <a:lnTo>
                      <a:pt x="61" y="2578"/>
                    </a:lnTo>
                    <a:lnTo>
                      <a:pt x="61" y="0"/>
                    </a:lnTo>
                    <a:close/>
                    <a:moveTo>
                      <a:pt x="123" y="154"/>
                    </a:moveTo>
                    <a:lnTo>
                      <a:pt x="165" y="154"/>
                    </a:lnTo>
                    <a:lnTo>
                      <a:pt x="165" y="2578"/>
                    </a:lnTo>
                    <a:lnTo>
                      <a:pt x="123" y="2578"/>
                    </a:lnTo>
                    <a:lnTo>
                      <a:pt x="123" y="154"/>
                    </a:lnTo>
                    <a:close/>
                    <a:moveTo>
                      <a:pt x="185" y="81"/>
                    </a:moveTo>
                    <a:lnTo>
                      <a:pt x="226" y="81"/>
                    </a:lnTo>
                    <a:lnTo>
                      <a:pt x="226" y="2578"/>
                    </a:lnTo>
                    <a:lnTo>
                      <a:pt x="185" y="2578"/>
                    </a:lnTo>
                    <a:lnTo>
                      <a:pt x="185" y="81"/>
                    </a:lnTo>
                    <a:close/>
                    <a:moveTo>
                      <a:pt x="247" y="175"/>
                    </a:moveTo>
                    <a:lnTo>
                      <a:pt x="289" y="175"/>
                    </a:lnTo>
                    <a:lnTo>
                      <a:pt x="289" y="2578"/>
                    </a:lnTo>
                    <a:lnTo>
                      <a:pt x="247" y="2578"/>
                    </a:lnTo>
                    <a:lnTo>
                      <a:pt x="247" y="175"/>
                    </a:lnTo>
                    <a:close/>
                    <a:moveTo>
                      <a:pt x="308" y="214"/>
                    </a:moveTo>
                    <a:lnTo>
                      <a:pt x="350" y="214"/>
                    </a:lnTo>
                    <a:lnTo>
                      <a:pt x="350" y="2578"/>
                    </a:lnTo>
                    <a:lnTo>
                      <a:pt x="308" y="2578"/>
                    </a:lnTo>
                    <a:lnTo>
                      <a:pt x="308" y="214"/>
                    </a:lnTo>
                    <a:close/>
                    <a:moveTo>
                      <a:pt x="370" y="219"/>
                    </a:moveTo>
                    <a:lnTo>
                      <a:pt x="412" y="219"/>
                    </a:lnTo>
                    <a:lnTo>
                      <a:pt x="412" y="2578"/>
                    </a:lnTo>
                    <a:lnTo>
                      <a:pt x="370" y="2578"/>
                    </a:lnTo>
                    <a:lnTo>
                      <a:pt x="370" y="219"/>
                    </a:lnTo>
                    <a:close/>
                    <a:moveTo>
                      <a:pt x="432" y="237"/>
                    </a:moveTo>
                    <a:lnTo>
                      <a:pt x="474" y="237"/>
                    </a:lnTo>
                    <a:lnTo>
                      <a:pt x="474" y="2578"/>
                    </a:lnTo>
                    <a:lnTo>
                      <a:pt x="432" y="2578"/>
                    </a:lnTo>
                    <a:lnTo>
                      <a:pt x="432" y="237"/>
                    </a:lnTo>
                    <a:close/>
                    <a:moveTo>
                      <a:pt x="493" y="172"/>
                    </a:moveTo>
                    <a:lnTo>
                      <a:pt x="536" y="172"/>
                    </a:lnTo>
                    <a:lnTo>
                      <a:pt x="536" y="2578"/>
                    </a:lnTo>
                    <a:lnTo>
                      <a:pt x="493" y="2578"/>
                    </a:lnTo>
                    <a:lnTo>
                      <a:pt x="493" y="172"/>
                    </a:lnTo>
                    <a:close/>
                    <a:moveTo>
                      <a:pt x="555" y="270"/>
                    </a:moveTo>
                    <a:lnTo>
                      <a:pt x="597" y="270"/>
                    </a:lnTo>
                    <a:lnTo>
                      <a:pt x="597" y="2578"/>
                    </a:lnTo>
                    <a:lnTo>
                      <a:pt x="555" y="2578"/>
                    </a:lnTo>
                    <a:lnTo>
                      <a:pt x="555" y="270"/>
                    </a:lnTo>
                    <a:close/>
                    <a:moveTo>
                      <a:pt x="617" y="230"/>
                    </a:moveTo>
                    <a:lnTo>
                      <a:pt x="658" y="230"/>
                    </a:lnTo>
                    <a:lnTo>
                      <a:pt x="658" y="2578"/>
                    </a:lnTo>
                    <a:lnTo>
                      <a:pt x="617" y="2578"/>
                    </a:lnTo>
                    <a:lnTo>
                      <a:pt x="617" y="230"/>
                    </a:lnTo>
                    <a:close/>
                    <a:moveTo>
                      <a:pt x="679" y="325"/>
                    </a:moveTo>
                    <a:lnTo>
                      <a:pt x="721" y="325"/>
                    </a:lnTo>
                    <a:lnTo>
                      <a:pt x="721" y="2578"/>
                    </a:lnTo>
                    <a:lnTo>
                      <a:pt x="679" y="2578"/>
                    </a:lnTo>
                    <a:lnTo>
                      <a:pt x="679" y="325"/>
                    </a:lnTo>
                    <a:close/>
                    <a:moveTo>
                      <a:pt x="740" y="331"/>
                    </a:moveTo>
                    <a:lnTo>
                      <a:pt x="782" y="331"/>
                    </a:lnTo>
                    <a:lnTo>
                      <a:pt x="782" y="2578"/>
                    </a:lnTo>
                    <a:lnTo>
                      <a:pt x="740" y="2578"/>
                    </a:lnTo>
                    <a:lnTo>
                      <a:pt x="740" y="331"/>
                    </a:lnTo>
                    <a:close/>
                    <a:moveTo>
                      <a:pt x="801" y="370"/>
                    </a:moveTo>
                    <a:lnTo>
                      <a:pt x="844" y="370"/>
                    </a:lnTo>
                    <a:lnTo>
                      <a:pt x="844" y="2578"/>
                    </a:lnTo>
                    <a:lnTo>
                      <a:pt x="801" y="2578"/>
                    </a:lnTo>
                    <a:lnTo>
                      <a:pt x="801" y="370"/>
                    </a:lnTo>
                    <a:close/>
                    <a:moveTo>
                      <a:pt x="864" y="609"/>
                    </a:moveTo>
                    <a:lnTo>
                      <a:pt x="905" y="609"/>
                    </a:lnTo>
                    <a:lnTo>
                      <a:pt x="905" y="2578"/>
                    </a:lnTo>
                    <a:lnTo>
                      <a:pt x="864" y="2578"/>
                    </a:lnTo>
                    <a:lnTo>
                      <a:pt x="864" y="609"/>
                    </a:lnTo>
                    <a:close/>
                    <a:moveTo>
                      <a:pt x="925" y="634"/>
                    </a:moveTo>
                    <a:lnTo>
                      <a:pt x="967" y="634"/>
                    </a:lnTo>
                    <a:lnTo>
                      <a:pt x="967" y="2578"/>
                    </a:lnTo>
                    <a:lnTo>
                      <a:pt x="925" y="2578"/>
                    </a:lnTo>
                    <a:lnTo>
                      <a:pt x="925" y="634"/>
                    </a:lnTo>
                    <a:close/>
                    <a:moveTo>
                      <a:pt x="987" y="663"/>
                    </a:moveTo>
                    <a:lnTo>
                      <a:pt x="1029" y="663"/>
                    </a:lnTo>
                    <a:lnTo>
                      <a:pt x="1029" y="2578"/>
                    </a:lnTo>
                    <a:lnTo>
                      <a:pt x="987" y="2578"/>
                    </a:lnTo>
                    <a:lnTo>
                      <a:pt x="987" y="663"/>
                    </a:lnTo>
                    <a:close/>
                    <a:moveTo>
                      <a:pt x="1049" y="667"/>
                    </a:moveTo>
                    <a:lnTo>
                      <a:pt x="1090" y="667"/>
                    </a:lnTo>
                    <a:lnTo>
                      <a:pt x="1090" y="2578"/>
                    </a:lnTo>
                    <a:lnTo>
                      <a:pt x="1049" y="2578"/>
                    </a:lnTo>
                    <a:lnTo>
                      <a:pt x="1049" y="667"/>
                    </a:lnTo>
                    <a:close/>
                    <a:moveTo>
                      <a:pt x="1110" y="641"/>
                    </a:moveTo>
                    <a:lnTo>
                      <a:pt x="1153" y="641"/>
                    </a:lnTo>
                    <a:lnTo>
                      <a:pt x="1153" y="2578"/>
                    </a:lnTo>
                    <a:lnTo>
                      <a:pt x="1110" y="2578"/>
                    </a:lnTo>
                    <a:lnTo>
                      <a:pt x="1110" y="64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53" name="Straight Connector 1052"/>
              <p:cNvCxnSpPr/>
              <p:nvPr/>
            </p:nvCxnSpPr>
            <p:spPr>
              <a:xfrm>
                <a:off x="1377950" y="1828800"/>
                <a:ext cx="1773238" cy="10525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TextBox 205"/>
            <p:cNvSpPr txBox="1"/>
            <p:nvPr/>
          </p:nvSpPr>
          <p:spPr>
            <a:xfrm>
              <a:off x="6881813" y="5943600"/>
              <a:ext cx="1652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’93    ‘97    ‘03   ’07   ‘11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15" name="Straight Arrow Connector 214"/>
          <p:cNvCxnSpPr>
            <a:endCxn id="1028" idx="45"/>
          </p:cNvCxnSpPr>
          <p:nvPr/>
        </p:nvCxnSpPr>
        <p:spPr>
          <a:xfrm>
            <a:off x="4023717" y="3568482"/>
            <a:ext cx="624483" cy="952718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15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0" grpId="0" animBg="1"/>
      <p:bldP spid="2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6482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294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28600" y="579120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228600" y="709136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2292350" algn="l"/>
              </a:tabLst>
            </a:pPr>
            <a:r>
              <a:rPr lang="en-US" sz="2600" i="1" dirty="0" smtClean="0">
                <a:solidFill>
                  <a:srgbClr val="FF0000"/>
                </a:solidFill>
              </a:rPr>
              <a:t>Is WSIPP Evidence Used by Policymakers?</a:t>
            </a:r>
          </a:p>
          <a:p>
            <a:pPr algn="ctr">
              <a:tabLst>
                <a:tab pos="2292350" algn="l"/>
              </a:tabLst>
            </a:pPr>
            <a:r>
              <a:rPr lang="en-US" sz="2200" dirty="0" smtClean="0">
                <a:solidFill>
                  <a:srgbClr val="006600"/>
                </a:solidFill>
              </a:rPr>
              <a:t>A Timeline of Major Legislative Actions in Criminal Justice</a:t>
            </a:r>
            <a:endParaRPr lang="en-US" sz="2200" dirty="0">
              <a:solidFill>
                <a:srgbClr val="00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6619" y="1605833"/>
            <a:ext cx="6858000" cy="4773168"/>
          </a:xfrm>
          <a:prstGeom prst="rect">
            <a:avLst/>
          </a:prstGeom>
          <a:solidFill>
            <a:schemeClr val="tx1"/>
          </a:solidFill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txBody>
          <a:bodyPr wrap="square">
            <a:spAutoFit/>
          </a:bodyPr>
          <a:lstStyle/>
          <a:p>
            <a:pPr marL="168275" lvl="1" eaLnBrk="0" hangingPunct="0">
              <a:buClr>
                <a:srgbClr val="FF0000"/>
              </a:buClr>
              <a:tabLst>
                <a:tab pos="682625" algn="l"/>
                <a:tab pos="798513" algn="l"/>
              </a:tabLst>
            </a:pPr>
            <a:endParaRPr lang="en-US" sz="2200" b="1" dirty="0" smtClean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799" y="1685151"/>
            <a:ext cx="6845819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lvl="1" eaLnBrk="0" hangingPunct="0">
              <a:spcAft>
                <a:spcPts val="9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Funded evidence-based juvenile justice programs </a:t>
            </a:r>
          </a:p>
          <a:p>
            <a:pPr marL="168275" lvl="1" eaLnBrk="0" hangingPunct="0">
              <a:spcAft>
                <a:spcPts val="9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Cut prison sentences for drug offenders and diverted some fiscal savings to drug courts and treatment. </a:t>
            </a:r>
          </a:p>
          <a:p>
            <a:pPr marL="168275" lvl="1" eaLnBrk="0" hangingPunct="0">
              <a:spcAft>
                <a:spcPts val="9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Funded a portfolio of evidence-based programs </a:t>
            </a:r>
            <a:r>
              <a:rPr lang="en-US" sz="2200" i="1" dirty="0">
                <a:solidFill>
                  <a:srgbClr val="006600"/>
                </a:solidFill>
              </a:rPr>
              <a:t>($43 million per biennium)</a:t>
            </a:r>
            <a:r>
              <a:rPr lang="en-US" sz="2200" dirty="0" smtClean="0">
                <a:solidFill>
                  <a:srgbClr val="0000FF"/>
                </a:solidFill>
              </a:rPr>
              <a:t> in </a:t>
            </a:r>
            <a:r>
              <a:rPr lang="en-US" sz="2200" dirty="0" smtClean="0">
                <a:solidFill>
                  <a:srgbClr val="0000FF"/>
                </a:solidFill>
              </a:rPr>
              <a:t>adult and juvenile corrections, and prevention. </a:t>
            </a:r>
            <a:r>
              <a:rPr lang="en-US" sz="2200" i="1" dirty="0" smtClean="0">
                <a:solidFill>
                  <a:srgbClr val="006600"/>
                </a:solidFill>
              </a:rPr>
              <a:t>2000 bed, $250 Million, prison avoided.</a:t>
            </a:r>
          </a:p>
          <a:p>
            <a:pPr marL="168275" lvl="1" eaLnBrk="0" hangingPunct="0">
              <a:spcAft>
                <a:spcPts val="9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New </a:t>
            </a:r>
            <a:r>
              <a:rPr lang="en-US" sz="2200" dirty="0">
                <a:solidFill>
                  <a:srgbClr val="0000FF"/>
                </a:solidFill>
              </a:rPr>
              <a:t>funding formula for the State’s 33 juvenile courts incentivizing the use of </a:t>
            </a:r>
            <a:r>
              <a:rPr lang="en-US" sz="2200" dirty="0" smtClean="0">
                <a:solidFill>
                  <a:srgbClr val="0000FF"/>
                </a:solidFill>
              </a:rPr>
              <a:t>EBPs.</a:t>
            </a:r>
            <a:endParaRPr lang="en-US" sz="2200" dirty="0">
              <a:solidFill>
                <a:srgbClr val="0000FF"/>
              </a:solidFill>
            </a:endParaRPr>
          </a:p>
          <a:p>
            <a:pPr marL="168275" lvl="1" eaLnBrk="0" hangingPunct="0">
              <a:spcAft>
                <a:spcPts val="9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Evidence-based, research-based, and promising juvenile justice, child welfare, and children’s mental health.  </a:t>
            </a:r>
          </a:p>
          <a:p>
            <a:pPr marL="168275" lvl="1" eaLnBrk="0" hangingPunct="0">
              <a:spcAft>
                <a:spcPts val="9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Adult corrections “inventory” incentivizing EBPs and RNR model.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17 of 22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" y="1600200"/>
            <a:ext cx="1219200" cy="4773168"/>
            <a:chOff x="533400" y="1600200"/>
            <a:chExt cx="1219200" cy="4773168"/>
          </a:xfrm>
        </p:grpSpPr>
        <p:sp>
          <p:nvSpPr>
            <p:cNvPr id="2" name="Rectangle 1"/>
            <p:cNvSpPr/>
            <p:nvPr/>
          </p:nvSpPr>
          <p:spPr>
            <a:xfrm>
              <a:off x="533400" y="1600200"/>
              <a:ext cx="1219200" cy="477316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85800" y="1605833"/>
              <a:ext cx="0" cy="4749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71487" y="16764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1999-01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1257" y="2209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0533" y="2971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71257" y="411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1257" y="4876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1257" y="5715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</a:p>
        </p:txBody>
      </p:sp>
      <p:sp>
        <p:nvSpPr>
          <p:cNvPr id="31" name="Rectangle 153"/>
          <p:cNvSpPr>
            <a:spLocks noChangeArrowheads="1"/>
          </p:cNvSpPr>
          <p:nvPr/>
        </p:nvSpPr>
        <p:spPr bwMode="auto">
          <a:xfrm>
            <a:off x="6647688" y="510064"/>
            <a:ext cx="1975104" cy="125968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94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uiExpand="1" build="allAtOnce" animBg="1"/>
      <p:bldP spid="3" grpId="0"/>
      <p:bldP spid="19" grpId="0"/>
      <p:bldP spid="20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46482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6294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79120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733425" y="5175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28600" y="6858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600" i="1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Justice Re-Investment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006600"/>
                </a:solidFill>
              </a:rPr>
              <a:t>WSIPP’s Portfolio Analysis Tool</a:t>
            </a:r>
            <a:endParaRPr lang="en-US" sz="2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109"/>
          <p:cNvSpPr>
            <a:spLocks noChangeArrowheads="1"/>
          </p:cNvSpPr>
          <p:nvPr/>
        </p:nvSpPr>
        <p:spPr bwMode="auto">
          <a:xfrm>
            <a:off x="561460" y="5006856"/>
            <a:ext cx="7972940" cy="1382276"/>
          </a:xfrm>
          <a:prstGeom prst="rect">
            <a:avLst/>
          </a:prstGeom>
          <a:solidFill>
            <a:schemeClr val="tx1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 sz="200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400" y="4019490"/>
            <a:ext cx="3048000" cy="1031796"/>
            <a:chOff x="5638800" y="2168604"/>
            <a:chExt cx="3048000" cy="1031796"/>
          </a:xfrm>
        </p:grpSpPr>
        <p:sp>
          <p:nvSpPr>
            <p:cNvPr id="3" name="TextBox 2"/>
            <p:cNvSpPr txBox="1"/>
            <p:nvPr/>
          </p:nvSpPr>
          <p:spPr>
            <a:xfrm>
              <a:off x="7102297" y="2492514"/>
              <a:ext cx="1584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006600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Higher risk offenders</a:t>
              </a:r>
              <a:endParaRPr lang="en-US" sz="2000" dirty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7400" y="2168604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u="sng" dirty="0" smtClean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Decrease</a:t>
              </a:r>
              <a:r>
                <a:rPr lang="en-US" sz="2000" dirty="0" smtClean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 prison ADP for:</a:t>
              </a:r>
              <a:endParaRPr lang="en-US" sz="2000" dirty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800" y="2492514"/>
              <a:ext cx="1644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006600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Lower risk offenders</a:t>
              </a:r>
              <a:endParaRPr lang="en-US" sz="2000" dirty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67000" y="4629090"/>
            <a:ext cx="135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20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CBT</a:t>
            </a:r>
            <a:endParaRPr lang="en-US" sz="200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Box 71"/>
          <p:cNvSpPr txBox="1">
            <a:spLocks noChangeArrowheads="1"/>
          </p:cNvSpPr>
          <p:nvPr/>
        </p:nvSpPr>
        <p:spPr bwMode="auto">
          <a:xfrm>
            <a:off x="688117" y="5627132"/>
            <a:ext cx="2540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Bottom-line (net)</a:t>
            </a:r>
            <a:endParaRPr lang="en-US" sz="2000" dirty="0">
              <a:solidFill>
                <a:srgbClr val="0000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68"/>
          <p:cNvSpPr>
            <a:spLocks noChangeArrowheads="1"/>
          </p:cNvSpPr>
          <p:nvPr/>
        </p:nvSpPr>
        <p:spPr bwMode="auto">
          <a:xfrm>
            <a:off x="622579" y="5138471"/>
            <a:ext cx="2986881" cy="342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Cost of program/policy</a:t>
            </a:r>
            <a:endParaRPr lang="en-US" sz="2000" dirty="0">
              <a:solidFill>
                <a:srgbClr val="0000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 Box 71"/>
          <p:cNvSpPr txBox="1">
            <a:spLocks noChangeArrowheads="1"/>
          </p:cNvSpPr>
          <p:nvPr/>
        </p:nvSpPr>
        <p:spPr bwMode="auto">
          <a:xfrm>
            <a:off x="688117" y="5989022"/>
            <a:ext cx="2540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Benefit-cost ratio</a:t>
            </a:r>
            <a:endParaRPr lang="en-US" sz="2000" dirty="0">
              <a:solidFill>
                <a:srgbClr val="0000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7764" y="5117068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$5,702</a:t>
            </a:r>
            <a:endParaRPr lang="en-US" sz="20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07764" y="5631606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($4,554)</a:t>
            </a:r>
            <a:endParaRPr lang="en-US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400" y="5983703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($0.87)</a:t>
            </a:r>
            <a:endParaRPr lang="en-US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36164" y="5105400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$5,702</a:t>
            </a:r>
            <a:endParaRPr lang="en-US" sz="20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36164" y="5619938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$4,444</a:t>
            </a:r>
            <a:endParaRPr lang="en-US" sz="20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5972035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800">
                <a:solidFill>
                  <a:srgbClr val="0066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000" dirty="0">
                <a:latin typeface="+mn-lt"/>
              </a:rPr>
              <a:t>$2.15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72251" y="5120712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($424)</a:t>
            </a:r>
            <a:endParaRPr lang="en-US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72251" y="5635250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$10,050</a:t>
            </a:r>
            <a:endParaRPr lang="en-US" sz="20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7000" y="5987347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$24.19</a:t>
            </a:r>
            <a:endParaRPr lang="en-US" sz="20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8117" y="5567635"/>
            <a:ext cx="7754386" cy="5035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4019490"/>
            <a:ext cx="0" cy="2322175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162800" y="5051286"/>
            <a:ext cx="0" cy="1320859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91200" y="4019490"/>
            <a:ext cx="0" cy="238131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91001" y="4321314"/>
            <a:ext cx="156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Add one police officer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5105400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($89,158)</a:t>
            </a:r>
            <a:endParaRPr lang="en-US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27782" y="5619938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$488,375</a:t>
            </a:r>
            <a:endParaRPr lang="en-US" sz="20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5972035"/>
            <a:ext cx="141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800">
                <a:solidFill>
                  <a:srgbClr val="0066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000" dirty="0" smtClean="0">
                <a:latin typeface="+mn-lt"/>
              </a:rPr>
              <a:t>$6.52</a:t>
            </a:r>
            <a:endParaRPr lang="en-US" sz="2000" dirty="0">
              <a:latin typeface="+mn-lt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18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95" y="4640758"/>
            <a:ext cx="32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Per participant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6002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arenR"/>
            </a:pPr>
            <a:r>
              <a:rPr lang="en-US" sz="2200" dirty="0" smtClean="0">
                <a:solidFill>
                  <a:srgbClr val="0000FF"/>
                </a:solidFill>
              </a:rPr>
              <a:t>Some programs are effective at reducing recidivism.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arenR"/>
            </a:pPr>
            <a:r>
              <a:rPr lang="en-US" sz="2200" dirty="0" smtClean="0">
                <a:solidFill>
                  <a:srgbClr val="0000FF"/>
                </a:solidFill>
              </a:rPr>
              <a:t>Incarceration 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dirty="0" smtClean="0">
                <a:solidFill>
                  <a:srgbClr val="0000FF"/>
                </a:solidFill>
              </a:rPr>
              <a:t>incapacitation) is an evidence-based resource.</a:t>
            </a:r>
          </a:p>
          <a:p>
            <a:pPr marL="693738">
              <a:spcAft>
                <a:spcPts val="300"/>
              </a:spcAft>
            </a:pPr>
            <a:r>
              <a:rPr lang="en-US" sz="2200" dirty="0" smtClean="0">
                <a:solidFill>
                  <a:srgbClr val="006600"/>
                </a:solidFill>
              </a:rPr>
              <a:t>Empirical relationship between incapacitation on crime rates  (7 studies), but relationship depends on offender’s risk level.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arenR" startAt="3"/>
            </a:pPr>
            <a:r>
              <a:rPr lang="en-US" sz="2200" dirty="0" smtClean="0">
                <a:solidFill>
                  <a:srgbClr val="0000FF"/>
                </a:solidFill>
              </a:rPr>
              <a:t>Police officers are evidence-based resources.</a:t>
            </a:r>
          </a:p>
          <a:p>
            <a:pPr marL="693738" lvl="1">
              <a:spcAft>
                <a:spcPts val="300"/>
              </a:spcAft>
            </a:pPr>
            <a:r>
              <a:rPr lang="en-US" sz="2200" dirty="0" smtClean="0">
                <a:solidFill>
                  <a:srgbClr val="006600"/>
                </a:solidFill>
              </a:rPr>
              <a:t>Empirical relationship between police per capita on crime rates (9 studies).</a:t>
            </a:r>
            <a:endParaRPr lang="en-US" sz="2200" dirty="0">
              <a:solidFill>
                <a:srgbClr val="006600"/>
              </a:solidFill>
            </a:endParaRPr>
          </a:p>
        </p:txBody>
      </p:sp>
      <p:sp>
        <p:nvSpPr>
          <p:cNvPr id="95" name="Rectangle 153"/>
          <p:cNvSpPr>
            <a:spLocks noChangeArrowheads="1"/>
          </p:cNvSpPr>
          <p:nvPr/>
        </p:nvSpPr>
        <p:spPr bwMode="auto">
          <a:xfrm>
            <a:off x="6647688" y="510064"/>
            <a:ext cx="1975104" cy="125968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23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 animBg="1"/>
      <p:bldP spid="49" grpId="0"/>
      <p:bldP spid="50" grpId="0"/>
      <p:bldP spid="34" grpId="0"/>
      <p:bldP spid="53" grpId="0"/>
      <p:bldP spid="57" grpId="0"/>
      <p:bldP spid="66" grpId="0"/>
      <p:bldP spid="67" grpId="0"/>
      <p:bldP spid="70" grpId="0"/>
      <p:bldP spid="72" grpId="0"/>
      <p:bldP spid="73" grpId="0"/>
      <p:bldP spid="76" grpId="0"/>
      <p:bldP spid="78" grpId="0"/>
      <p:bldP spid="79" grpId="0"/>
      <p:bldP spid="60" grpId="0"/>
      <p:bldP spid="63" grpId="0"/>
      <p:bldP spid="80" grpId="0"/>
      <p:bldP spid="8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6482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94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79120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75628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75628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75628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75628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28600" y="6858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00100" indent="-457200" algn="ctr">
              <a:tabLst>
                <a:tab pos="2292350" algn="l"/>
              </a:tabLst>
            </a:pPr>
            <a:r>
              <a:rPr lang="en-US" sz="2600" i="1" dirty="0" smtClean="0">
                <a:solidFill>
                  <a:srgbClr val="FF0000"/>
                </a:solidFill>
              </a:rPr>
              <a:t>A Cheat Sheet on Evidence-Based Principles</a:t>
            </a:r>
          </a:p>
          <a:p>
            <a:pPr marL="7938" lvl="3" indent="-7938" algn="ctr">
              <a:tabLst>
                <a:tab pos="2292350" algn="l"/>
              </a:tabLst>
            </a:pPr>
            <a:r>
              <a:rPr lang="en-US" sz="2200" dirty="0" smtClean="0">
                <a:solidFill>
                  <a:srgbClr val="006600"/>
                </a:solidFill>
              </a:rPr>
              <a:t>WA has adopted many policy options saving state and local taxpayers.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6036925" y="3657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81000" y="1737985"/>
            <a:ext cx="83058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lvl="3" indent="-457200">
              <a:buClr>
                <a:schemeClr val="bg1">
                  <a:lumMod val="85000"/>
                  <a:lumOff val="15000"/>
                </a:schemeClr>
              </a:buClr>
              <a:buFont typeface="+mj-lt"/>
              <a:buAutoNum type="arabicParenR"/>
              <a:tabLst>
                <a:tab pos="2292350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Evidence &amp; Economics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marL="509587" lvl="4"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tabLst>
                <a:tab pos="2292350" algn="l"/>
              </a:tabLst>
            </a:pPr>
            <a:r>
              <a:rPr lang="en-US" sz="2400" dirty="0" smtClean="0">
                <a:solidFill>
                  <a:srgbClr val="006600"/>
                </a:solidFill>
              </a:rPr>
              <a:t>Focus on EBP’s and compute benefits and costs because not all options have sound economics.</a:t>
            </a:r>
          </a:p>
          <a:p>
            <a:pPr marL="457200" lvl="3" indent="-457200">
              <a:buClr>
                <a:schemeClr val="bg1">
                  <a:lumMod val="85000"/>
                  <a:lumOff val="15000"/>
                </a:schemeClr>
              </a:buClr>
              <a:buFont typeface="+mj-lt"/>
              <a:buAutoNum type="arabicParenR"/>
              <a:tabLst>
                <a:tab pos="2292350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Oversight &amp; Quality Assurance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marL="509587" lvl="4"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tabLst>
                <a:tab pos="2292350" algn="l"/>
              </a:tabLst>
            </a:pPr>
            <a:r>
              <a:rPr lang="en-US" sz="2400" dirty="0" smtClean="0">
                <a:solidFill>
                  <a:srgbClr val="006600"/>
                </a:solidFill>
              </a:rPr>
              <a:t>Re-visit </a:t>
            </a:r>
            <a:r>
              <a:rPr lang="en-US" sz="2400" dirty="0">
                <a:solidFill>
                  <a:srgbClr val="006600"/>
                </a:solidFill>
              </a:rPr>
              <a:t>the EBP path periodically to ensure expected results.</a:t>
            </a:r>
          </a:p>
          <a:p>
            <a:pPr marL="458788" lvl="1" indent="-457200">
              <a:buClr>
                <a:schemeClr val="bg1">
                  <a:lumMod val="85000"/>
                  <a:lumOff val="15000"/>
                </a:schemeClr>
              </a:buClr>
              <a:buFont typeface="+mj-lt"/>
              <a:buAutoNum type="arabicParenR" startAt="3"/>
              <a:tabLst>
                <a:tab pos="2292350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Risk, Needs &amp; Responsivity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marL="465138" lvl="1"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tabLst>
                <a:tab pos="2292350" algn="l"/>
              </a:tabLst>
            </a:pPr>
            <a:r>
              <a:rPr lang="en-US" sz="2400" dirty="0" smtClean="0">
                <a:solidFill>
                  <a:srgbClr val="006600"/>
                </a:solidFill>
              </a:rPr>
              <a:t>Follow </a:t>
            </a:r>
            <a:r>
              <a:rPr lang="en-US" sz="2400" dirty="0">
                <a:solidFill>
                  <a:srgbClr val="006600"/>
                </a:solidFill>
              </a:rPr>
              <a:t>the risk principle and align offenders with the right EBPs.</a:t>
            </a:r>
          </a:p>
          <a:p>
            <a:pPr marL="458788" lvl="1" indent="-457200">
              <a:buClr>
                <a:schemeClr val="bg1">
                  <a:lumMod val="85000"/>
                  <a:lumOff val="15000"/>
                </a:schemeClr>
              </a:buClr>
              <a:buFont typeface="+mj-lt"/>
              <a:buAutoNum type="arabicParenR" startAt="4"/>
              <a:tabLst>
                <a:tab pos="2292350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Punishment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</a:p>
          <a:p>
            <a:pPr marL="465138" lvl="1"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tabLst>
                <a:tab pos="2292350" algn="l"/>
              </a:tabLst>
            </a:pPr>
            <a:r>
              <a:rPr lang="en-US" sz="2400" dirty="0" smtClean="0">
                <a:solidFill>
                  <a:srgbClr val="006600"/>
                </a:solidFill>
              </a:rPr>
              <a:t>Focus </a:t>
            </a:r>
            <a:r>
              <a:rPr lang="en-US" sz="2400" dirty="0">
                <a:solidFill>
                  <a:srgbClr val="006600"/>
                </a:solidFill>
              </a:rPr>
              <a:t>on </a:t>
            </a:r>
            <a:r>
              <a:rPr lang="en-US" sz="2400" u="sng" dirty="0" smtClean="0">
                <a:solidFill>
                  <a:srgbClr val="006600"/>
                </a:solidFill>
              </a:rPr>
              <a:t>swift</a:t>
            </a:r>
            <a:r>
              <a:rPr lang="en-US" sz="2400" dirty="0" smtClean="0">
                <a:solidFill>
                  <a:srgbClr val="006600"/>
                </a:solidFill>
              </a:rPr>
              <a:t> &amp; </a:t>
            </a:r>
            <a:r>
              <a:rPr lang="en-US" sz="2400" u="sng" dirty="0" smtClean="0">
                <a:solidFill>
                  <a:srgbClr val="006600"/>
                </a:solidFill>
              </a:rPr>
              <a:t>certain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</a:rPr>
              <a:t>of punishment (strong deterrence evidence for </a:t>
            </a:r>
            <a:r>
              <a:rPr lang="en-US" sz="2400" dirty="0" smtClean="0">
                <a:solidFill>
                  <a:srgbClr val="006600"/>
                </a:solidFill>
              </a:rPr>
              <a:t>swift and certain, </a:t>
            </a:r>
            <a:r>
              <a:rPr lang="en-US" sz="2400" dirty="0">
                <a:solidFill>
                  <a:srgbClr val="006600"/>
                </a:solidFill>
              </a:rPr>
              <a:t>but not for </a:t>
            </a:r>
            <a:r>
              <a:rPr lang="en-US" sz="2400" u="sng" dirty="0">
                <a:solidFill>
                  <a:srgbClr val="006600"/>
                </a:solidFill>
              </a:rPr>
              <a:t>severity</a:t>
            </a:r>
            <a:r>
              <a:rPr lang="en-US" sz="2400" dirty="0">
                <a:solidFill>
                  <a:srgbClr val="006600"/>
                </a:solidFill>
              </a:rPr>
              <a:t> of punishment</a:t>
            </a:r>
            <a:r>
              <a:rPr lang="en-US" sz="2400" dirty="0" smtClean="0">
                <a:solidFill>
                  <a:srgbClr val="006600"/>
                </a:solidFill>
              </a:rPr>
              <a:t>).</a:t>
            </a:r>
            <a:endParaRPr lang="en-US" sz="2000" i="1" dirty="0" smtClean="0">
              <a:solidFill>
                <a:srgbClr val="006600"/>
              </a:solidFill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19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0" name="Rectangle 153"/>
          <p:cNvSpPr>
            <a:spLocks noChangeArrowheads="1"/>
          </p:cNvSpPr>
          <p:nvPr/>
        </p:nvSpPr>
        <p:spPr bwMode="auto">
          <a:xfrm>
            <a:off x="6647688" y="510064"/>
            <a:ext cx="1975104" cy="125968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6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5992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180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90800" y="20955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3400" y="76200"/>
            <a:ext cx="2011363" cy="6096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</a:t>
            </a:r>
            <a:r>
              <a:rPr lang="en-US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Trends</a:t>
            </a:r>
            <a:endParaRPr lang="en-US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3400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7562891" y="4542929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7562891" y="4665166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7562891" y="4771529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3810000" y="1828800"/>
            <a:ext cx="3505200" cy="407691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txBody>
          <a:bodyPr lIns="0" rIns="0"/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6600"/>
                </a:solidFill>
              </a:rPr>
              <a:t>Legislative Directives to Study:</a:t>
            </a: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Child </a:t>
            </a:r>
            <a:r>
              <a:rPr lang="en-US" sz="2000" dirty="0">
                <a:solidFill>
                  <a:srgbClr val="0000FF"/>
                </a:solidFill>
              </a:rPr>
              <a:t>Welfare	</a:t>
            </a: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Crime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Developmental Disabilities</a:t>
            </a:r>
            <a:endParaRPr lang="en-US" sz="2000" dirty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Education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Employment/Workforce</a:t>
            </a: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Housing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Mental </a:t>
            </a:r>
            <a:r>
              <a:rPr lang="en-US" sz="2000" dirty="0">
                <a:solidFill>
                  <a:srgbClr val="0000FF"/>
                </a:solidFill>
              </a:rPr>
              <a:t>Health	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Public </a:t>
            </a:r>
            <a:r>
              <a:rPr lang="en-US" sz="2000" dirty="0">
                <a:solidFill>
                  <a:srgbClr val="0000FF"/>
                </a:solidFill>
              </a:rPr>
              <a:t>Assistance 	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Public </a:t>
            </a:r>
            <a:r>
              <a:rPr lang="en-US" sz="2000" dirty="0">
                <a:solidFill>
                  <a:srgbClr val="0000FF"/>
                </a:solidFill>
              </a:rPr>
              <a:t>Health </a:t>
            </a: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Prevention</a:t>
            </a: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Substance </a:t>
            </a:r>
            <a:r>
              <a:rPr lang="en-US" sz="2000" dirty="0">
                <a:solidFill>
                  <a:srgbClr val="0000FF"/>
                </a:solidFill>
              </a:rPr>
              <a:t>Abuse 	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5143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Teen </a:t>
            </a:r>
            <a:r>
              <a:rPr lang="en-US" sz="2000" dirty="0">
                <a:solidFill>
                  <a:srgbClr val="0000FF"/>
                </a:solidFill>
              </a:rPr>
              <a:t>Births 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7562891" y="4893766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7562891" y="4542929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7562891" y="4665166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733425" y="10509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762000"/>
            <a:ext cx="8738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600" i="1" dirty="0" smtClean="0">
                <a:solidFill>
                  <a:srgbClr val="FF0000"/>
                </a:solidFill>
              </a:rPr>
              <a:t>Washington State Institute for Public Policy</a:t>
            </a:r>
          </a:p>
          <a:p>
            <a:pPr marL="0" lvl="1" algn="ctr"/>
            <a:r>
              <a:rPr lang="en-US" sz="2200" dirty="0">
                <a:solidFill>
                  <a:srgbClr val="006600"/>
                </a:solidFill>
              </a:rPr>
              <a:t>Created by 1983 Legislature</a:t>
            </a:r>
          </a:p>
          <a:p>
            <a:pPr marL="0" lvl="1" algn="ctr"/>
            <a:endParaRPr lang="en-US" sz="2600" i="1" dirty="0" smtClean="0">
              <a:solidFill>
                <a:srgbClr val="FF0000"/>
              </a:solidFill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696200" y="6324600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 of 22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b="13753"/>
          <a:stretch/>
        </p:blipFill>
        <p:spPr>
          <a:xfrm>
            <a:off x="2819400" y="1828800"/>
            <a:ext cx="5911141" cy="4172055"/>
          </a:xfrm>
          <a:prstGeom prst="rect">
            <a:avLst/>
          </a:prstGeom>
        </p:spPr>
      </p:pic>
      <p:sp>
        <p:nvSpPr>
          <p:cNvPr id="42" name="Rectangle 142"/>
          <p:cNvSpPr>
            <a:spLocks noChangeArrowheads="1"/>
          </p:cNvSpPr>
          <p:nvPr/>
        </p:nvSpPr>
        <p:spPr bwMode="auto">
          <a:xfrm>
            <a:off x="420606" y="1676400"/>
            <a:ext cx="24170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b="1" u="sng" dirty="0" smtClean="0">
                <a:solidFill>
                  <a:srgbClr val="006600"/>
                </a:solidFill>
              </a:rPr>
              <a:t>Who we are: </a:t>
            </a:r>
          </a:p>
          <a:p>
            <a:pPr marL="0" lvl="1"/>
            <a:r>
              <a:rPr lang="en-US" sz="2000" dirty="0" smtClean="0">
                <a:solidFill>
                  <a:srgbClr val="0000FF"/>
                </a:solidFill>
              </a:rPr>
              <a:t>Non–partisan staff with bi-partisan governance.</a:t>
            </a:r>
          </a:p>
          <a:p>
            <a:pPr marL="0" lvl="1"/>
            <a:endParaRPr lang="en-US" sz="2000" dirty="0" smtClean="0">
              <a:solidFill>
                <a:srgbClr val="0000FF"/>
              </a:solidFill>
            </a:endParaRPr>
          </a:p>
          <a:p>
            <a:pPr marL="0" lvl="1"/>
            <a:r>
              <a:rPr lang="en-US" sz="2000" dirty="0" smtClean="0">
                <a:solidFill>
                  <a:srgbClr val="0000FF"/>
                </a:solidFill>
              </a:rPr>
              <a:t>Projects </a:t>
            </a:r>
            <a:r>
              <a:rPr lang="en-US" sz="2000" dirty="0">
                <a:solidFill>
                  <a:srgbClr val="0000FF"/>
                </a:solidFill>
              </a:rPr>
              <a:t>assigned via </a:t>
            </a:r>
            <a:r>
              <a:rPr lang="en-US" sz="2000" dirty="0" smtClean="0">
                <a:solidFill>
                  <a:srgbClr val="0000FF"/>
                </a:solidFill>
              </a:rPr>
              <a:t>legislative bills </a:t>
            </a:r>
            <a:r>
              <a:rPr lang="en-US" sz="2000" dirty="0">
                <a:solidFill>
                  <a:srgbClr val="0000FF"/>
                </a:solidFill>
              </a:rPr>
              <a:t>or Board of </a:t>
            </a:r>
            <a:r>
              <a:rPr lang="en-US" sz="2000" dirty="0" smtClean="0">
                <a:solidFill>
                  <a:srgbClr val="0000FF"/>
                </a:solidFill>
              </a:rPr>
              <a:t>Directors.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60501" y="2057400"/>
            <a:ext cx="822960" cy="731520"/>
          </a:xfrm>
          <a:prstGeom prst="straightConnector1">
            <a:avLst/>
          </a:prstGeom>
          <a:ln w="1016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Map of the United States with Washington State highligh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r="1907" b="5767"/>
          <a:stretch/>
        </p:blipFill>
        <p:spPr bwMode="auto">
          <a:xfrm>
            <a:off x="2702134" y="1752600"/>
            <a:ext cx="6060866" cy="43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874146" y="3429000"/>
            <a:ext cx="129019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53"/>
          <p:cNvSpPr>
            <a:spLocks noChangeArrowheads="1"/>
          </p:cNvSpPr>
          <p:nvPr/>
        </p:nvSpPr>
        <p:spPr bwMode="auto">
          <a:xfrm>
            <a:off x="548640" y="485775"/>
            <a:ext cx="1987003" cy="20002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8321" y="4822329"/>
            <a:ext cx="2386753" cy="1730871"/>
            <a:chOff x="298321" y="4822329"/>
            <a:chExt cx="2386753" cy="1730871"/>
          </a:xfrm>
        </p:grpSpPr>
        <p:grpSp>
          <p:nvGrpSpPr>
            <p:cNvPr id="2" name="Group 1"/>
            <p:cNvGrpSpPr/>
            <p:nvPr/>
          </p:nvGrpSpPr>
          <p:grpSpPr>
            <a:xfrm>
              <a:off x="298321" y="4822329"/>
              <a:ext cx="1606679" cy="1730871"/>
              <a:chOff x="298321" y="5029200"/>
              <a:chExt cx="1606679" cy="1730871"/>
            </a:xfrm>
          </p:grpSpPr>
          <p:pic>
            <p:nvPicPr>
              <p:cNvPr id="1032" name="Picture 8" descr="http://1.bp.blogspot.com/-0na65G4PvBE/U_-xq3GZQqI/AAAAAAAAHG0/OvClI5MoUWE/s1600/compass_rose_by_draconicparagon-d6rjgq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7" y="5421868"/>
                <a:ext cx="1014104" cy="978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21732" y="5029200"/>
                <a:ext cx="1324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00"/>
                    </a:solidFill>
                  </a:rPr>
                  <a:t>Seattle, WA</a:t>
                </a:r>
                <a:endParaRPr lang="en-US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321" y="6390739"/>
                <a:ext cx="1606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00"/>
                    </a:solidFill>
                  </a:rPr>
                  <a:t>Portland, OR</a:t>
                </a:r>
                <a:endParaRPr lang="en-US" dirty="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666757" y="5411181"/>
              <a:ext cx="1018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</a:rPr>
                <a:t>Olympia, WA</a:t>
              </a:r>
              <a:endParaRPr lang="en-US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1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42" grpId="0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482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94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 marL="465138" lvl="1" indent="-296863" eaLnBrk="0" hangingPunct="0">
              <a:spcBef>
                <a:spcPts val="1800"/>
              </a:spcBef>
              <a:spcAft>
                <a:spcPts val="12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  <a:defRPr/>
            </a:pP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228600" y="6858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2292350" algn="l"/>
              </a:tabLst>
            </a:pPr>
            <a:r>
              <a:rPr lang="en-US" sz="2600" i="1" dirty="0" smtClean="0">
                <a:solidFill>
                  <a:srgbClr val="FF0000"/>
                </a:solidFill>
              </a:rPr>
              <a:t>Real-World Policy</a:t>
            </a:r>
          </a:p>
          <a:p>
            <a:pPr algn="ctr">
              <a:tabLst>
                <a:tab pos="22923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Lessons Learned in Washington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600200"/>
            <a:ext cx="838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1" eaLnBrk="0" hangingPunct="0">
              <a:spcAft>
                <a:spcPts val="6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Budget </a:t>
            </a:r>
            <a:r>
              <a:rPr lang="en-US" sz="2400" b="1" dirty="0">
                <a:solidFill>
                  <a:srgbClr val="0000FF"/>
                </a:solidFill>
              </a:rPr>
              <a:t>Drivers  </a:t>
            </a:r>
            <a:r>
              <a:rPr lang="en-US" sz="2400" dirty="0">
                <a:solidFill>
                  <a:srgbClr val="006600"/>
                </a:solidFill>
              </a:rPr>
              <a:t>Encourage interest in EBPs and monitor results. WA now ties the official state prison forecast to the expected effects of the funded portfolio. </a:t>
            </a:r>
            <a:endParaRPr lang="en-US" sz="2400" dirty="0" smtClean="0">
              <a:solidFill>
                <a:srgbClr val="006600"/>
              </a:solidFill>
            </a:endParaRPr>
          </a:p>
          <a:p>
            <a:pPr marL="168275" lvl="1" eaLnBrk="0" hangingPunct="0">
              <a:spcAft>
                <a:spcPts val="6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Research &amp; Development </a:t>
            </a:r>
            <a:r>
              <a:rPr lang="en-US" sz="2400" dirty="0" smtClean="0">
                <a:solidFill>
                  <a:srgbClr val="006600"/>
                </a:solidFill>
              </a:rPr>
              <a:t>State </a:t>
            </a:r>
            <a:r>
              <a:rPr lang="en-US" sz="2400" dirty="0">
                <a:solidFill>
                  <a:srgbClr val="006600"/>
                </a:solidFill>
              </a:rPr>
              <a:t>support for promising programs helps address local needs (especially if not addressed with a designated EBP).</a:t>
            </a:r>
          </a:p>
          <a:p>
            <a:pPr marL="168275" lvl="1" eaLnBrk="0" hangingPunct="0">
              <a:spcAft>
                <a:spcPts val="600"/>
              </a:spcAft>
              <a:buClr>
                <a:srgbClr val="FF0000"/>
              </a:buClr>
              <a:tabLst>
                <a:tab pos="682625" algn="l"/>
                <a:tab pos="79851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Policymaking is </a:t>
            </a:r>
            <a:r>
              <a:rPr lang="en-US" sz="2400" b="1" dirty="0" smtClean="0">
                <a:solidFill>
                  <a:srgbClr val="0000FF"/>
                </a:solidFill>
              </a:rPr>
              <a:t>people-oriented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>
                <a:solidFill>
                  <a:srgbClr val="0000FF"/>
                </a:solidFill>
              </a:rPr>
              <a:t>The EBP path is non-linear!</a:t>
            </a:r>
          </a:p>
          <a:p>
            <a:pPr marL="736600" lvl="2" indent="-342900" eaLnBrk="0" hangingPunct="0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ü"/>
              <a:tabLst>
                <a:tab pos="682625" algn="l"/>
                <a:tab pos="798513" algn="l"/>
              </a:tabLst>
              <a:defRPr/>
            </a:pPr>
            <a:r>
              <a:rPr lang="en-US" sz="2400" dirty="0">
                <a:solidFill>
                  <a:srgbClr val="006600"/>
                </a:solidFill>
              </a:rPr>
              <a:t>Build ongoing relationships with stakeholders.</a:t>
            </a:r>
          </a:p>
          <a:p>
            <a:pPr marL="736600" lvl="2" indent="-342900" eaLnBrk="0" hangingPunct="0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ü"/>
              <a:tabLst>
                <a:tab pos="682625" algn="l"/>
                <a:tab pos="798513" algn="l"/>
              </a:tabLst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Objectivity </a:t>
            </a:r>
            <a:r>
              <a:rPr lang="en-US" sz="2400" dirty="0" smtClean="0">
                <a:solidFill>
                  <a:srgbClr val="006600"/>
                </a:solidFill>
              </a:rPr>
              <a:t>and/or </a:t>
            </a:r>
            <a:r>
              <a:rPr lang="en-US" sz="2400" dirty="0">
                <a:solidFill>
                  <a:srgbClr val="006600"/>
                </a:solidFill>
              </a:rPr>
              <a:t>independence is </a:t>
            </a:r>
            <a:r>
              <a:rPr lang="en-US" sz="2400" dirty="0" smtClean="0">
                <a:solidFill>
                  <a:srgbClr val="006600"/>
                </a:solidFill>
              </a:rPr>
              <a:t>important.</a:t>
            </a:r>
            <a:endParaRPr lang="en-US" sz="2400" dirty="0">
              <a:solidFill>
                <a:srgbClr val="006600"/>
              </a:solidFill>
            </a:endParaRPr>
          </a:p>
          <a:p>
            <a:pPr marL="736600" lvl="2" indent="-342900" eaLnBrk="0" hangingPunct="0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ü"/>
              <a:tabLst>
                <a:tab pos="682625" algn="l"/>
                <a:tab pos="798513" algn="l"/>
              </a:tabLst>
              <a:defRPr/>
            </a:pPr>
            <a:r>
              <a:rPr lang="en-US" sz="2400" dirty="0">
                <a:solidFill>
                  <a:srgbClr val="006600"/>
                </a:solidFill>
              </a:rPr>
              <a:t>Presentation of information for non-technical audiences is important (keep it simple and clear).</a:t>
            </a:r>
          </a:p>
          <a:p>
            <a:pPr marL="736600" lvl="2" indent="-342900" eaLnBrk="0" hangingPunct="0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ü"/>
              <a:tabLst>
                <a:tab pos="682625" algn="l"/>
                <a:tab pos="798513" algn="l"/>
              </a:tabLst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Not </a:t>
            </a:r>
            <a:r>
              <a:rPr lang="en-US" sz="2400" dirty="0" smtClean="0">
                <a:solidFill>
                  <a:srgbClr val="006600"/>
                </a:solidFill>
              </a:rPr>
              <a:t>all policy goals are measured or achieved</a:t>
            </a:r>
            <a:r>
              <a:rPr lang="en-US" sz="2400" dirty="0" smtClean="0">
                <a:solidFill>
                  <a:srgbClr val="006600"/>
                </a:solidFill>
              </a:rPr>
              <a:t>.</a:t>
            </a:r>
            <a:endParaRPr lang="en-US" sz="2400" dirty="0" smtClean="0">
              <a:solidFill>
                <a:srgbClr val="006600"/>
              </a:solidFill>
            </a:endParaRPr>
          </a:p>
        </p:txBody>
      </p:sp>
      <p:sp>
        <p:nvSpPr>
          <p:cNvPr id="20" name="Rectangle 153"/>
          <p:cNvSpPr>
            <a:spLocks noChangeArrowheads="1"/>
          </p:cNvSpPr>
          <p:nvPr/>
        </p:nvSpPr>
        <p:spPr bwMode="auto">
          <a:xfrm>
            <a:off x="6647688" y="510064"/>
            <a:ext cx="1975104" cy="125968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2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46482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6670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629400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599" y="533400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755062" y="1621618"/>
            <a:ext cx="6515100" cy="4385481"/>
          </a:xfrm>
          <a:prstGeom prst="rect">
            <a:avLst/>
          </a:prstGeom>
          <a:solidFill>
            <a:srgbClr val="FFFFDC"/>
          </a:solidFill>
          <a:ln w="3175">
            <a:solidFill>
              <a:schemeClr val="bg1"/>
            </a:solidFill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733425" y="5175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733425" y="5175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037"/>
          <p:cNvSpPr>
            <a:spLocks noChangeArrowheads="1"/>
          </p:cNvSpPr>
          <p:nvPr/>
        </p:nvSpPr>
        <p:spPr bwMode="auto">
          <a:xfrm>
            <a:off x="-2965450" y="6940550"/>
            <a:ext cx="10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381000" y="6858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3500" indent="-63500" algn="ctr">
              <a:tabLst>
                <a:tab pos="2292350" algn="l"/>
              </a:tabLst>
            </a:pPr>
            <a:r>
              <a:rPr lang="en-US" sz="2600" i="1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WA’s Investment in Evidence-Based Programs</a:t>
            </a:r>
            <a:r>
              <a:rPr lang="en-US" sz="26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6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4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Cumulative Effect on The </a:t>
            </a:r>
            <a:r>
              <a:rPr lang="en-US" sz="2400" dirty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eed for Prison </a:t>
            </a:r>
            <a:r>
              <a:rPr lang="en-US" sz="2400" dirty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400" dirty="0" smtClean="0">
                <a:solidFill>
                  <a:srgbClr val="00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eds </a:t>
            </a:r>
            <a:endParaRPr lang="en-US" sz="2400" dirty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3500" indent="-63500" algn="ctr">
              <a:spcBef>
                <a:spcPts val="2400"/>
              </a:spcBef>
              <a:tabLst>
                <a:tab pos="2292350" algn="l"/>
              </a:tabLst>
            </a:pPr>
            <a:r>
              <a:rPr lang="en-US" sz="22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 smtClean="0">
              <a:solidFill>
                <a:srgbClr val="00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755061" y="2447925"/>
            <a:ext cx="6515100" cy="3559175"/>
          </a:xfrm>
          <a:custGeom>
            <a:avLst/>
            <a:gdLst>
              <a:gd name="T0" fmla="*/ 82 w 4104"/>
              <a:gd name="T1" fmla="*/ 1700 h 2242"/>
              <a:gd name="T2" fmla="*/ 246 w 4104"/>
              <a:gd name="T3" fmla="*/ 1520 h 2242"/>
              <a:gd name="T4" fmla="*/ 410 w 4104"/>
              <a:gd name="T5" fmla="*/ 1438 h 2242"/>
              <a:gd name="T6" fmla="*/ 574 w 4104"/>
              <a:gd name="T7" fmla="*/ 1477 h 2242"/>
              <a:gd name="T8" fmla="*/ 738 w 4104"/>
              <a:gd name="T9" fmla="*/ 1505 h 2242"/>
              <a:gd name="T10" fmla="*/ 903 w 4104"/>
              <a:gd name="T11" fmla="*/ 1227 h 2242"/>
              <a:gd name="T12" fmla="*/ 1067 w 4104"/>
              <a:gd name="T13" fmla="*/ 1079 h 2242"/>
              <a:gd name="T14" fmla="*/ 1231 w 4104"/>
              <a:gd name="T15" fmla="*/ 980 h 2242"/>
              <a:gd name="T16" fmla="*/ 1395 w 4104"/>
              <a:gd name="T17" fmla="*/ 797 h 2242"/>
              <a:gd name="T18" fmla="*/ 1559 w 4104"/>
              <a:gd name="T19" fmla="*/ 604 h 2242"/>
              <a:gd name="T20" fmla="*/ 1723 w 4104"/>
              <a:gd name="T21" fmla="*/ 519 h 2242"/>
              <a:gd name="T22" fmla="*/ 1888 w 4104"/>
              <a:gd name="T23" fmla="*/ 366 h 2242"/>
              <a:gd name="T24" fmla="*/ 2052 w 4104"/>
              <a:gd name="T25" fmla="*/ 246 h 2242"/>
              <a:gd name="T26" fmla="*/ 2216 w 4104"/>
              <a:gd name="T27" fmla="*/ 175 h 2242"/>
              <a:gd name="T28" fmla="*/ 2380 w 4104"/>
              <a:gd name="T29" fmla="*/ 116 h 2242"/>
              <a:gd name="T30" fmla="*/ 2544 w 4104"/>
              <a:gd name="T31" fmla="*/ 145 h 2242"/>
              <a:gd name="T32" fmla="*/ 2708 w 4104"/>
              <a:gd name="T33" fmla="*/ 218 h 2242"/>
              <a:gd name="T34" fmla="*/ 2873 w 4104"/>
              <a:gd name="T35" fmla="*/ 153 h 2242"/>
              <a:gd name="T36" fmla="*/ 3037 w 4104"/>
              <a:gd name="T37" fmla="*/ 116 h 2242"/>
              <a:gd name="T38" fmla="*/ 3201 w 4104"/>
              <a:gd name="T39" fmla="*/ 88 h 2242"/>
              <a:gd name="T40" fmla="*/ 3365 w 4104"/>
              <a:gd name="T41" fmla="*/ 56 h 2242"/>
              <a:gd name="T42" fmla="*/ 3529 w 4104"/>
              <a:gd name="T43" fmla="*/ 39 h 2242"/>
              <a:gd name="T44" fmla="*/ 3694 w 4104"/>
              <a:gd name="T45" fmla="*/ 27 h 2242"/>
              <a:gd name="T46" fmla="*/ 3858 w 4104"/>
              <a:gd name="T47" fmla="*/ 17 h 2242"/>
              <a:gd name="T48" fmla="*/ 4022 w 4104"/>
              <a:gd name="T49" fmla="*/ 5 h 2242"/>
              <a:gd name="T50" fmla="*/ 4104 w 4104"/>
              <a:gd name="T51" fmla="*/ 2242 h 2242"/>
              <a:gd name="T52" fmla="*/ 3940 w 4104"/>
              <a:gd name="T53" fmla="*/ 2242 h 2242"/>
              <a:gd name="T54" fmla="*/ 3776 w 4104"/>
              <a:gd name="T55" fmla="*/ 2242 h 2242"/>
              <a:gd name="T56" fmla="*/ 3612 w 4104"/>
              <a:gd name="T57" fmla="*/ 2242 h 2242"/>
              <a:gd name="T58" fmla="*/ 3447 w 4104"/>
              <a:gd name="T59" fmla="*/ 2242 h 2242"/>
              <a:gd name="T60" fmla="*/ 3283 w 4104"/>
              <a:gd name="T61" fmla="*/ 2242 h 2242"/>
              <a:gd name="T62" fmla="*/ 3119 w 4104"/>
              <a:gd name="T63" fmla="*/ 2242 h 2242"/>
              <a:gd name="T64" fmla="*/ 2955 w 4104"/>
              <a:gd name="T65" fmla="*/ 2242 h 2242"/>
              <a:gd name="T66" fmla="*/ 2791 w 4104"/>
              <a:gd name="T67" fmla="*/ 2242 h 2242"/>
              <a:gd name="T68" fmla="*/ 2626 w 4104"/>
              <a:gd name="T69" fmla="*/ 2242 h 2242"/>
              <a:gd name="T70" fmla="*/ 2462 w 4104"/>
              <a:gd name="T71" fmla="*/ 2242 h 2242"/>
              <a:gd name="T72" fmla="*/ 2298 w 4104"/>
              <a:gd name="T73" fmla="*/ 2242 h 2242"/>
              <a:gd name="T74" fmla="*/ 2134 w 4104"/>
              <a:gd name="T75" fmla="*/ 2242 h 2242"/>
              <a:gd name="T76" fmla="*/ 1970 w 4104"/>
              <a:gd name="T77" fmla="*/ 2242 h 2242"/>
              <a:gd name="T78" fmla="*/ 1805 w 4104"/>
              <a:gd name="T79" fmla="*/ 2242 h 2242"/>
              <a:gd name="T80" fmla="*/ 1641 w 4104"/>
              <a:gd name="T81" fmla="*/ 2242 h 2242"/>
              <a:gd name="T82" fmla="*/ 1477 w 4104"/>
              <a:gd name="T83" fmla="*/ 2242 h 2242"/>
              <a:gd name="T84" fmla="*/ 1313 w 4104"/>
              <a:gd name="T85" fmla="*/ 2242 h 2242"/>
              <a:gd name="T86" fmla="*/ 1149 w 4104"/>
              <a:gd name="T87" fmla="*/ 2242 h 2242"/>
              <a:gd name="T88" fmla="*/ 985 w 4104"/>
              <a:gd name="T89" fmla="*/ 2242 h 2242"/>
              <a:gd name="T90" fmla="*/ 821 w 4104"/>
              <a:gd name="T91" fmla="*/ 2242 h 2242"/>
              <a:gd name="T92" fmla="*/ 656 w 4104"/>
              <a:gd name="T93" fmla="*/ 2242 h 2242"/>
              <a:gd name="T94" fmla="*/ 492 w 4104"/>
              <a:gd name="T95" fmla="*/ 2242 h 2242"/>
              <a:gd name="T96" fmla="*/ 328 w 4104"/>
              <a:gd name="T97" fmla="*/ 2242 h 2242"/>
              <a:gd name="T98" fmla="*/ 164 w 4104"/>
              <a:gd name="T99" fmla="*/ 2242 h 2242"/>
              <a:gd name="T100" fmla="*/ 0 w 4104"/>
              <a:gd name="T101" fmla="*/ 2242 h 2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04" h="2242">
                <a:moveTo>
                  <a:pt x="0" y="1731"/>
                </a:moveTo>
                <a:lnTo>
                  <a:pt x="82" y="1700"/>
                </a:lnTo>
                <a:lnTo>
                  <a:pt x="164" y="1575"/>
                </a:lnTo>
                <a:lnTo>
                  <a:pt x="246" y="1520"/>
                </a:lnTo>
                <a:lnTo>
                  <a:pt x="328" y="1439"/>
                </a:lnTo>
                <a:lnTo>
                  <a:pt x="410" y="1438"/>
                </a:lnTo>
                <a:lnTo>
                  <a:pt x="492" y="1441"/>
                </a:lnTo>
                <a:lnTo>
                  <a:pt x="574" y="1477"/>
                </a:lnTo>
                <a:lnTo>
                  <a:pt x="656" y="1548"/>
                </a:lnTo>
                <a:lnTo>
                  <a:pt x="738" y="1505"/>
                </a:lnTo>
                <a:lnTo>
                  <a:pt x="821" y="1387"/>
                </a:lnTo>
                <a:lnTo>
                  <a:pt x="903" y="1227"/>
                </a:lnTo>
                <a:lnTo>
                  <a:pt x="985" y="1095"/>
                </a:lnTo>
                <a:lnTo>
                  <a:pt x="1067" y="1079"/>
                </a:lnTo>
                <a:lnTo>
                  <a:pt x="1149" y="1038"/>
                </a:lnTo>
                <a:lnTo>
                  <a:pt x="1231" y="980"/>
                </a:lnTo>
                <a:lnTo>
                  <a:pt x="1313" y="890"/>
                </a:lnTo>
                <a:lnTo>
                  <a:pt x="1395" y="797"/>
                </a:lnTo>
                <a:lnTo>
                  <a:pt x="1477" y="715"/>
                </a:lnTo>
                <a:lnTo>
                  <a:pt x="1559" y="604"/>
                </a:lnTo>
                <a:lnTo>
                  <a:pt x="1641" y="560"/>
                </a:lnTo>
                <a:lnTo>
                  <a:pt x="1723" y="519"/>
                </a:lnTo>
                <a:lnTo>
                  <a:pt x="1805" y="467"/>
                </a:lnTo>
                <a:lnTo>
                  <a:pt x="1888" y="366"/>
                </a:lnTo>
                <a:lnTo>
                  <a:pt x="1970" y="321"/>
                </a:lnTo>
                <a:lnTo>
                  <a:pt x="2052" y="246"/>
                </a:lnTo>
                <a:lnTo>
                  <a:pt x="2134" y="195"/>
                </a:lnTo>
                <a:lnTo>
                  <a:pt x="2216" y="175"/>
                </a:lnTo>
                <a:lnTo>
                  <a:pt x="2298" y="143"/>
                </a:lnTo>
                <a:lnTo>
                  <a:pt x="2380" y="116"/>
                </a:lnTo>
                <a:lnTo>
                  <a:pt x="2462" y="134"/>
                </a:lnTo>
                <a:lnTo>
                  <a:pt x="2544" y="145"/>
                </a:lnTo>
                <a:lnTo>
                  <a:pt x="2626" y="199"/>
                </a:lnTo>
                <a:lnTo>
                  <a:pt x="2708" y="218"/>
                </a:lnTo>
                <a:lnTo>
                  <a:pt x="2791" y="163"/>
                </a:lnTo>
                <a:lnTo>
                  <a:pt x="2873" y="153"/>
                </a:lnTo>
                <a:lnTo>
                  <a:pt x="2955" y="138"/>
                </a:lnTo>
                <a:lnTo>
                  <a:pt x="3037" y="116"/>
                </a:lnTo>
                <a:lnTo>
                  <a:pt x="3119" y="99"/>
                </a:lnTo>
                <a:lnTo>
                  <a:pt x="3201" y="88"/>
                </a:lnTo>
                <a:lnTo>
                  <a:pt x="3283" y="70"/>
                </a:lnTo>
                <a:lnTo>
                  <a:pt x="3365" y="56"/>
                </a:lnTo>
                <a:lnTo>
                  <a:pt x="3447" y="48"/>
                </a:lnTo>
                <a:lnTo>
                  <a:pt x="3529" y="39"/>
                </a:lnTo>
                <a:lnTo>
                  <a:pt x="3612" y="31"/>
                </a:lnTo>
                <a:lnTo>
                  <a:pt x="3694" y="27"/>
                </a:lnTo>
                <a:lnTo>
                  <a:pt x="3776" y="23"/>
                </a:lnTo>
                <a:lnTo>
                  <a:pt x="3858" y="17"/>
                </a:lnTo>
                <a:lnTo>
                  <a:pt x="3940" y="13"/>
                </a:lnTo>
                <a:lnTo>
                  <a:pt x="4022" y="5"/>
                </a:lnTo>
                <a:lnTo>
                  <a:pt x="4104" y="0"/>
                </a:lnTo>
                <a:lnTo>
                  <a:pt x="4104" y="2242"/>
                </a:lnTo>
                <a:lnTo>
                  <a:pt x="4022" y="2242"/>
                </a:lnTo>
                <a:lnTo>
                  <a:pt x="3940" y="2242"/>
                </a:lnTo>
                <a:lnTo>
                  <a:pt x="3858" y="2242"/>
                </a:lnTo>
                <a:lnTo>
                  <a:pt x="3776" y="2242"/>
                </a:lnTo>
                <a:lnTo>
                  <a:pt x="3694" y="2242"/>
                </a:lnTo>
                <a:lnTo>
                  <a:pt x="3612" y="2242"/>
                </a:lnTo>
                <a:lnTo>
                  <a:pt x="3529" y="2242"/>
                </a:lnTo>
                <a:lnTo>
                  <a:pt x="3447" y="2242"/>
                </a:lnTo>
                <a:lnTo>
                  <a:pt x="3365" y="2242"/>
                </a:lnTo>
                <a:lnTo>
                  <a:pt x="3283" y="2242"/>
                </a:lnTo>
                <a:lnTo>
                  <a:pt x="3201" y="2242"/>
                </a:lnTo>
                <a:lnTo>
                  <a:pt x="3119" y="2242"/>
                </a:lnTo>
                <a:lnTo>
                  <a:pt x="3037" y="2242"/>
                </a:lnTo>
                <a:lnTo>
                  <a:pt x="2955" y="2242"/>
                </a:lnTo>
                <a:lnTo>
                  <a:pt x="2873" y="2242"/>
                </a:lnTo>
                <a:lnTo>
                  <a:pt x="2791" y="2242"/>
                </a:lnTo>
                <a:lnTo>
                  <a:pt x="2708" y="2242"/>
                </a:lnTo>
                <a:lnTo>
                  <a:pt x="2626" y="2242"/>
                </a:lnTo>
                <a:lnTo>
                  <a:pt x="2544" y="2242"/>
                </a:lnTo>
                <a:lnTo>
                  <a:pt x="2462" y="2242"/>
                </a:lnTo>
                <a:lnTo>
                  <a:pt x="2380" y="2242"/>
                </a:lnTo>
                <a:lnTo>
                  <a:pt x="2298" y="2242"/>
                </a:lnTo>
                <a:lnTo>
                  <a:pt x="2216" y="2242"/>
                </a:lnTo>
                <a:lnTo>
                  <a:pt x="2134" y="2242"/>
                </a:lnTo>
                <a:lnTo>
                  <a:pt x="2052" y="2242"/>
                </a:lnTo>
                <a:lnTo>
                  <a:pt x="1970" y="2242"/>
                </a:lnTo>
                <a:lnTo>
                  <a:pt x="1888" y="2242"/>
                </a:lnTo>
                <a:lnTo>
                  <a:pt x="1805" y="2242"/>
                </a:lnTo>
                <a:lnTo>
                  <a:pt x="1723" y="2242"/>
                </a:lnTo>
                <a:lnTo>
                  <a:pt x="1641" y="2242"/>
                </a:lnTo>
                <a:lnTo>
                  <a:pt x="1559" y="2242"/>
                </a:lnTo>
                <a:lnTo>
                  <a:pt x="1477" y="2242"/>
                </a:lnTo>
                <a:lnTo>
                  <a:pt x="1395" y="2242"/>
                </a:lnTo>
                <a:lnTo>
                  <a:pt x="1313" y="2242"/>
                </a:lnTo>
                <a:lnTo>
                  <a:pt x="1231" y="2242"/>
                </a:lnTo>
                <a:lnTo>
                  <a:pt x="1149" y="2242"/>
                </a:lnTo>
                <a:lnTo>
                  <a:pt x="1067" y="2242"/>
                </a:lnTo>
                <a:lnTo>
                  <a:pt x="985" y="2242"/>
                </a:lnTo>
                <a:lnTo>
                  <a:pt x="903" y="2242"/>
                </a:lnTo>
                <a:lnTo>
                  <a:pt x="821" y="2242"/>
                </a:lnTo>
                <a:lnTo>
                  <a:pt x="738" y="2242"/>
                </a:lnTo>
                <a:lnTo>
                  <a:pt x="656" y="2242"/>
                </a:lnTo>
                <a:lnTo>
                  <a:pt x="574" y="2242"/>
                </a:lnTo>
                <a:lnTo>
                  <a:pt x="492" y="2242"/>
                </a:lnTo>
                <a:lnTo>
                  <a:pt x="410" y="2242"/>
                </a:lnTo>
                <a:lnTo>
                  <a:pt x="328" y="2242"/>
                </a:lnTo>
                <a:lnTo>
                  <a:pt x="246" y="2242"/>
                </a:lnTo>
                <a:lnTo>
                  <a:pt x="164" y="2242"/>
                </a:lnTo>
                <a:lnTo>
                  <a:pt x="82" y="2242"/>
                </a:lnTo>
                <a:lnTo>
                  <a:pt x="0" y="2242"/>
                </a:lnTo>
                <a:lnTo>
                  <a:pt x="0" y="1731"/>
                </a:lnTo>
                <a:close/>
              </a:path>
            </a:pathLst>
          </a:custGeom>
          <a:solidFill>
            <a:srgbClr val="271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755061" y="2073275"/>
            <a:ext cx="6515100" cy="3122612"/>
          </a:xfrm>
          <a:custGeom>
            <a:avLst/>
            <a:gdLst>
              <a:gd name="T0" fmla="*/ 82 w 4104"/>
              <a:gd name="T1" fmla="*/ 1933 h 1967"/>
              <a:gd name="T2" fmla="*/ 246 w 4104"/>
              <a:gd name="T3" fmla="*/ 1752 h 1967"/>
              <a:gd name="T4" fmla="*/ 410 w 4104"/>
              <a:gd name="T5" fmla="*/ 1669 h 1967"/>
              <a:gd name="T6" fmla="*/ 574 w 4104"/>
              <a:gd name="T7" fmla="*/ 1707 h 1967"/>
              <a:gd name="T8" fmla="*/ 738 w 4104"/>
              <a:gd name="T9" fmla="*/ 1735 h 1967"/>
              <a:gd name="T10" fmla="*/ 903 w 4104"/>
              <a:gd name="T11" fmla="*/ 1456 h 1967"/>
              <a:gd name="T12" fmla="*/ 1067 w 4104"/>
              <a:gd name="T13" fmla="*/ 1308 h 1967"/>
              <a:gd name="T14" fmla="*/ 1231 w 4104"/>
              <a:gd name="T15" fmla="*/ 1208 h 1967"/>
              <a:gd name="T16" fmla="*/ 1395 w 4104"/>
              <a:gd name="T17" fmla="*/ 1024 h 1967"/>
              <a:gd name="T18" fmla="*/ 1559 w 4104"/>
              <a:gd name="T19" fmla="*/ 830 h 1967"/>
              <a:gd name="T20" fmla="*/ 1723 w 4104"/>
              <a:gd name="T21" fmla="*/ 739 h 1967"/>
              <a:gd name="T22" fmla="*/ 1888 w 4104"/>
              <a:gd name="T23" fmla="*/ 570 h 1967"/>
              <a:gd name="T24" fmla="*/ 2052 w 4104"/>
              <a:gd name="T25" fmla="*/ 427 h 1967"/>
              <a:gd name="T26" fmla="*/ 2216 w 4104"/>
              <a:gd name="T27" fmla="*/ 328 h 1967"/>
              <a:gd name="T28" fmla="*/ 2380 w 4104"/>
              <a:gd name="T29" fmla="*/ 232 h 1967"/>
              <a:gd name="T30" fmla="*/ 2544 w 4104"/>
              <a:gd name="T31" fmla="*/ 217 h 1967"/>
              <a:gd name="T32" fmla="*/ 2708 w 4104"/>
              <a:gd name="T33" fmla="*/ 251 h 1967"/>
              <a:gd name="T34" fmla="*/ 2873 w 4104"/>
              <a:gd name="T35" fmla="*/ 153 h 1967"/>
              <a:gd name="T36" fmla="*/ 3037 w 4104"/>
              <a:gd name="T37" fmla="*/ 98 h 1967"/>
              <a:gd name="T38" fmla="*/ 3201 w 4104"/>
              <a:gd name="T39" fmla="*/ 64 h 1967"/>
              <a:gd name="T40" fmla="*/ 3365 w 4104"/>
              <a:gd name="T41" fmla="*/ 32 h 1967"/>
              <a:gd name="T42" fmla="*/ 3529 w 4104"/>
              <a:gd name="T43" fmla="*/ 21 h 1967"/>
              <a:gd name="T44" fmla="*/ 3694 w 4104"/>
              <a:gd name="T45" fmla="*/ 17 h 1967"/>
              <a:gd name="T46" fmla="*/ 3858 w 4104"/>
              <a:gd name="T47" fmla="*/ 14 h 1967"/>
              <a:gd name="T48" fmla="*/ 4022 w 4104"/>
              <a:gd name="T49" fmla="*/ 4 h 1967"/>
              <a:gd name="T50" fmla="*/ 4104 w 4104"/>
              <a:gd name="T51" fmla="*/ 236 h 1967"/>
              <a:gd name="T52" fmla="*/ 3940 w 4104"/>
              <a:gd name="T53" fmla="*/ 249 h 1967"/>
              <a:gd name="T54" fmla="*/ 3776 w 4104"/>
              <a:gd name="T55" fmla="*/ 259 h 1967"/>
              <a:gd name="T56" fmla="*/ 3612 w 4104"/>
              <a:gd name="T57" fmla="*/ 267 h 1967"/>
              <a:gd name="T58" fmla="*/ 3447 w 4104"/>
              <a:gd name="T59" fmla="*/ 284 h 1967"/>
              <a:gd name="T60" fmla="*/ 3283 w 4104"/>
              <a:gd name="T61" fmla="*/ 306 h 1967"/>
              <a:gd name="T62" fmla="*/ 3119 w 4104"/>
              <a:gd name="T63" fmla="*/ 335 h 1967"/>
              <a:gd name="T64" fmla="*/ 2955 w 4104"/>
              <a:gd name="T65" fmla="*/ 374 h 1967"/>
              <a:gd name="T66" fmla="*/ 2791 w 4104"/>
              <a:gd name="T67" fmla="*/ 399 h 1967"/>
              <a:gd name="T68" fmla="*/ 2626 w 4104"/>
              <a:gd name="T69" fmla="*/ 435 h 1967"/>
              <a:gd name="T70" fmla="*/ 2462 w 4104"/>
              <a:gd name="T71" fmla="*/ 370 h 1967"/>
              <a:gd name="T72" fmla="*/ 2298 w 4104"/>
              <a:gd name="T73" fmla="*/ 379 h 1967"/>
              <a:gd name="T74" fmla="*/ 2134 w 4104"/>
              <a:gd name="T75" fmla="*/ 431 h 1967"/>
              <a:gd name="T76" fmla="*/ 1970 w 4104"/>
              <a:gd name="T77" fmla="*/ 557 h 1967"/>
              <a:gd name="T78" fmla="*/ 1805 w 4104"/>
              <a:gd name="T79" fmla="*/ 703 h 1967"/>
              <a:gd name="T80" fmla="*/ 1641 w 4104"/>
              <a:gd name="T81" fmla="*/ 796 h 1967"/>
              <a:gd name="T82" fmla="*/ 1477 w 4104"/>
              <a:gd name="T83" fmla="*/ 951 h 1967"/>
              <a:gd name="T84" fmla="*/ 1313 w 4104"/>
              <a:gd name="T85" fmla="*/ 1126 h 1967"/>
              <a:gd name="T86" fmla="*/ 1149 w 4104"/>
              <a:gd name="T87" fmla="*/ 1274 h 1967"/>
              <a:gd name="T88" fmla="*/ 985 w 4104"/>
              <a:gd name="T89" fmla="*/ 1331 h 1967"/>
              <a:gd name="T90" fmla="*/ 821 w 4104"/>
              <a:gd name="T91" fmla="*/ 1623 h 1967"/>
              <a:gd name="T92" fmla="*/ 656 w 4104"/>
              <a:gd name="T93" fmla="*/ 1784 h 1967"/>
              <a:gd name="T94" fmla="*/ 492 w 4104"/>
              <a:gd name="T95" fmla="*/ 1677 h 1967"/>
              <a:gd name="T96" fmla="*/ 328 w 4104"/>
              <a:gd name="T97" fmla="*/ 1675 h 1967"/>
              <a:gd name="T98" fmla="*/ 164 w 4104"/>
              <a:gd name="T99" fmla="*/ 1811 h 1967"/>
              <a:gd name="T100" fmla="*/ 0 w 4104"/>
              <a:gd name="T101" fmla="*/ 1967 h 1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04" h="1967">
                <a:moveTo>
                  <a:pt x="0" y="1964"/>
                </a:moveTo>
                <a:lnTo>
                  <a:pt x="82" y="1933"/>
                </a:lnTo>
                <a:lnTo>
                  <a:pt x="164" y="1807"/>
                </a:lnTo>
                <a:lnTo>
                  <a:pt x="246" y="1752"/>
                </a:lnTo>
                <a:lnTo>
                  <a:pt x="328" y="1671"/>
                </a:lnTo>
                <a:lnTo>
                  <a:pt x="410" y="1669"/>
                </a:lnTo>
                <a:lnTo>
                  <a:pt x="492" y="1671"/>
                </a:lnTo>
                <a:lnTo>
                  <a:pt x="574" y="1707"/>
                </a:lnTo>
                <a:lnTo>
                  <a:pt x="656" y="1778"/>
                </a:lnTo>
                <a:lnTo>
                  <a:pt x="738" y="1735"/>
                </a:lnTo>
                <a:lnTo>
                  <a:pt x="821" y="1617"/>
                </a:lnTo>
                <a:lnTo>
                  <a:pt x="903" y="1456"/>
                </a:lnTo>
                <a:lnTo>
                  <a:pt x="985" y="1324"/>
                </a:lnTo>
                <a:lnTo>
                  <a:pt x="1067" y="1308"/>
                </a:lnTo>
                <a:lnTo>
                  <a:pt x="1149" y="1266"/>
                </a:lnTo>
                <a:lnTo>
                  <a:pt x="1231" y="1208"/>
                </a:lnTo>
                <a:lnTo>
                  <a:pt x="1313" y="1117"/>
                </a:lnTo>
                <a:lnTo>
                  <a:pt x="1395" y="1024"/>
                </a:lnTo>
                <a:lnTo>
                  <a:pt x="1477" y="941"/>
                </a:lnTo>
                <a:lnTo>
                  <a:pt x="1559" y="830"/>
                </a:lnTo>
                <a:lnTo>
                  <a:pt x="1641" y="784"/>
                </a:lnTo>
                <a:lnTo>
                  <a:pt x="1723" y="739"/>
                </a:lnTo>
                <a:lnTo>
                  <a:pt x="1805" y="680"/>
                </a:lnTo>
                <a:lnTo>
                  <a:pt x="1888" y="570"/>
                </a:lnTo>
                <a:lnTo>
                  <a:pt x="1970" y="514"/>
                </a:lnTo>
                <a:lnTo>
                  <a:pt x="2052" y="427"/>
                </a:lnTo>
                <a:lnTo>
                  <a:pt x="2134" y="363"/>
                </a:lnTo>
                <a:lnTo>
                  <a:pt x="2216" y="328"/>
                </a:lnTo>
                <a:lnTo>
                  <a:pt x="2298" y="278"/>
                </a:lnTo>
                <a:lnTo>
                  <a:pt x="2380" y="232"/>
                </a:lnTo>
                <a:lnTo>
                  <a:pt x="2462" y="228"/>
                </a:lnTo>
                <a:lnTo>
                  <a:pt x="2544" y="217"/>
                </a:lnTo>
                <a:lnTo>
                  <a:pt x="2626" y="251"/>
                </a:lnTo>
                <a:lnTo>
                  <a:pt x="2708" y="251"/>
                </a:lnTo>
                <a:lnTo>
                  <a:pt x="2791" y="179"/>
                </a:lnTo>
                <a:lnTo>
                  <a:pt x="2873" y="153"/>
                </a:lnTo>
                <a:lnTo>
                  <a:pt x="2955" y="128"/>
                </a:lnTo>
                <a:lnTo>
                  <a:pt x="3037" y="98"/>
                </a:lnTo>
                <a:lnTo>
                  <a:pt x="3119" y="77"/>
                </a:lnTo>
                <a:lnTo>
                  <a:pt x="3201" y="64"/>
                </a:lnTo>
                <a:lnTo>
                  <a:pt x="3283" y="45"/>
                </a:lnTo>
                <a:lnTo>
                  <a:pt x="3365" y="32"/>
                </a:lnTo>
                <a:lnTo>
                  <a:pt x="3447" y="26"/>
                </a:lnTo>
                <a:lnTo>
                  <a:pt x="3529" y="21"/>
                </a:lnTo>
                <a:lnTo>
                  <a:pt x="3612" y="17"/>
                </a:lnTo>
                <a:lnTo>
                  <a:pt x="3694" y="17"/>
                </a:lnTo>
                <a:lnTo>
                  <a:pt x="3776" y="17"/>
                </a:lnTo>
                <a:lnTo>
                  <a:pt x="3858" y="14"/>
                </a:lnTo>
                <a:lnTo>
                  <a:pt x="3940" y="11"/>
                </a:lnTo>
                <a:lnTo>
                  <a:pt x="4022" y="4"/>
                </a:lnTo>
                <a:lnTo>
                  <a:pt x="4104" y="0"/>
                </a:lnTo>
                <a:lnTo>
                  <a:pt x="4104" y="236"/>
                </a:lnTo>
                <a:lnTo>
                  <a:pt x="4022" y="241"/>
                </a:lnTo>
                <a:lnTo>
                  <a:pt x="3940" y="249"/>
                </a:lnTo>
                <a:lnTo>
                  <a:pt x="3858" y="253"/>
                </a:lnTo>
                <a:lnTo>
                  <a:pt x="3776" y="259"/>
                </a:lnTo>
                <a:lnTo>
                  <a:pt x="3694" y="263"/>
                </a:lnTo>
                <a:lnTo>
                  <a:pt x="3612" y="267"/>
                </a:lnTo>
                <a:lnTo>
                  <a:pt x="3529" y="275"/>
                </a:lnTo>
                <a:lnTo>
                  <a:pt x="3447" y="284"/>
                </a:lnTo>
                <a:lnTo>
                  <a:pt x="3365" y="292"/>
                </a:lnTo>
                <a:lnTo>
                  <a:pt x="3283" y="306"/>
                </a:lnTo>
                <a:lnTo>
                  <a:pt x="3201" y="324"/>
                </a:lnTo>
                <a:lnTo>
                  <a:pt x="3119" y="335"/>
                </a:lnTo>
                <a:lnTo>
                  <a:pt x="3037" y="352"/>
                </a:lnTo>
                <a:lnTo>
                  <a:pt x="2955" y="374"/>
                </a:lnTo>
                <a:lnTo>
                  <a:pt x="2873" y="389"/>
                </a:lnTo>
                <a:lnTo>
                  <a:pt x="2791" y="399"/>
                </a:lnTo>
                <a:lnTo>
                  <a:pt x="2708" y="454"/>
                </a:lnTo>
                <a:lnTo>
                  <a:pt x="2626" y="435"/>
                </a:lnTo>
                <a:lnTo>
                  <a:pt x="2544" y="381"/>
                </a:lnTo>
                <a:lnTo>
                  <a:pt x="2462" y="370"/>
                </a:lnTo>
                <a:lnTo>
                  <a:pt x="2380" y="352"/>
                </a:lnTo>
                <a:lnTo>
                  <a:pt x="2298" y="379"/>
                </a:lnTo>
                <a:lnTo>
                  <a:pt x="2216" y="411"/>
                </a:lnTo>
                <a:lnTo>
                  <a:pt x="2134" y="431"/>
                </a:lnTo>
                <a:lnTo>
                  <a:pt x="2052" y="482"/>
                </a:lnTo>
                <a:lnTo>
                  <a:pt x="1970" y="557"/>
                </a:lnTo>
                <a:lnTo>
                  <a:pt x="1888" y="602"/>
                </a:lnTo>
                <a:lnTo>
                  <a:pt x="1805" y="703"/>
                </a:lnTo>
                <a:lnTo>
                  <a:pt x="1723" y="755"/>
                </a:lnTo>
                <a:lnTo>
                  <a:pt x="1641" y="796"/>
                </a:lnTo>
                <a:lnTo>
                  <a:pt x="1559" y="840"/>
                </a:lnTo>
                <a:lnTo>
                  <a:pt x="1477" y="951"/>
                </a:lnTo>
                <a:lnTo>
                  <a:pt x="1395" y="1033"/>
                </a:lnTo>
                <a:lnTo>
                  <a:pt x="1313" y="1126"/>
                </a:lnTo>
                <a:lnTo>
                  <a:pt x="1231" y="1216"/>
                </a:lnTo>
                <a:lnTo>
                  <a:pt x="1149" y="1274"/>
                </a:lnTo>
                <a:lnTo>
                  <a:pt x="1067" y="1315"/>
                </a:lnTo>
                <a:lnTo>
                  <a:pt x="985" y="1331"/>
                </a:lnTo>
                <a:lnTo>
                  <a:pt x="903" y="1463"/>
                </a:lnTo>
                <a:lnTo>
                  <a:pt x="821" y="1623"/>
                </a:lnTo>
                <a:lnTo>
                  <a:pt x="738" y="1741"/>
                </a:lnTo>
                <a:lnTo>
                  <a:pt x="656" y="1784"/>
                </a:lnTo>
                <a:lnTo>
                  <a:pt x="574" y="1713"/>
                </a:lnTo>
                <a:lnTo>
                  <a:pt x="492" y="1677"/>
                </a:lnTo>
                <a:lnTo>
                  <a:pt x="410" y="1674"/>
                </a:lnTo>
                <a:lnTo>
                  <a:pt x="328" y="1675"/>
                </a:lnTo>
                <a:lnTo>
                  <a:pt x="246" y="1756"/>
                </a:lnTo>
                <a:lnTo>
                  <a:pt x="164" y="1811"/>
                </a:lnTo>
                <a:lnTo>
                  <a:pt x="82" y="1936"/>
                </a:lnTo>
                <a:lnTo>
                  <a:pt x="0" y="1967"/>
                </a:lnTo>
                <a:lnTo>
                  <a:pt x="0" y="19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535986" y="6156325"/>
            <a:ext cx="7064375" cy="320675"/>
            <a:chOff x="1735138" y="6038850"/>
            <a:chExt cx="7064375" cy="320675"/>
          </a:xfrm>
        </p:grpSpPr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1735138" y="6038850"/>
              <a:ext cx="5476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1980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386013" y="6038850"/>
              <a:ext cx="549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1985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3036888" y="6038850"/>
              <a:ext cx="549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1990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3689350" y="6038850"/>
              <a:ext cx="5476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1995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4340225" y="6038850"/>
              <a:ext cx="549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4992688" y="6038850"/>
              <a:ext cx="5476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5643563" y="6038850"/>
              <a:ext cx="549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6296025" y="6038850"/>
              <a:ext cx="5476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6946900" y="6038850"/>
              <a:ext cx="549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599363" y="6038850"/>
              <a:ext cx="5476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8250238" y="6038850"/>
              <a:ext cx="549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  <a:cs typeface="Arial" pitchFamily="34" charset="0"/>
                </a:rPr>
                <a:t>2030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3400" y="1484313"/>
            <a:ext cx="999175" cy="4254658"/>
            <a:chOff x="732552" y="1366838"/>
            <a:chExt cx="999175" cy="4254658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5375275"/>
              <a:ext cx="468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63650" y="5011738"/>
              <a:ext cx="468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263650" y="4646613"/>
              <a:ext cx="468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6,000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1263650" y="4283075"/>
              <a:ext cx="468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8,000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154113" y="3917950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1154113" y="3551238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1154113" y="3189288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1154113" y="2824163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16,000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1154113" y="2459038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18,000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1154113" y="2095500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154113" y="1730375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1154113" y="1366838"/>
              <a:ext cx="572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24,000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 rot="16200000">
              <a:off x="-465148" y="3295917"/>
              <a:ext cx="26416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Average Daily</a:t>
              </a:r>
              <a:r>
                <a:rPr kumimoji="0" lang="en-US" altLang="en-US" sz="16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Prison Population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155" name="Group 6154"/>
          <p:cNvGrpSpPr/>
          <p:nvPr/>
        </p:nvGrpSpPr>
        <p:grpSpPr>
          <a:xfrm>
            <a:off x="1782048" y="1641475"/>
            <a:ext cx="4271963" cy="2308324"/>
            <a:chOff x="1981200" y="1524000"/>
            <a:chExt cx="4271963" cy="2308324"/>
          </a:xfrm>
        </p:grpSpPr>
        <p:sp>
          <p:nvSpPr>
            <p:cNvPr id="94" name="TextBox 93"/>
            <p:cNvSpPr txBox="1"/>
            <p:nvPr/>
          </p:nvSpPr>
          <p:spPr>
            <a:xfrm>
              <a:off x="1981200" y="1524000"/>
              <a:ext cx="30947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As </a:t>
              </a:r>
              <a:r>
                <a:rPr lang="en-US" b="0" dirty="0" smtClean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of 2016, </a:t>
              </a:r>
              <a:r>
                <a:rPr lang="en-US" b="0" dirty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there are </a:t>
              </a:r>
              <a:r>
                <a:rPr lang="en-US" b="0" dirty="0" smtClean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about 1,600 </a:t>
              </a:r>
              <a:r>
                <a:rPr lang="en-US" b="0" dirty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fewer people in prison as </a:t>
              </a:r>
              <a:r>
                <a:rPr lang="en-US" b="0" dirty="0" smtClean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a </a:t>
              </a:r>
              <a:r>
                <a:rPr lang="en-US" b="0" dirty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result of Washington’s evidence-based adult, juvenile, &amp; prevention programs. These effects are reflected in the </a:t>
              </a:r>
              <a:r>
                <a:rPr lang="en-US" b="0" dirty="0" smtClean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prison </a:t>
              </a:r>
              <a:r>
                <a:rPr lang="en-US" b="0" dirty="0">
                  <a:solidFill>
                    <a:srgbClr val="0000FF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bed forecast.  </a:t>
              </a:r>
            </a:p>
            <a:p>
              <a:endParaRPr lang="en-US" b="0" dirty="0"/>
            </a:p>
          </p:txBody>
        </p:sp>
        <p:cxnSp>
          <p:nvCxnSpPr>
            <p:cNvPr id="6144" name="Straight Arrow Connector 6143"/>
            <p:cNvCxnSpPr>
              <a:endCxn id="6" idx="16"/>
            </p:cNvCxnSpPr>
            <p:nvPr/>
          </p:nvCxnSpPr>
          <p:spPr>
            <a:xfrm>
              <a:off x="4771152" y="1955800"/>
              <a:ext cx="1482011" cy="398462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158537" y="4232275"/>
            <a:ext cx="196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Actual prison </a:t>
            </a:r>
          </a:p>
          <a:p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Average Daily Population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75598" y="4267200"/>
            <a:ext cx="163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Forecasted  Population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5560" y="2212975"/>
            <a:ext cx="91440" cy="37941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21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1" name="Rectangle 153"/>
          <p:cNvSpPr>
            <a:spLocks noChangeArrowheads="1"/>
          </p:cNvSpPr>
          <p:nvPr/>
        </p:nvSpPr>
        <p:spPr bwMode="auto">
          <a:xfrm>
            <a:off x="6647688" y="510064"/>
            <a:ext cx="1975104" cy="125968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48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3" grpId="0"/>
      <p:bldP spid="5" grpId="0" animBg="1"/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228600"/>
            <a:ext cx="8686800" cy="64312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75628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75628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7562891" y="4673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7562891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154028" y="22860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2292350" algn="l"/>
              </a:tabLst>
            </a:pPr>
            <a:r>
              <a:rPr lang="en-US" sz="4800" dirty="0" smtClean="0">
                <a:solidFill>
                  <a:srgbClr val="0000FF"/>
                </a:solidFill>
              </a:rPr>
              <a:t>Thank you!</a:t>
            </a:r>
          </a:p>
          <a:p>
            <a:pPr marL="7938" lvl="3" indent="-7938" algn="ctr">
              <a:tabLst>
                <a:tab pos="2292350" algn="l"/>
              </a:tabLst>
            </a:pPr>
            <a:r>
              <a:rPr lang="en-US" sz="4800" dirty="0" smtClean="0">
                <a:solidFill>
                  <a:srgbClr val="0000FF"/>
                </a:solidFill>
              </a:rPr>
              <a:t>Questions?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6036925" y="36576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22 of 22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6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992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180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90800" y="20955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3400" y="76200"/>
            <a:ext cx="2011363" cy="6096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</a:t>
            </a:r>
            <a:r>
              <a:rPr lang="en-US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Trends</a:t>
            </a:r>
            <a:endParaRPr lang="en-US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7562891" y="48720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Line 29"/>
          <p:cNvSpPr>
            <a:spLocks noChangeShapeType="1"/>
          </p:cNvSpPr>
          <p:nvPr/>
        </p:nvSpPr>
        <p:spPr bwMode="auto">
          <a:xfrm>
            <a:off x="7578725" y="458523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733425" y="5175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-2800309" y="21590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037"/>
          <p:cNvSpPr>
            <a:spLocks noChangeArrowheads="1"/>
          </p:cNvSpPr>
          <p:nvPr/>
        </p:nvSpPr>
        <p:spPr bwMode="auto">
          <a:xfrm>
            <a:off x="-2965450" y="6940550"/>
            <a:ext cx="10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1771" y="662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600" i="1" dirty="0" smtClean="0">
                <a:solidFill>
                  <a:srgbClr val="FF0000"/>
                </a:solidFill>
              </a:rPr>
              <a:t>Examples of </a:t>
            </a:r>
            <a:r>
              <a:rPr lang="en-US" sz="2600" i="1" smtClean="0">
                <a:solidFill>
                  <a:srgbClr val="FF0000"/>
                </a:solidFill>
              </a:rPr>
              <a:t>Recent WSIPP </a:t>
            </a:r>
            <a:r>
              <a:rPr lang="en-US" sz="2600" i="1" dirty="0" smtClean="0">
                <a:solidFill>
                  <a:srgbClr val="FF0000"/>
                </a:solidFill>
              </a:rPr>
              <a:t>Assignments</a:t>
            </a:r>
          </a:p>
          <a:p>
            <a:pPr marL="0" lvl="1" algn="ctr"/>
            <a:r>
              <a:rPr lang="en-US" sz="2200" dirty="0" smtClean="0">
                <a:solidFill>
                  <a:srgbClr val="006600"/>
                </a:solidFill>
              </a:rPr>
              <a:t>In Criminal Justice</a:t>
            </a:r>
            <a:endParaRPr lang="en-US" sz="2200" dirty="0">
              <a:solidFill>
                <a:srgbClr val="006600"/>
              </a:solidFill>
            </a:endParaRPr>
          </a:p>
        </p:txBody>
      </p:sp>
      <p:sp>
        <p:nvSpPr>
          <p:cNvPr id="24" name="Rectangle 142"/>
          <p:cNvSpPr>
            <a:spLocks noChangeArrowheads="1"/>
          </p:cNvSpPr>
          <p:nvPr/>
        </p:nvSpPr>
        <p:spPr bwMode="auto">
          <a:xfrm>
            <a:off x="609600" y="1695539"/>
            <a:ext cx="804862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Washington's </a:t>
            </a:r>
            <a:r>
              <a:rPr lang="en-US" sz="2200" dirty="0">
                <a:solidFill>
                  <a:srgbClr val="0000FF"/>
                </a:solidFill>
              </a:rPr>
              <a:t>Residential </a:t>
            </a:r>
            <a:r>
              <a:rPr lang="en-US" sz="2200" u="sng" dirty="0">
                <a:solidFill>
                  <a:srgbClr val="0000FF"/>
                </a:solidFill>
              </a:rPr>
              <a:t>Drug Offender Sentencing Alternative</a:t>
            </a:r>
            <a:r>
              <a:rPr lang="en-US" sz="2200" dirty="0">
                <a:solidFill>
                  <a:srgbClr val="0000FF"/>
                </a:solidFill>
              </a:rPr>
              <a:t>: Recidivism &amp; Cost </a:t>
            </a:r>
            <a:r>
              <a:rPr lang="en-US" sz="2200" dirty="0" smtClean="0">
                <a:solidFill>
                  <a:srgbClr val="0000FF"/>
                </a:solidFill>
              </a:rPr>
              <a:t>Analysis </a:t>
            </a:r>
          </a:p>
          <a:p>
            <a:pPr marL="342900" lvl="2" indent="-342900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Increased </a:t>
            </a:r>
            <a:r>
              <a:rPr lang="en-US" sz="2200" u="sng" dirty="0" smtClean="0">
                <a:solidFill>
                  <a:srgbClr val="0000FF"/>
                </a:solidFill>
              </a:rPr>
              <a:t>Earned Release</a:t>
            </a:r>
            <a:r>
              <a:rPr lang="en-US" sz="2200" dirty="0" smtClean="0">
                <a:solidFill>
                  <a:srgbClr val="0000FF"/>
                </a:solidFill>
              </a:rPr>
              <a:t> from Prison: Impacts of a 2003 Law on Recidivism and Crime </a:t>
            </a:r>
            <a:r>
              <a:rPr lang="en-US" sz="2200" dirty="0" smtClean="0">
                <a:solidFill>
                  <a:srgbClr val="0000FF"/>
                </a:solidFill>
              </a:rPr>
              <a:t>Costs</a:t>
            </a:r>
            <a:endParaRPr lang="en-US" sz="2200" dirty="0">
              <a:solidFill>
                <a:srgbClr val="0000FF"/>
              </a:solidFill>
            </a:endParaRPr>
          </a:p>
          <a:p>
            <a:pPr marL="342900" lvl="2" indent="-342900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Predicting </a:t>
            </a:r>
            <a:r>
              <a:rPr lang="en-US" sz="2200" dirty="0">
                <a:solidFill>
                  <a:srgbClr val="0000FF"/>
                </a:solidFill>
              </a:rPr>
              <a:t>Criminal Recidivism: A Systematic Review of Offender </a:t>
            </a:r>
            <a:r>
              <a:rPr lang="en-US" sz="2200" dirty="0" smtClean="0">
                <a:solidFill>
                  <a:srgbClr val="0000FF"/>
                </a:solidFill>
              </a:rPr>
              <a:t>   </a:t>
            </a:r>
            <a:r>
              <a:rPr lang="en-US" sz="2200" u="sng" dirty="0" smtClean="0">
                <a:solidFill>
                  <a:srgbClr val="0000FF"/>
                </a:solidFill>
              </a:rPr>
              <a:t>Risk </a:t>
            </a:r>
            <a:r>
              <a:rPr lang="en-US" sz="2200" u="sng" dirty="0">
                <a:solidFill>
                  <a:srgbClr val="0000FF"/>
                </a:solidFill>
              </a:rPr>
              <a:t>Assessments </a:t>
            </a:r>
            <a:r>
              <a:rPr lang="en-US" sz="2200" dirty="0">
                <a:solidFill>
                  <a:srgbClr val="0000FF"/>
                </a:solidFill>
              </a:rPr>
              <a:t>in Washington </a:t>
            </a:r>
            <a:r>
              <a:rPr lang="en-US" sz="2200" dirty="0" smtClean="0">
                <a:solidFill>
                  <a:srgbClr val="0000FF"/>
                </a:solidFill>
              </a:rPr>
              <a:t>State </a:t>
            </a:r>
          </a:p>
          <a:p>
            <a:pPr marL="342900" lvl="2" indent="-342900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200" dirty="0" smtClean="0">
                <a:solidFill>
                  <a:srgbClr val="0000FF"/>
                </a:solidFill>
              </a:rPr>
              <a:t>The </a:t>
            </a:r>
            <a:r>
              <a:rPr lang="en-US" sz="2200" dirty="0">
                <a:solidFill>
                  <a:srgbClr val="0000FF"/>
                </a:solidFill>
              </a:rPr>
              <a:t>Effectiveness of </a:t>
            </a:r>
            <a:r>
              <a:rPr lang="en-US" sz="2200" u="sng" dirty="0">
                <a:solidFill>
                  <a:srgbClr val="0000FF"/>
                </a:solidFill>
              </a:rPr>
              <a:t>Declining Juvenile Court Jurisdiction </a:t>
            </a:r>
            <a:r>
              <a:rPr lang="en-US" sz="2200" dirty="0">
                <a:solidFill>
                  <a:srgbClr val="0000FF"/>
                </a:solidFill>
              </a:rPr>
              <a:t>of </a:t>
            </a:r>
            <a:r>
              <a:rPr lang="en-US" sz="2200" dirty="0" smtClean="0">
                <a:solidFill>
                  <a:srgbClr val="0000FF"/>
                </a:solidFill>
              </a:rPr>
              <a:t>Youth </a:t>
            </a:r>
          </a:p>
          <a:p>
            <a:pPr marL="342900" lvl="2" indent="-342900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200" u="sng" dirty="0" smtClean="0">
                <a:solidFill>
                  <a:srgbClr val="0000FF"/>
                </a:solidFill>
              </a:rPr>
              <a:t>Confinement </a:t>
            </a:r>
            <a:r>
              <a:rPr lang="en-US" sz="2200" u="sng" dirty="0">
                <a:solidFill>
                  <a:srgbClr val="0000FF"/>
                </a:solidFill>
              </a:rPr>
              <a:t>for Technical Violations</a:t>
            </a:r>
            <a:r>
              <a:rPr lang="en-US" sz="2200" dirty="0">
                <a:solidFill>
                  <a:srgbClr val="0000FF"/>
                </a:solidFill>
              </a:rPr>
              <a:t> of Community </a:t>
            </a:r>
            <a:r>
              <a:rPr lang="en-US" sz="2200" dirty="0" smtClean="0">
                <a:solidFill>
                  <a:srgbClr val="0000FF"/>
                </a:solidFill>
              </a:rPr>
              <a:t>Supervision:       Is </a:t>
            </a:r>
            <a:r>
              <a:rPr lang="en-US" sz="2200" dirty="0">
                <a:solidFill>
                  <a:srgbClr val="0000FF"/>
                </a:solidFill>
              </a:rPr>
              <a:t>There an Effect on Felony Recidivism</a:t>
            </a:r>
            <a:r>
              <a:rPr lang="en-US" sz="2200" dirty="0" smtClean="0">
                <a:solidFill>
                  <a:srgbClr val="0000FF"/>
                </a:solidFill>
              </a:rPr>
              <a:t>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FF"/>
                </a:solidFill>
              </a:rPr>
              <a:t>Recidivism </a:t>
            </a:r>
            <a:r>
              <a:rPr lang="en-US" sz="2200" dirty="0">
                <a:solidFill>
                  <a:srgbClr val="0000FF"/>
                </a:solidFill>
              </a:rPr>
              <a:t>Trends of </a:t>
            </a:r>
            <a:r>
              <a:rPr lang="en-US" sz="2200" u="sng" dirty="0">
                <a:solidFill>
                  <a:srgbClr val="0000FF"/>
                </a:solidFill>
              </a:rPr>
              <a:t>Domestic Violence Offenders </a:t>
            </a:r>
            <a:r>
              <a:rPr lang="en-US" sz="2200" dirty="0">
                <a:solidFill>
                  <a:srgbClr val="0000FF"/>
                </a:solidFill>
              </a:rPr>
              <a:t>in Washington </a:t>
            </a:r>
            <a:r>
              <a:rPr lang="en-US" sz="2200" dirty="0" smtClean="0">
                <a:solidFill>
                  <a:srgbClr val="0000FF"/>
                </a:solidFill>
              </a:rPr>
              <a:t>State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5" name="Rectangle 153"/>
          <p:cNvSpPr>
            <a:spLocks noChangeArrowheads="1"/>
          </p:cNvSpPr>
          <p:nvPr/>
        </p:nvSpPr>
        <p:spPr bwMode="auto">
          <a:xfrm>
            <a:off x="548640" y="485775"/>
            <a:ext cx="1987003" cy="20002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96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65992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180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590800" y="20955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400" y="76200"/>
            <a:ext cx="2011363" cy="6096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339096" y="48720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7339096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7339096" y="49022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7339096" y="50244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7339096" y="48720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7339096" y="47958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33425" y="10509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4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7339096" y="48720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Line 29"/>
          <p:cNvSpPr>
            <a:spLocks noChangeShapeType="1"/>
          </p:cNvSpPr>
          <p:nvPr/>
        </p:nvSpPr>
        <p:spPr bwMode="auto">
          <a:xfrm>
            <a:off x="7339095" y="478366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28600" y="517525"/>
            <a:ext cx="86868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-2800309" y="21590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037"/>
          <p:cNvSpPr>
            <a:spLocks noChangeArrowheads="1"/>
          </p:cNvSpPr>
          <p:nvPr/>
        </p:nvSpPr>
        <p:spPr bwMode="auto">
          <a:xfrm>
            <a:off x="-2965450" y="6940550"/>
            <a:ext cx="10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1" t="11295" r="11458" b="75618"/>
          <a:stretch/>
        </p:blipFill>
        <p:spPr bwMode="auto">
          <a:xfrm>
            <a:off x="457200" y="1592174"/>
            <a:ext cx="8229083" cy="1136617"/>
          </a:xfrm>
          <a:prstGeom prst="rect">
            <a:avLst/>
          </a:prstGeom>
          <a:noFill/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5" t="13218" r="12700" b="78383"/>
          <a:stretch/>
        </p:blipFill>
        <p:spPr bwMode="auto">
          <a:xfrm>
            <a:off x="457200" y="2423991"/>
            <a:ext cx="8229600" cy="869649"/>
          </a:xfrm>
          <a:prstGeom prst="rect">
            <a:avLst/>
          </a:prstGeom>
          <a:noFill/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29414" r="12072" b="34580"/>
          <a:stretch/>
        </p:blipFill>
        <p:spPr bwMode="auto">
          <a:xfrm>
            <a:off x="457198" y="3185990"/>
            <a:ext cx="8229600" cy="3213584"/>
          </a:xfrm>
          <a:prstGeom prst="rect">
            <a:avLst/>
          </a:prstGeom>
          <a:noFill/>
          <a:ln>
            <a:noFill/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" y="2522474"/>
            <a:ext cx="1905000" cy="8159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67200" y="2057400"/>
            <a:ext cx="2362200" cy="465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8" y="3687763"/>
            <a:ext cx="8183564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53"/>
          <p:cNvSpPr>
            <a:spLocks noChangeArrowheads="1"/>
          </p:cNvSpPr>
          <p:nvPr/>
        </p:nvSpPr>
        <p:spPr bwMode="auto">
          <a:xfrm>
            <a:off x="548640" y="485775"/>
            <a:ext cx="1987003" cy="20002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21771" y="6460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600" i="1" dirty="0" smtClean="0">
                <a:solidFill>
                  <a:srgbClr val="FF0000"/>
                </a:solidFill>
              </a:rPr>
              <a:t>The Washington State Legislature has asked, </a:t>
            </a:r>
          </a:p>
          <a:p>
            <a:pPr marL="0" lvl="1" algn="ctr"/>
            <a:r>
              <a:rPr lang="en-US" sz="2200" dirty="0">
                <a:solidFill>
                  <a:srgbClr val="006600"/>
                </a:solidFill>
              </a:rPr>
              <a:t>“What programs or policies improve outcomes at less cost?”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74658" y="2362200"/>
            <a:ext cx="2035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www.wsipp.wa.gov</a:t>
            </a:r>
            <a:endParaRPr lang="en-US" sz="1600" b="1" dirty="0">
              <a:solidFill>
                <a:srgbClr val="33339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41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1" grpId="0" animBg="1"/>
      <p:bldP spid="31" grpId="1" animBg="1"/>
      <p:bldP spid="4" grpId="0" animBg="1"/>
      <p:bldP spid="3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65992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6180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590800" y="20955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33400" y="76200"/>
            <a:ext cx="2011363" cy="6096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28600" y="533400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7562891" y="5024437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33425" y="10509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696200" y="6301220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28600" y="517525"/>
            <a:ext cx="86868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-2800309" y="21590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037"/>
          <p:cNvSpPr>
            <a:spLocks noChangeArrowheads="1"/>
          </p:cNvSpPr>
          <p:nvPr/>
        </p:nvSpPr>
        <p:spPr bwMode="auto">
          <a:xfrm>
            <a:off x="-2965450" y="6940550"/>
            <a:ext cx="10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1771" y="646093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600" i="1" dirty="0" smtClean="0">
                <a:solidFill>
                  <a:srgbClr val="FF0000"/>
                </a:solidFill>
              </a:rPr>
              <a:t>How similar (or dissimilar) are we?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3276600"/>
            <a:ext cx="86868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Washington State’s criminal </a:t>
            </a:r>
            <a:r>
              <a:rPr lang="en-US" sz="2400" b="1" dirty="0">
                <a:solidFill>
                  <a:srgbClr val="0000FF"/>
                </a:solidFill>
              </a:rPr>
              <a:t>j</a:t>
            </a:r>
            <a:r>
              <a:rPr lang="en-US" sz="2400" b="1" dirty="0" smtClean="0">
                <a:solidFill>
                  <a:srgbClr val="0000FF"/>
                </a:solidFill>
              </a:rPr>
              <a:t>ustice system: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Primarily decentralized with local, state, and federal entities (police, courts, and corrections).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Determinate </a:t>
            </a:r>
            <a:r>
              <a:rPr lang="en-US" sz="2400" dirty="0" smtClean="0">
                <a:solidFill>
                  <a:srgbClr val="0000FF"/>
                </a:solidFill>
              </a:rPr>
              <a:t>sentencing:</a:t>
            </a:r>
          </a:p>
          <a:p>
            <a:pPr marL="12573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Superior court  (felonies) =&gt; WA Department of Corrections (sentences over one year to prison).</a:t>
            </a:r>
          </a:p>
          <a:p>
            <a:pPr marL="12573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District court (misdemeanors) =&gt; local counties  (sentences less than one year to jail).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5696" y="1219200"/>
            <a:ext cx="8223504" cy="870445"/>
            <a:chOff x="615696" y="1219200"/>
            <a:chExt cx="8223504" cy="870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615696" y="1249064"/>
              <a:ext cx="8063167" cy="840581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39263" y="1230868"/>
              <a:ext cx="1708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Washington State (WA)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63263" y="1223665"/>
              <a:ext cx="1708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New South</a:t>
              </a:r>
            </a:p>
            <a:p>
              <a:pPr algn="ctr"/>
              <a:r>
                <a:rPr lang="en-US" sz="2400" dirty="0" smtClean="0"/>
                <a:t>Wales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9663" y="1230868"/>
              <a:ext cx="1175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United States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0263" y="1219200"/>
              <a:ext cx="1708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Australia</a:t>
              </a:r>
              <a:endParaRPr lang="en-US" sz="2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87374" y="1689535"/>
            <a:ext cx="1344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2000" dirty="0" smtClean="0"/>
              <a:t> </a:t>
            </a:r>
            <a:r>
              <a:rPr lang="en-US" sz="1600" dirty="0" smtClean="0"/>
              <a:t>Per 100,000</a:t>
            </a:r>
            <a:endParaRPr lang="en-US" sz="16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416777" y="-2270125"/>
            <a:ext cx="8069262" cy="1431926"/>
            <a:chOff x="-8991600" y="2089647"/>
            <a:chExt cx="8069262" cy="1431926"/>
          </a:xfrm>
        </p:grpSpPr>
        <p:grpSp>
          <p:nvGrpSpPr>
            <p:cNvPr id="76" name="Group 75"/>
            <p:cNvGrpSpPr/>
            <p:nvPr/>
          </p:nvGrpSpPr>
          <p:grpSpPr>
            <a:xfrm>
              <a:off x="-8991600" y="2089647"/>
              <a:ext cx="8069262" cy="1431926"/>
              <a:chOff x="609600" y="2089647"/>
              <a:chExt cx="8069262" cy="1431926"/>
            </a:xfrm>
          </p:grpSpPr>
          <p:sp>
            <p:nvSpPr>
              <p:cNvPr id="24" name="Rectangle 109"/>
              <p:cNvSpPr>
                <a:spLocks noChangeArrowheads="1"/>
              </p:cNvSpPr>
              <p:nvPr/>
            </p:nvSpPr>
            <p:spPr bwMode="auto">
              <a:xfrm>
                <a:off x="615695" y="2089647"/>
                <a:ext cx="8063167" cy="1431926"/>
              </a:xfrm>
              <a:prstGeom prst="rect">
                <a:avLst/>
              </a:prstGeom>
              <a:solidFill>
                <a:schemeClr val="tx1"/>
              </a:solidFill>
              <a:ln w="635" algn="ctr">
                <a:noFill/>
                <a:miter lim="800000"/>
                <a:headEnd/>
                <a:tailEnd/>
              </a:ln>
              <a:effectLst>
                <a:outerShdw blurRad="1270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2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15696" y="2138065"/>
                <a:ext cx="14203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Population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5696" y="2590165"/>
                <a:ext cx="13976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Square km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9600" y="2976265"/>
                <a:ext cx="222926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People per sq. km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37167" y="2138065"/>
                <a:ext cx="11721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7.17 mil.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40823" y="2590166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184,827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36479" y="2976265"/>
                <a:ext cx="4700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40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807210" y="2138065"/>
                <a:ext cx="11721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7.70 mil.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07210" y="256895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312,528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807210" y="2976265"/>
                <a:ext cx="4700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25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248400" y="2138065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324 mil.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256448" y="2595265"/>
                <a:ext cx="10294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9.8 mil.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56448" y="2971800"/>
                <a:ext cx="4700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35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90884" y="2138065"/>
                <a:ext cx="9589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24 mil.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90884" y="2595265"/>
                <a:ext cx="10294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7.7 mil.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590884" y="2971800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-6629400" y="2133600"/>
              <a:ext cx="4343400" cy="1387973"/>
              <a:chOff x="2971800" y="1295400"/>
              <a:chExt cx="4343400" cy="280116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7315200" y="1312768"/>
                <a:ext cx="0" cy="2783799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943600" y="1295400"/>
                <a:ext cx="0" cy="2801167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72000" y="1295400"/>
                <a:ext cx="0" cy="2801167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971800" y="1295400"/>
                <a:ext cx="0" cy="2801167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609600" y="2081038"/>
            <a:ext cx="8065008" cy="1107560"/>
            <a:chOff x="704317" y="6704982"/>
            <a:chExt cx="8065008" cy="1107560"/>
          </a:xfrm>
        </p:grpSpPr>
        <p:sp>
          <p:nvSpPr>
            <p:cNvPr id="74" name="Rectangle 109"/>
            <p:cNvSpPr>
              <a:spLocks noChangeArrowheads="1"/>
            </p:cNvSpPr>
            <p:nvPr/>
          </p:nvSpPr>
          <p:spPr bwMode="auto">
            <a:xfrm>
              <a:off x="704317" y="6704982"/>
              <a:ext cx="8065008" cy="1107560"/>
            </a:xfrm>
            <a:prstGeom prst="rect">
              <a:avLst/>
            </a:prstGeom>
            <a:solidFill>
              <a:schemeClr val="tx1"/>
            </a:solidFill>
            <a:ln w="635" algn="ctr">
              <a:noFill/>
              <a:miter lim="800000"/>
              <a:headEnd/>
              <a:tailEnd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200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67380" y="6833744"/>
              <a:ext cx="7590927" cy="916808"/>
              <a:chOff x="609600" y="3861944"/>
              <a:chExt cx="7590927" cy="91680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09600" y="3861944"/>
                <a:ext cx="230960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Incarceration rate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*</a:t>
                </a:r>
                <a:endParaRPr lang="en-US" sz="1000" dirty="0" smtClean="0">
                  <a:solidFill>
                    <a:srgbClr val="0000FF"/>
                  </a:solidFill>
                </a:endParaRPr>
              </a:p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(sentenced to prison)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9600" y="4347865"/>
                <a:ext cx="19333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Homicide rate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*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20659" y="3890665"/>
                <a:ext cx="6126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260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320659" y="4347865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3.0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920859" y="3886200"/>
                <a:ext cx="6126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211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920859" y="434340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0.9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16259" y="3886200"/>
                <a:ext cx="6126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460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216259" y="434340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4.9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587859" y="3886200"/>
                <a:ext cx="6126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208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587859" y="434340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1.0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971800" y="2057400"/>
            <a:ext cx="4343400" cy="1102063"/>
            <a:chOff x="2971800" y="1295400"/>
            <a:chExt cx="4343400" cy="3444136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315200" y="1312768"/>
              <a:ext cx="0" cy="3426768"/>
            </a:xfrm>
            <a:prstGeom prst="line">
              <a:avLst/>
            </a:prstGeom>
            <a:ln w="15875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943600" y="1295400"/>
              <a:ext cx="0" cy="3426768"/>
            </a:xfrm>
            <a:prstGeom prst="line">
              <a:avLst/>
            </a:prstGeom>
            <a:ln w="15875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572000" y="1295400"/>
              <a:ext cx="0" cy="3426768"/>
            </a:xfrm>
            <a:prstGeom prst="line">
              <a:avLst/>
            </a:prstGeom>
            <a:ln w="15875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71800" y="1295400"/>
              <a:ext cx="0" cy="3426768"/>
            </a:xfrm>
            <a:prstGeom prst="line">
              <a:avLst/>
            </a:prstGeom>
            <a:ln w="15875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153"/>
          <p:cNvSpPr>
            <a:spLocks noChangeArrowheads="1"/>
          </p:cNvSpPr>
          <p:nvPr/>
        </p:nvSpPr>
        <p:spPr bwMode="auto">
          <a:xfrm>
            <a:off x="548640" y="457200"/>
            <a:ext cx="1987003" cy="188893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8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8 0.01111 L 0.02518 0.6349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65992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180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590800" y="20955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3400" y="76200"/>
            <a:ext cx="2011363" cy="6096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>
            <a:off x="17865725" y="21590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1475226" y="1441450"/>
            <a:ext cx="6235700" cy="4581525"/>
          </a:xfrm>
          <a:custGeom>
            <a:avLst/>
            <a:gdLst>
              <a:gd name="T0" fmla="*/ 0 w 3928"/>
              <a:gd name="T1" fmla="*/ 0 h 2886"/>
              <a:gd name="T2" fmla="*/ 432 w 3928"/>
              <a:gd name="T3" fmla="*/ 0 h 2886"/>
              <a:gd name="T4" fmla="*/ 432 w 3928"/>
              <a:gd name="T5" fmla="*/ 2886 h 2886"/>
              <a:gd name="T6" fmla="*/ 0 w 3928"/>
              <a:gd name="T7" fmla="*/ 2886 h 2886"/>
              <a:gd name="T8" fmla="*/ 0 w 3928"/>
              <a:gd name="T9" fmla="*/ 0 h 2886"/>
              <a:gd name="T10" fmla="*/ 863 w 3928"/>
              <a:gd name="T11" fmla="*/ 0 h 2886"/>
              <a:gd name="T12" fmla="*/ 1295 w 3928"/>
              <a:gd name="T13" fmla="*/ 0 h 2886"/>
              <a:gd name="T14" fmla="*/ 1295 w 3928"/>
              <a:gd name="T15" fmla="*/ 2886 h 2886"/>
              <a:gd name="T16" fmla="*/ 863 w 3928"/>
              <a:gd name="T17" fmla="*/ 2886 h 2886"/>
              <a:gd name="T18" fmla="*/ 863 w 3928"/>
              <a:gd name="T19" fmla="*/ 0 h 2886"/>
              <a:gd name="T20" fmla="*/ 1727 w 3928"/>
              <a:gd name="T21" fmla="*/ 0 h 2886"/>
              <a:gd name="T22" fmla="*/ 2159 w 3928"/>
              <a:gd name="T23" fmla="*/ 0 h 2886"/>
              <a:gd name="T24" fmla="*/ 2159 w 3928"/>
              <a:gd name="T25" fmla="*/ 2886 h 2886"/>
              <a:gd name="T26" fmla="*/ 1727 w 3928"/>
              <a:gd name="T27" fmla="*/ 2886 h 2886"/>
              <a:gd name="T28" fmla="*/ 1727 w 3928"/>
              <a:gd name="T29" fmla="*/ 0 h 2886"/>
              <a:gd name="T30" fmla="*/ 2590 w 3928"/>
              <a:gd name="T31" fmla="*/ 0 h 2886"/>
              <a:gd name="T32" fmla="*/ 3022 w 3928"/>
              <a:gd name="T33" fmla="*/ 0 h 2886"/>
              <a:gd name="T34" fmla="*/ 3022 w 3928"/>
              <a:gd name="T35" fmla="*/ 2886 h 2886"/>
              <a:gd name="T36" fmla="*/ 2590 w 3928"/>
              <a:gd name="T37" fmla="*/ 2886 h 2886"/>
              <a:gd name="T38" fmla="*/ 2590 w 3928"/>
              <a:gd name="T39" fmla="*/ 0 h 2886"/>
              <a:gd name="T40" fmla="*/ 3453 w 3928"/>
              <a:gd name="T41" fmla="*/ 0 h 2886"/>
              <a:gd name="T42" fmla="*/ 3928 w 3928"/>
              <a:gd name="T43" fmla="*/ 0 h 2886"/>
              <a:gd name="T44" fmla="*/ 3928 w 3928"/>
              <a:gd name="T45" fmla="*/ 2886 h 2886"/>
              <a:gd name="T46" fmla="*/ 3453 w 3928"/>
              <a:gd name="T47" fmla="*/ 2886 h 2886"/>
              <a:gd name="T48" fmla="*/ 3453 w 3928"/>
              <a:gd name="T49" fmla="*/ 0 h 2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28" h="2886">
                <a:moveTo>
                  <a:pt x="0" y="0"/>
                </a:moveTo>
                <a:lnTo>
                  <a:pt x="432" y="0"/>
                </a:lnTo>
                <a:lnTo>
                  <a:pt x="432" y="2886"/>
                </a:lnTo>
                <a:lnTo>
                  <a:pt x="0" y="2886"/>
                </a:lnTo>
                <a:lnTo>
                  <a:pt x="0" y="0"/>
                </a:lnTo>
                <a:close/>
                <a:moveTo>
                  <a:pt x="863" y="0"/>
                </a:moveTo>
                <a:lnTo>
                  <a:pt x="1295" y="0"/>
                </a:lnTo>
                <a:lnTo>
                  <a:pt x="1295" y="2886"/>
                </a:lnTo>
                <a:lnTo>
                  <a:pt x="863" y="2886"/>
                </a:lnTo>
                <a:lnTo>
                  <a:pt x="863" y="0"/>
                </a:lnTo>
                <a:close/>
                <a:moveTo>
                  <a:pt x="1727" y="0"/>
                </a:moveTo>
                <a:lnTo>
                  <a:pt x="2159" y="0"/>
                </a:lnTo>
                <a:lnTo>
                  <a:pt x="2159" y="2886"/>
                </a:lnTo>
                <a:lnTo>
                  <a:pt x="1727" y="2886"/>
                </a:lnTo>
                <a:lnTo>
                  <a:pt x="1727" y="0"/>
                </a:lnTo>
                <a:close/>
                <a:moveTo>
                  <a:pt x="2590" y="0"/>
                </a:moveTo>
                <a:lnTo>
                  <a:pt x="3022" y="0"/>
                </a:lnTo>
                <a:lnTo>
                  <a:pt x="3022" y="2886"/>
                </a:lnTo>
                <a:lnTo>
                  <a:pt x="2590" y="2886"/>
                </a:lnTo>
                <a:lnTo>
                  <a:pt x="2590" y="0"/>
                </a:lnTo>
                <a:close/>
                <a:moveTo>
                  <a:pt x="3453" y="0"/>
                </a:moveTo>
                <a:lnTo>
                  <a:pt x="3928" y="0"/>
                </a:lnTo>
                <a:lnTo>
                  <a:pt x="3928" y="2886"/>
                </a:lnTo>
                <a:lnTo>
                  <a:pt x="3453" y="2886"/>
                </a:lnTo>
                <a:lnTo>
                  <a:pt x="345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1456176" y="2109788"/>
            <a:ext cx="5727700" cy="3251200"/>
          </a:xfrm>
          <a:custGeom>
            <a:avLst/>
            <a:gdLst>
              <a:gd name="T0" fmla="*/ 700 w 15034"/>
              <a:gd name="T1" fmla="*/ 7957 h 8534"/>
              <a:gd name="T2" fmla="*/ 1221 w 15034"/>
              <a:gd name="T3" fmla="*/ 7876 h 8534"/>
              <a:gd name="T4" fmla="*/ 1654 w 15034"/>
              <a:gd name="T5" fmla="*/ 7455 h 8534"/>
              <a:gd name="T6" fmla="*/ 2224 w 15034"/>
              <a:gd name="T7" fmla="*/ 7708 h 8534"/>
              <a:gd name="T8" fmla="*/ 2702 w 15034"/>
              <a:gd name="T9" fmla="*/ 8143 h 8534"/>
              <a:gd name="T10" fmla="*/ 3130 w 15034"/>
              <a:gd name="T11" fmla="*/ 8058 h 8534"/>
              <a:gd name="T12" fmla="*/ 3561 w 15034"/>
              <a:gd name="T13" fmla="*/ 7956 h 8534"/>
              <a:gd name="T14" fmla="*/ 4101 w 15034"/>
              <a:gd name="T15" fmla="*/ 7996 h 8534"/>
              <a:gd name="T16" fmla="*/ 4641 w 15034"/>
              <a:gd name="T17" fmla="*/ 7896 h 8534"/>
              <a:gd name="T18" fmla="*/ 5177 w 15034"/>
              <a:gd name="T19" fmla="*/ 7796 h 8534"/>
              <a:gd name="T20" fmla="*/ 5745 w 15034"/>
              <a:gd name="T21" fmla="*/ 7760 h 8534"/>
              <a:gd name="T22" fmla="*/ 6508 w 15034"/>
              <a:gd name="T23" fmla="*/ 7998 h 8534"/>
              <a:gd name="T24" fmla="*/ 6937 w 15034"/>
              <a:gd name="T25" fmla="*/ 8263 h 8534"/>
              <a:gd name="T26" fmla="*/ 7725 w 15034"/>
              <a:gd name="T27" fmla="*/ 8280 h 8534"/>
              <a:gd name="T28" fmla="*/ 7967 w 15034"/>
              <a:gd name="T29" fmla="*/ 8134 h 8534"/>
              <a:gd name="T30" fmla="*/ 8732 w 15034"/>
              <a:gd name="T31" fmla="*/ 7503 h 8534"/>
              <a:gd name="T32" fmla="*/ 9024 w 15034"/>
              <a:gd name="T33" fmla="*/ 7419 h 8534"/>
              <a:gd name="T34" fmla="*/ 9762 w 15034"/>
              <a:gd name="T35" fmla="*/ 6411 h 8534"/>
              <a:gd name="T36" fmla="*/ 10462 w 15034"/>
              <a:gd name="T37" fmla="*/ 5258 h 8534"/>
              <a:gd name="T38" fmla="*/ 11178 w 15034"/>
              <a:gd name="T39" fmla="*/ 3562 h 8534"/>
              <a:gd name="T40" fmla="*/ 12080 w 15034"/>
              <a:gd name="T41" fmla="*/ 1313 h 8534"/>
              <a:gd name="T42" fmla="*/ 12620 w 15034"/>
              <a:gd name="T43" fmla="*/ 623 h 8534"/>
              <a:gd name="T44" fmla="*/ 13011 w 15034"/>
              <a:gd name="T45" fmla="*/ 607 h 8534"/>
              <a:gd name="T46" fmla="*/ 13539 w 15034"/>
              <a:gd name="T47" fmla="*/ 318 h 8534"/>
              <a:gd name="T48" fmla="*/ 14169 w 15034"/>
              <a:gd name="T49" fmla="*/ 0 h 8534"/>
              <a:gd name="T50" fmla="*/ 14615 w 15034"/>
              <a:gd name="T51" fmla="*/ 153 h 8534"/>
              <a:gd name="T52" fmla="*/ 14787 w 15034"/>
              <a:gd name="T53" fmla="*/ 725 h 8534"/>
              <a:gd name="T54" fmla="*/ 14297 w 15034"/>
              <a:gd name="T55" fmla="*/ 285 h 8534"/>
              <a:gd name="T56" fmla="*/ 14052 w 15034"/>
              <a:gd name="T57" fmla="*/ 240 h 8534"/>
              <a:gd name="T58" fmla="*/ 13501 w 15034"/>
              <a:gd name="T59" fmla="*/ 625 h 8534"/>
              <a:gd name="T60" fmla="*/ 12824 w 15034"/>
              <a:gd name="T61" fmla="*/ 944 h 8534"/>
              <a:gd name="T62" fmla="*/ 12402 w 15034"/>
              <a:gd name="T63" fmla="*/ 1153 h 8534"/>
              <a:gd name="T64" fmla="*/ 11776 w 15034"/>
              <a:gd name="T65" fmla="*/ 2509 h 8534"/>
              <a:gd name="T66" fmla="*/ 10876 w 15034"/>
              <a:gd name="T67" fmla="*/ 4774 h 8534"/>
              <a:gd name="T68" fmla="*/ 10141 w 15034"/>
              <a:gd name="T69" fmla="*/ 6290 h 8534"/>
              <a:gd name="T70" fmla="*/ 9607 w 15034"/>
              <a:gd name="T71" fmla="*/ 6904 h 8534"/>
              <a:gd name="T72" fmla="*/ 8968 w 15034"/>
              <a:gd name="T73" fmla="*/ 7732 h 8534"/>
              <a:gd name="T74" fmla="*/ 8508 w 15034"/>
              <a:gd name="T75" fmla="*/ 7955 h 8534"/>
              <a:gd name="T76" fmla="*/ 7918 w 15034"/>
              <a:gd name="T77" fmla="*/ 8466 h 8534"/>
              <a:gd name="T78" fmla="*/ 7143 w 15034"/>
              <a:gd name="T79" fmla="*/ 8452 h 8534"/>
              <a:gd name="T80" fmla="*/ 6565 w 15034"/>
              <a:gd name="T81" fmla="*/ 8341 h 8534"/>
              <a:gd name="T82" fmla="*/ 6037 w 15034"/>
              <a:gd name="T83" fmla="*/ 8106 h 8534"/>
              <a:gd name="T84" fmla="*/ 5537 w 15034"/>
              <a:gd name="T85" fmla="*/ 8052 h 8534"/>
              <a:gd name="T86" fmla="*/ 5012 w 15034"/>
              <a:gd name="T87" fmla="*/ 8132 h 8534"/>
              <a:gd name="T88" fmla="*/ 4333 w 15034"/>
              <a:gd name="T89" fmla="*/ 8221 h 8534"/>
              <a:gd name="T90" fmla="*/ 3714 w 15034"/>
              <a:gd name="T91" fmla="*/ 8209 h 8534"/>
              <a:gd name="T92" fmla="*/ 3396 w 15034"/>
              <a:gd name="T93" fmla="*/ 8272 h 8534"/>
              <a:gd name="T94" fmla="*/ 2856 w 15034"/>
              <a:gd name="T95" fmla="*/ 8432 h 8534"/>
              <a:gd name="T96" fmla="*/ 2211 w 15034"/>
              <a:gd name="T97" fmla="*/ 8115 h 8534"/>
              <a:gd name="T98" fmla="*/ 1690 w 15034"/>
              <a:gd name="T99" fmla="*/ 7631 h 8534"/>
              <a:gd name="T100" fmla="*/ 1284 w 15034"/>
              <a:gd name="T101" fmla="*/ 8116 h 8534"/>
              <a:gd name="T102" fmla="*/ 865 w 15034"/>
              <a:gd name="T103" fmla="*/ 8212 h 8534"/>
              <a:gd name="T104" fmla="*/ 216 w 15034"/>
              <a:gd name="T105" fmla="*/ 8291 h 8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34" h="8534">
                <a:moveTo>
                  <a:pt x="74" y="8078"/>
                </a:moveTo>
                <a:lnTo>
                  <a:pt x="254" y="7958"/>
                </a:lnTo>
                <a:cubicBezTo>
                  <a:pt x="275" y="7944"/>
                  <a:pt x="300" y="7936"/>
                  <a:pt x="325" y="7936"/>
                </a:cubicBezTo>
                <a:lnTo>
                  <a:pt x="505" y="7936"/>
                </a:lnTo>
                <a:lnTo>
                  <a:pt x="700" y="7957"/>
                </a:lnTo>
                <a:lnTo>
                  <a:pt x="865" y="7956"/>
                </a:lnTo>
                <a:lnTo>
                  <a:pt x="813" y="7968"/>
                </a:lnTo>
                <a:lnTo>
                  <a:pt x="993" y="7888"/>
                </a:lnTo>
                <a:cubicBezTo>
                  <a:pt x="1010" y="7880"/>
                  <a:pt x="1028" y="7876"/>
                  <a:pt x="1045" y="7876"/>
                </a:cubicBezTo>
                <a:lnTo>
                  <a:pt x="1221" y="7876"/>
                </a:lnTo>
                <a:lnTo>
                  <a:pt x="1159" y="7893"/>
                </a:lnTo>
                <a:lnTo>
                  <a:pt x="1339" y="7793"/>
                </a:lnTo>
                <a:lnTo>
                  <a:pt x="1519" y="7693"/>
                </a:lnTo>
                <a:lnTo>
                  <a:pt x="1474" y="7735"/>
                </a:lnTo>
                <a:lnTo>
                  <a:pt x="1654" y="7455"/>
                </a:lnTo>
                <a:cubicBezTo>
                  <a:pt x="1672" y="7426"/>
                  <a:pt x="1702" y="7406"/>
                  <a:pt x="1735" y="7399"/>
                </a:cubicBezTo>
                <a:cubicBezTo>
                  <a:pt x="1769" y="7392"/>
                  <a:pt x="1804" y="7399"/>
                  <a:pt x="1832" y="7418"/>
                </a:cubicBezTo>
                <a:lnTo>
                  <a:pt x="2012" y="7538"/>
                </a:lnTo>
                <a:lnTo>
                  <a:pt x="2200" y="7683"/>
                </a:lnTo>
                <a:cubicBezTo>
                  <a:pt x="2209" y="7690"/>
                  <a:pt x="2217" y="7699"/>
                  <a:pt x="2224" y="7708"/>
                </a:cubicBezTo>
                <a:lnTo>
                  <a:pt x="2404" y="7948"/>
                </a:lnTo>
                <a:lnTo>
                  <a:pt x="2392" y="7934"/>
                </a:lnTo>
                <a:lnTo>
                  <a:pt x="2572" y="8114"/>
                </a:lnTo>
                <a:lnTo>
                  <a:pt x="2522" y="8083"/>
                </a:lnTo>
                <a:lnTo>
                  <a:pt x="2702" y="8143"/>
                </a:lnTo>
                <a:lnTo>
                  <a:pt x="2869" y="8180"/>
                </a:lnTo>
                <a:lnTo>
                  <a:pt x="2827" y="8177"/>
                </a:lnTo>
                <a:lnTo>
                  <a:pt x="3007" y="8157"/>
                </a:lnTo>
                <a:lnTo>
                  <a:pt x="2950" y="8178"/>
                </a:lnTo>
                <a:lnTo>
                  <a:pt x="3130" y="8058"/>
                </a:lnTo>
                <a:cubicBezTo>
                  <a:pt x="3147" y="8047"/>
                  <a:pt x="3167" y="8040"/>
                  <a:pt x="3187" y="8037"/>
                </a:cubicBezTo>
                <a:lnTo>
                  <a:pt x="3367" y="8017"/>
                </a:lnTo>
                <a:lnTo>
                  <a:pt x="3341" y="8023"/>
                </a:lnTo>
                <a:lnTo>
                  <a:pt x="3521" y="7963"/>
                </a:lnTo>
                <a:cubicBezTo>
                  <a:pt x="3534" y="7959"/>
                  <a:pt x="3548" y="7956"/>
                  <a:pt x="3561" y="7956"/>
                </a:cubicBezTo>
                <a:lnTo>
                  <a:pt x="3741" y="7956"/>
                </a:lnTo>
                <a:cubicBezTo>
                  <a:pt x="3751" y="7956"/>
                  <a:pt x="3760" y="7957"/>
                  <a:pt x="3769" y="7960"/>
                </a:cubicBezTo>
                <a:lnTo>
                  <a:pt x="3949" y="8000"/>
                </a:lnTo>
                <a:lnTo>
                  <a:pt x="3921" y="7996"/>
                </a:lnTo>
                <a:lnTo>
                  <a:pt x="4101" y="7996"/>
                </a:lnTo>
                <a:lnTo>
                  <a:pt x="4267" y="7977"/>
                </a:lnTo>
                <a:lnTo>
                  <a:pt x="4229" y="7988"/>
                </a:lnTo>
                <a:lnTo>
                  <a:pt x="4409" y="7908"/>
                </a:lnTo>
                <a:cubicBezTo>
                  <a:pt x="4426" y="7900"/>
                  <a:pt x="4444" y="7896"/>
                  <a:pt x="4461" y="7896"/>
                </a:cubicBezTo>
                <a:lnTo>
                  <a:pt x="4641" y="7896"/>
                </a:lnTo>
                <a:lnTo>
                  <a:pt x="4821" y="7896"/>
                </a:lnTo>
                <a:lnTo>
                  <a:pt x="4983" y="7877"/>
                </a:lnTo>
                <a:lnTo>
                  <a:pt x="4945" y="7888"/>
                </a:lnTo>
                <a:lnTo>
                  <a:pt x="5125" y="7808"/>
                </a:lnTo>
                <a:cubicBezTo>
                  <a:pt x="5142" y="7800"/>
                  <a:pt x="5160" y="7796"/>
                  <a:pt x="5177" y="7796"/>
                </a:cubicBezTo>
                <a:lnTo>
                  <a:pt x="5357" y="7796"/>
                </a:lnTo>
                <a:lnTo>
                  <a:pt x="5537" y="7796"/>
                </a:lnTo>
                <a:lnTo>
                  <a:pt x="5510" y="7800"/>
                </a:lnTo>
                <a:lnTo>
                  <a:pt x="5690" y="7760"/>
                </a:lnTo>
                <a:cubicBezTo>
                  <a:pt x="5708" y="7755"/>
                  <a:pt x="5727" y="7755"/>
                  <a:pt x="5745" y="7760"/>
                </a:cubicBezTo>
                <a:lnTo>
                  <a:pt x="5925" y="7800"/>
                </a:lnTo>
                <a:lnTo>
                  <a:pt x="6118" y="7863"/>
                </a:lnTo>
                <a:lnTo>
                  <a:pt x="6298" y="7923"/>
                </a:lnTo>
                <a:lnTo>
                  <a:pt x="6478" y="7983"/>
                </a:lnTo>
                <a:cubicBezTo>
                  <a:pt x="6489" y="7987"/>
                  <a:pt x="6499" y="7992"/>
                  <a:pt x="6508" y="7998"/>
                </a:cubicBezTo>
                <a:lnTo>
                  <a:pt x="6688" y="8118"/>
                </a:lnTo>
                <a:lnTo>
                  <a:pt x="6669" y="8108"/>
                </a:lnTo>
                <a:lnTo>
                  <a:pt x="6849" y="8188"/>
                </a:lnTo>
                <a:lnTo>
                  <a:pt x="7029" y="8268"/>
                </a:lnTo>
                <a:lnTo>
                  <a:pt x="6937" y="8263"/>
                </a:lnTo>
                <a:lnTo>
                  <a:pt x="7117" y="8203"/>
                </a:lnTo>
                <a:cubicBezTo>
                  <a:pt x="7135" y="8197"/>
                  <a:pt x="7153" y="8195"/>
                  <a:pt x="7172" y="8197"/>
                </a:cubicBezTo>
                <a:lnTo>
                  <a:pt x="7352" y="8217"/>
                </a:lnTo>
                <a:lnTo>
                  <a:pt x="7532" y="8237"/>
                </a:lnTo>
                <a:lnTo>
                  <a:pt x="7725" y="8280"/>
                </a:lnTo>
                <a:lnTo>
                  <a:pt x="7657" y="8283"/>
                </a:lnTo>
                <a:lnTo>
                  <a:pt x="7837" y="8223"/>
                </a:lnTo>
                <a:lnTo>
                  <a:pt x="7806" y="8238"/>
                </a:lnTo>
                <a:lnTo>
                  <a:pt x="7986" y="8118"/>
                </a:lnTo>
                <a:lnTo>
                  <a:pt x="7967" y="8134"/>
                </a:lnTo>
                <a:lnTo>
                  <a:pt x="8147" y="7954"/>
                </a:lnTo>
                <a:lnTo>
                  <a:pt x="8327" y="7774"/>
                </a:lnTo>
                <a:lnTo>
                  <a:pt x="8507" y="7594"/>
                </a:lnTo>
                <a:cubicBezTo>
                  <a:pt x="8521" y="7580"/>
                  <a:pt x="8538" y="7570"/>
                  <a:pt x="8556" y="7563"/>
                </a:cubicBezTo>
                <a:lnTo>
                  <a:pt x="8732" y="7503"/>
                </a:lnTo>
                <a:cubicBezTo>
                  <a:pt x="8741" y="7500"/>
                  <a:pt x="8750" y="7498"/>
                  <a:pt x="8759" y="7497"/>
                </a:cubicBezTo>
                <a:lnTo>
                  <a:pt x="8939" y="7477"/>
                </a:lnTo>
                <a:lnTo>
                  <a:pt x="8882" y="7498"/>
                </a:lnTo>
                <a:lnTo>
                  <a:pt x="9062" y="7378"/>
                </a:lnTo>
                <a:lnTo>
                  <a:pt x="9024" y="7419"/>
                </a:lnTo>
                <a:lnTo>
                  <a:pt x="9204" y="7119"/>
                </a:lnTo>
                <a:lnTo>
                  <a:pt x="9380" y="6785"/>
                </a:lnTo>
                <a:cubicBezTo>
                  <a:pt x="9387" y="6771"/>
                  <a:pt x="9397" y="6759"/>
                  <a:pt x="9408" y="6749"/>
                </a:cubicBezTo>
                <a:lnTo>
                  <a:pt x="9588" y="6589"/>
                </a:lnTo>
                <a:lnTo>
                  <a:pt x="9762" y="6411"/>
                </a:lnTo>
                <a:lnTo>
                  <a:pt x="9746" y="6431"/>
                </a:lnTo>
                <a:lnTo>
                  <a:pt x="9926" y="6151"/>
                </a:lnTo>
                <a:lnTo>
                  <a:pt x="10104" y="5855"/>
                </a:lnTo>
                <a:lnTo>
                  <a:pt x="10286" y="5571"/>
                </a:lnTo>
                <a:lnTo>
                  <a:pt x="10462" y="5258"/>
                </a:lnTo>
                <a:lnTo>
                  <a:pt x="10451" y="5283"/>
                </a:lnTo>
                <a:lnTo>
                  <a:pt x="10631" y="4699"/>
                </a:lnTo>
                <a:lnTo>
                  <a:pt x="10816" y="4266"/>
                </a:lnTo>
                <a:lnTo>
                  <a:pt x="11002" y="3934"/>
                </a:lnTo>
                <a:lnTo>
                  <a:pt x="11178" y="3562"/>
                </a:lnTo>
                <a:lnTo>
                  <a:pt x="11352" y="3032"/>
                </a:lnTo>
                <a:lnTo>
                  <a:pt x="11531" y="2436"/>
                </a:lnTo>
                <a:lnTo>
                  <a:pt x="11715" y="1984"/>
                </a:lnTo>
                <a:lnTo>
                  <a:pt x="11902" y="1650"/>
                </a:lnTo>
                <a:lnTo>
                  <a:pt x="12080" y="1313"/>
                </a:lnTo>
                <a:lnTo>
                  <a:pt x="12260" y="969"/>
                </a:lnTo>
                <a:cubicBezTo>
                  <a:pt x="12277" y="936"/>
                  <a:pt x="12309" y="912"/>
                  <a:pt x="12345" y="904"/>
                </a:cubicBezTo>
                <a:lnTo>
                  <a:pt x="12521" y="864"/>
                </a:lnTo>
                <a:lnTo>
                  <a:pt x="12440" y="923"/>
                </a:lnTo>
                <a:lnTo>
                  <a:pt x="12620" y="623"/>
                </a:lnTo>
                <a:cubicBezTo>
                  <a:pt x="12639" y="590"/>
                  <a:pt x="12672" y="568"/>
                  <a:pt x="12710" y="562"/>
                </a:cubicBezTo>
                <a:cubicBezTo>
                  <a:pt x="12748" y="556"/>
                  <a:pt x="12786" y="567"/>
                  <a:pt x="12815" y="593"/>
                </a:cubicBezTo>
                <a:lnTo>
                  <a:pt x="12995" y="753"/>
                </a:lnTo>
                <a:lnTo>
                  <a:pt x="12831" y="747"/>
                </a:lnTo>
                <a:lnTo>
                  <a:pt x="13011" y="607"/>
                </a:lnTo>
                <a:lnTo>
                  <a:pt x="13198" y="482"/>
                </a:lnTo>
                <a:cubicBezTo>
                  <a:pt x="13204" y="478"/>
                  <a:pt x="13211" y="474"/>
                  <a:pt x="13217" y="472"/>
                </a:cubicBezTo>
                <a:lnTo>
                  <a:pt x="13397" y="392"/>
                </a:lnTo>
                <a:lnTo>
                  <a:pt x="13567" y="297"/>
                </a:lnTo>
                <a:lnTo>
                  <a:pt x="13539" y="318"/>
                </a:lnTo>
                <a:lnTo>
                  <a:pt x="13719" y="138"/>
                </a:lnTo>
                <a:cubicBezTo>
                  <a:pt x="13727" y="130"/>
                  <a:pt x="13737" y="122"/>
                  <a:pt x="13747" y="117"/>
                </a:cubicBezTo>
                <a:lnTo>
                  <a:pt x="13927" y="17"/>
                </a:lnTo>
                <a:cubicBezTo>
                  <a:pt x="13946" y="6"/>
                  <a:pt x="13968" y="0"/>
                  <a:pt x="13989" y="0"/>
                </a:cubicBezTo>
                <a:lnTo>
                  <a:pt x="14169" y="0"/>
                </a:lnTo>
                <a:cubicBezTo>
                  <a:pt x="14179" y="0"/>
                  <a:pt x="14188" y="1"/>
                  <a:pt x="14197" y="4"/>
                </a:cubicBezTo>
                <a:lnTo>
                  <a:pt x="14377" y="44"/>
                </a:lnTo>
                <a:cubicBezTo>
                  <a:pt x="14386" y="45"/>
                  <a:pt x="14394" y="48"/>
                  <a:pt x="14401" y="52"/>
                </a:cubicBezTo>
                <a:lnTo>
                  <a:pt x="14581" y="132"/>
                </a:lnTo>
                <a:cubicBezTo>
                  <a:pt x="14594" y="137"/>
                  <a:pt x="14605" y="144"/>
                  <a:pt x="14615" y="153"/>
                </a:cubicBezTo>
                <a:lnTo>
                  <a:pt x="14795" y="313"/>
                </a:lnTo>
                <a:cubicBezTo>
                  <a:pt x="14801" y="318"/>
                  <a:pt x="14807" y="325"/>
                  <a:pt x="14812" y="332"/>
                </a:cubicBezTo>
                <a:lnTo>
                  <a:pt x="14992" y="572"/>
                </a:lnTo>
                <a:cubicBezTo>
                  <a:pt x="15034" y="628"/>
                  <a:pt x="15023" y="708"/>
                  <a:pt x="14966" y="751"/>
                </a:cubicBezTo>
                <a:cubicBezTo>
                  <a:pt x="14910" y="793"/>
                  <a:pt x="14829" y="782"/>
                  <a:pt x="14787" y="725"/>
                </a:cubicBezTo>
                <a:lnTo>
                  <a:pt x="14607" y="485"/>
                </a:lnTo>
                <a:lnTo>
                  <a:pt x="14624" y="504"/>
                </a:lnTo>
                <a:lnTo>
                  <a:pt x="14444" y="344"/>
                </a:lnTo>
                <a:lnTo>
                  <a:pt x="14477" y="365"/>
                </a:lnTo>
                <a:lnTo>
                  <a:pt x="14297" y="285"/>
                </a:lnTo>
                <a:lnTo>
                  <a:pt x="14322" y="293"/>
                </a:lnTo>
                <a:lnTo>
                  <a:pt x="14142" y="253"/>
                </a:lnTo>
                <a:lnTo>
                  <a:pt x="14169" y="256"/>
                </a:lnTo>
                <a:lnTo>
                  <a:pt x="13989" y="256"/>
                </a:lnTo>
                <a:lnTo>
                  <a:pt x="14052" y="240"/>
                </a:lnTo>
                <a:lnTo>
                  <a:pt x="13872" y="340"/>
                </a:lnTo>
                <a:lnTo>
                  <a:pt x="13900" y="319"/>
                </a:lnTo>
                <a:lnTo>
                  <a:pt x="13720" y="499"/>
                </a:lnTo>
                <a:cubicBezTo>
                  <a:pt x="13712" y="507"/>
                  <a:pt x="13702" y="515"/>
                  <a:pt x="13692" y="520"/>
                </a:cubicBezTo>
                <a:lnTo>
                  <a:pt x="13501" y="625"/>
                </a:lnTo>
                <a:lnTo>
                  <a:pt x="13321" y="705"/>
                </a:lnTo>
                <a:lnTo>
                  <a:pt x="13340" y="695"/>
                </a:lnTo>
                <a:lnTo>
                  <a:pt x="13168" y="810"/>
                </a:lnTo>
                <a:lnTo>
                  <a:pt x="12988" y="950"/>
                </a:lnTo>
                <a:cubicBezTo>
                  <a:pt x="12939" y="987"/>
                  <a:pt x="12871" y="985"/>
                  <a:pt x="12824" y="944"/>
                </a:cubicBezTo>
                <a:lnTo>
                  <a:pt x="12644" y="784"/>
                </a:lnTo>
                <a:lnTo>
                  <a:pt x="12839" y="754"/>
                </a:lnTo>
                <a:lnTo>
                  <a:pt x="12659" y="1054"/>
                </a:lnTo>
                <a:cubicBezTo>
                  <a:pt x="12641" y="1084"/>
                  <a:pt x="12612" y="1106"/>
                  <a:pt x="12578" y="1113"/>
                </a:cubicBezTo>
                <a:lnTo>
                  <a:pt x="12402" y="1153"/>
                </a:lnTo>
                <a:lnTo>
                  <a:pt x="12487" y="1088"/>
                </a:lnTo>
                <a:lnTo>
                  <a:pt x="12307" y="1432"/>
                </a:lnTo>
                <a:lnTo>
                  <a:pt x="12125" y="1775"/>
                </a:lnTo>
                <a:lnTo>
                  <a:pt x="11952" y="2081"/>
                </a:lnTo>
                <a:lnTo>
                  <a:pt x="11776" y="2509"/>
                </a:lnTo>
                <a:lnTo>
                  <a:pt x="11595" y="3113"/>
                </a:lnTo>
                <a:lnTo>
                  <a:pt x="11409" y="3671"/>
                </a:lnTo>
                <a:lnTo>
                  <a:pt x="11225" y="4059"/>
                </a:lnTo>
                <a:lnTo>
                  <a:pt x="11051" y="4367"/>
                </a:lnTo>
                <a:lnTo>
                  <a:pt x="10876" y="4774"/>
                </a:lnTo>
                <a:lnTo>
                  <a:pt x="10696" y="5358"/>
                </a:lnTo>
                <a:cubicBezTo>
                  <a:pt x="10693" y="5367"/>
                  <a:pt x="10689" y="5375"/>
                  <a:pt x="10685" y="5383"/>
                </a:cubicBezTo>
                <a:lnTo>
                  <a:pt x="10501" y="5710"/>
                </a:lnTo>
                <a:lnTo>
                  <a:pt x="10323" y="5986"/>
                </a:lnTo>
                <a:lnTo>
                  <a:pt x="10141" y="6290"/>
                </a:lnTo>
                <a:lnTo>
                  <a:pt x="9961" y="6570"/>
                </a:lnTo>
                <a:cubicBezTo>
                  <a:pt x="9956" y="6577"/>
                  <a:pt x="9951" y="6584"/>
                  <a:pt x="9945" y="6590"/>
                </a:cubicBezTo>
                <a:lnTo>
                  <a:pt x="9759" y="6780"/>
                </a:lnTo>
                <a:lnTo>
                  <a:pt x="9579" y="6940"/>
                </a:lnTo>
                <a:lnTo>
                  <a:pt x="9607" y="6904"/>
                </a:lnTo>
                <a:lnTo>
                  <a:pt x="9423" y="7250"/>
                </a:lnTo>
                <a:lnTo>
                  <a:pt x="9243" y="7550"/>
                </a:lnTo>
                <a:cubicBezTo>
                  <a:pt x="9233" y="7567"/>
                  <a:pt x="9220" y="7580"/>
                  <a:pt x="9204" y="7591"/>
                </a:cubicBezTo>
                <a:lnTo>
                  <a:pt x="9024" y="7711"/>
                </a:lnTo>
                <a:cubicBezTo>
                  <a:pt x="9007" y="7722"/>
                  <a:pt x="8988" y="7729"/>
                  <a:pt x="8968" y="7732"/>
                </a:cubicBezTo>
                <a:lnTo>
                  <a:pt x="8788" y="7752"/>
                </a:lnTo>
                <a:lnTo>
                  <a:pt x="8815" y="7746"/>
                </a:lnTo>
                <a:lnTo>
                  <a:pt x="8639" y="7806"/>
                </a:lnTo>
                <a:lnTo>
                  <a:pt x="8688" y="7775"/>
                </a:lnTo>
                <a:lnTo>
                  <a:pt x="8508" y="7955"/>
                </a:lnTo>
                <a:lnTo>
                  <a:pt x="8328" y="8135"/>
                </a:lnTo>
                <a:lnTo>
                  <a:pt x="8148" y="8315"/>
                </a:lnTo>
                <a:cubicBezTo>
                  <a:pt x="8142" y="8321"/>
                  <a:pt x="8135" y="8326"/>
                  <a:pt x="8128" y="8331"/>
                </a:cubicBezTo>
                <a:lnTo>
                  <a:pt x="7948" y="8451"/>
                </a:lnTo>
                <a:cubicBezTo>
                  <a:pt x="7939" y="8457"/>
                  <a:pt x="7929" y="8462"/>
                  <a:pt x="7918" y="8466"/>
                </a:cubicBezTo>
                <a:lnTo>
                  <a:pt x="7738" y="8526"/>
                </a:lnTo>
                <a:cubicBezTo>
                  <a:pt x="7716" y="8533"/>
                  <a:pt x="7692" y="8534"/>
                  <a:pt x="7670" y="8529"/>
                </a:cubicBezTo>
                <a:lnTo>
                  <a:pt x="7503" y="8492"/>
                </a:lnTo>
                <a:lnTo>
                  <a:pt x="7323" y="8472"/>
                </a:lnTo>
                <a:lnTo>
                  <a:pt x="7143" y="8452"/>
                </a:lnTo>
                <a:lnTo>
                  <a:pt x="7198" y="8446"/>
                </a:lnTo>
                <a:lnTo>
                  <a:pt x="7018" y="8506"/>
                </a:lnTo>
                <a:cubicBezTo>
                  <a:pt x="6988" y="8516"/>
                  <a:pt x="6955" y="8514"/>
                  <a:pt x="6925" y="8501"/>
                </a:cubicBezTo>
                <a:lnTo>
                  <a:pt x="6745" y="8421"/>
                </a:lnTo>
                <a:lnTo>
                  <a:pt x="6565" y="8341"/>
                </a:lnTo>
                <a:cubicBezTo>
                  <a:pt x="6559" y="8338"/>
                  <a:pt x="6552" y="8335"/>
                  <a:pt x="6546" y="8331"/>
                </a:cubicBezTo>
                <a:lnTo>
                  <a:pt x="6366" y="8211"/>
                </a:lnTo>
                <a:lnTo>
                  <a:pt x="6397" y="8226"/>
                </a:lnTo>
                <a:lnTo>
                  <a:pt x="6217" y="8166"/>
                </a:lnTo>
                <a:lnTo>
                  <a:pt x="6037" y="8106"/>
                </a:lnTo>
                <a:lnTo>
                  <a:pt x="5870" y="8049"/>
                </a:lnTo>
                <a:lnTo>
                  <a:pt x="5690" y="8009"/>
                </a:lnTo>
                <a:lnTo>
                  <a:pt x="5745" y="8009"/>
                </a:lnTo>
                <a:lnTo>
                  <a:pt x="5565" y="8049"/>
                </a:lnTo>
                <a:cubicBezTo>
                  <a:pt x="5556" y="8051"/>
                  <a:pt x="5547" y="8052"/>
                  <a:pt x="5537" y="8052"/>
                </a:cubicBezTo>
                <a:lnTo>
                  <a:pt x="5357" y="8052"/>
                </a:lnTo>
                <a:lnTo>
                  <a:pt x="5177" y="8052"/>
                </a:lnTo>
                <a:lnTo>
                  <a:pt x="5229" y="8041"/>
                </a:lnTo>
                <a:lnTo>
                  <a:pt x="5049" y="8121"/>
                </a:lnTo>
                <a:cubicBezTo>
                  <a:pt x="5038" y="8127"/>
                  <a:pt x="5025" y="8130"/>
                  <a:pt x="5012" y="8132"/>
                </a:cubicBezTo>
                <a:lnTo>
                  <a:pt x="4821" y="8152"/>
                </a:lnTo>
                <a:lnTo>
                  <a:pt x="4641" y="8152"/>
                </a:lnTo>
                <a:lnTo>
                  <a:pt x="4461" y="8152"/>
                </a:lnTo>
                <a:lnTo>
                  <a:pt x="4513" y="8141"/>
                </a:lnTo>
                <a:lnTo>
                  <a:pt x="4333" y="8221"/>
                </a:lnTo>
                <a:cubicBezTo>
                  <a:pt x="4321" y="8227"/>
                  <a:pt x="4309" y="8230"/>
                  <a:pt x="4296" y="8232"/>
                </a:cubicBezTo>
                <a:lnTo>
                  <a:pt x="4101" y="8252"/>
                </a:lnTo>
                <a:lnTo>
                  <a:pt x="3921" y="8252"/>
                </a:lnTo>
                <a:cubicBezTo>
                  <a:pt x="3912" y="8252"/>
                  <a:pt x="3903" y="8251"/>
                  <a:pt x="3894" y="8249"/>
                </a:cubicBezTo>
                <a:lnTo>
                  <a:pt x="3714" y="8209"/>
                </a:lnTo>
                <a:lnTo>
                  <a:pt x="3741" y="8212"/>
                </a:lnTo>
                <a:lnTo>
                  <a:pt x="3561" y="8212"/>
                </a:lnTo>
                <a:lnTo>
                  <a:pt x="3602" y="8206"/>
                </a:lnTo>
                <a:lnTo>
                  <a:pt x="3422" y="8266"/>
                </a:lnTo>
                <a:cubicBezTo>
                  <a:pt x="3413" y="8269"/>
                  <a:pt x="3405" y="8271"/>
                  <a:pt x="3396" y="8272"/>
                </a:cubicBezTo>
                <a:lnTo>
                  <a:pt x="3216" y="8292"/>
                </a:lnTo>
                <a:lnTo>
                  <a:pt x="3272" y="8271"/>
                </a:lnTo>
                <a:lnTo>
                  <a:pt x="3092" y="8391"/>
                </a:lnTo>
                <a:cubicBezTo>
                  <a:pt x="3075" y="8402"/>
                  <a:pt x="3056" y="8409"/>
                  <a:pt x="3036" y="8412"/>
                </a:cubicBezTo>
                <a:lnTo>
                  <a:pt x="2856" y="8432"/>
                </a:lnTo>
                <a:cubicBezTo>
                  <a:pt x="2842" y="8433"/>
                  <a:pt x="2827" y="8432"/>
                  <a:pt x="2814" y="8429"/>
                </a:cubicBezTo>
                <a:lnTo>
                  <a:pt x="2621" y="8386"/>
                </a:lnTo>
                <a:lnTo>
                  <a:pt x="2441" y="8326"/>
                </a:lnTo>
                <a:cubicBezTo>
                  <a:pt x="2422" y="8320"/>
                  <a:pt x="2405" y="8309"/>
                  <a:pt x="2391" y="8295"/>
                </a:cubicBezTo>
                <a:lnTo>
                  <a:pt x="2211" y="8115"/>
                </a:lnTo>
                <a:cubicBezTo>
                  <a:pt x="2207" y="8111"/>
                  <a:pt x="2203" y="8106"/>
                  <a:pt x="2199" y="8101"/>
                </a:cubicBezTo>
                <a:lnTo>
                  <a:pt x="2019" y="7861"/>
                </a:lnTo>
                <a:lnTo>
                  <a:pt x="2043" y="7886"/>
                </a:lnTo>
                <a:lnTo>
                  <a:pt x="1870" y="7751"/>
                </a:lnTo>
                <a:lnTo>
                  <a:pt x="1690" y="7631"/>
                </a:lnTo>
                <a:lnTo>
                  <a:pt x="1869" y="7594"/>
                </a:lnTo>
                <a:lnTo>
                  <a:pt x="1689" y="7874"/>
                </a:lnTo>
                <a:cubicBezTo>
                  <a:pt x="1678" y="7891"/>
                  <a:pt x="1662" y="7906"/>
                  <a:pt x="1644" y="7916"/>
                </a:cubicBezTo>
                <a:lnTo>
                  <a:pt x="1464" y="8016"/>
                </a:lnTo>
                <a:lnTo>
                  <a:pt x="1284" y="8116"/>
                </a:lnTo>
                <a:cubicBezTo>
                  <a:pt x="1265" y="8127"/>
                  <a:pt x="1243" y="8132"/>
                  <a:pt x="1221" y="8132"/>
                </a:cubicBezTo>
                <a:lnTo>
                  <a:pt x="1045" y="8132"/>
                </a:lnTo>
                <a:lnTo>
                  <a:pt x="1097" y="8121"/>
                </a:lnTo>
                <a:lnTo>
                  <a:pt x="917" y="8201"/>
                </a:lnTo>
                <a:cubicBezTo>
                  <a:pt x="901" y="8209"/>
                  <a:pt x="883" y="8212"/>
                  <a:pt x="865" y="8212"/>
                </a:cubicBezTo>
                <a:lnTo>
                  <a:pt x="671" y="8212"/>
                </a:lnTo>
                <a:lnTo>
                  <a:pt x="505" y="8192"/>
                </a:lnTo>
                <a:lnTo>
                  <a:pt x="325" y="8192"/>
                </a:lnTo>
                <a:lnTo>
                  <a:pt x="396" y="8171"/>
                </a:lnTo>
                <a:lnTo>
                  <a:pt x="216" y="8291"/>
                </a:lnTo>
                <a:cubicBezTo>
                  <a:pt x="158" y="8330"/>
                  <a:pt x="78" y="8314"/>
                  <a:pt x="39" y="8255"/>
                </a:cubicBezTo>
                <a:cubicBezTo>
                  <a:pt x="0" y="8197"/>
                  <a:pt x="16" y="8117"/>
                  <a:pt x="74" y="8078"/>
                </a:cubicBezTo>
                <a:close/>
              </a:path>
            </a:pathLst>
          </a:custGeom>
          <a:solidFill>
            <a:srgbClr val="0000FF"/>
          </a:solidFill>
          <a:ln w="1588" cap="flat">
            <a:solidFill>
              <a:srgbClr val="0000FF"/>
            </a:solidFill>
            <a:prstDash val="solid"/>
            <a:bevel/>
            <a:headEnd/>
            <a:tailEnd/>
          </a:ln>
          <a:effectLst>
            <a:outerShdw blurRad="50800" dist="38100" dir="36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456176" y="3852863"/>
            <a:ext cx="5865813" cy="1652588"/>
          </a:xfrm>
          <a:custGeom>
            <a:avLst/>
            <a:gdLst>
              <a:gd name="T0" fmla="*/ 611 w 15395"/>
              <a:gd name="T1" fmla="*/ 3368 h 4336"/>
              <a:gd name="T2" fmla="*/ 946 w 15395"/>
              <a:gd name="T3" fmla="*/ 3175 h 4336"/>
              <a:gd name="T4" fmla="*/ 1326 w 15395"/>
              <a:gd name="T5" fmla="*/ 3021 h 4336"/>
              <a:gd name="T6" fmla="*/ 1939 w 15395"/>
              <a:gd name="T7" fmla="*/ 2897 h 4336"/>
              <a:gd name="T8" fmla="*/ 2337 w 15395"/>
              <a:gd name="T9" fmla="*/ 3685 h 4336"/>
              <a:gd name="T10" fmla="*/ 2900 w 15395"/>
              <a:gd name="T11" fmla="*/ 3646 h 4336"/>
              <a:gd name="T12" fmla="*/ 3461 w 15395"/>
              <a:gd name="T13" fmla="*/ 3877 h 4336"/>
              <a:gd name="T14" fmla="*/ 3824 w 15395"/>
              <a:gd name="T15" fmla="*/ 3667 h 4336"/>
              <a:gd name="T16" fmla="*/ 4428 w 15395"/>
              <a:gd name="T17" fmla="*/ 3629 h 4336"/>
              <a:gd name="T18" fmla="*/ 4870 w 15395"/>
              <a:gd name="T19" fmla="*/ 3722 h 4336"/>
              <a:gd name="T20" fmla="*/ 5407 w 15395"/>
              <a:gd name="T21" fmla="*/ 3535 h 4336"/>
              <a:gd name="T22" fmla="*/ 5947 w 15395"/>
              <a:gd name="T23" fmla="*/ 3959 h 4336"/>
              <a:gd name="T24" fmla="*/ 6337 w 15395"/>
              <a:gd name="T25" fmla="*/ 3709 h 4336"/>
              <a:gd name="T26" fmla="*/ 6897 w 15395"/>
              <a:gd name="T27" fmla="*/ 3715 h 4336"/>
              <a:gd name="T28" fmla="*/ 7299 w 15395"/>
              <a:gd name="T29" fmla="*/ 3938 h 4336"/>
              <a:gd name="T30" fmla="*/ 7938 w 15395"/>
              <a:gd name="T31" fmla="*/ 4036 h 4336"/>
              <a:gd name="T32" fmla="*/ 8326 w 15395"/>
              <a:gd name="T33" fmla="*/ 3759 h 4336"/>
              <a:gd name="T34" fmla="*/ 8724 w 15395"/>
              <a:gd name="T35" fmla="*/ 3431 h 4336"/>
              <a:gd name="T36" fmla="*/ 9264 w 15395"/>
              <a:gd name="T37" fmla="*/ 3339 h 4336"/>
              <a:gd name="T38" fmla="*/ 9565 w 15395"/>
              <a:gd name="T39" fmla="*/ 2701 h 4336"/>
              <a:gd name="T40" fmla="*/ 10306 w 15395"/>
              <a:gd name="T41" fmla="*/ 2468 h 4336"/>
              <a:gd name="T42" fmla="*/ 10693 w 15395"/>
              <a:gd name="T43" fmla="*/ 2860 h 4336"/>
              <a:gd name="T44" fmla="*/ 11321 w 15395"/>
              <a:gd name="T45" fmla="*/ 1672 h 4336"/>
              <a:gd name="T46" fmla="*/ 11768 w 15395"/>
              <a:gd name="T47" fmla="*/ 1555 h 4336"/>
              <a:gd name="T48" fmla="*/ 12267 w 15395"/>
              <a:gd name="T49" fmla="*/ 985 h 4336"/>
              <a:gd name="T50" fmla="*/ 13040 w 15395"/>
              <a:gd name="T51" fmla="*/ 463 h 4336"/>
              <a:gd name="T52" fmla="*/ 13374 w 15395"/>
              <a:gd name="T53" fmla="*/ 189 h 4336"/>
              <a:gd name="T54" fmla="*/ 14015 w 15395"/>
              <a:gd name="T55" fmla="*/ 39 h 4336"/>
              <a:gd name="T56" fmla="*/ 14586 w 15395"/>
              <a:gd name="T57" fmla="*/ 105 h 4336"/>
              <a:gd name="T58" fmla="*/ 15130 w 15395"/>
              <a:gd name="T59" fmla="*/ 444 h 4336"/>
              <a:gd name="T60" fmla="*/ 15124 w 15395"/>
              <a:gd name="T61" fmla="*/ 672 h 4336"/>
              <a:gd name="T62" fmla="*/ 14667 w 15395"/>
              <a:gd name="T63" fmla="*/ 405 h 4336"/>
              <a:gd name="T64" fmla="*/ 14001 w 15395"/>
              <a:gd name="T65" fmla="*/ 292 h 4336"/>
              <a:gd name="T66" fmla="*/ 13705 w 15395"/>
              <a:gd name="T67" fmla="*/ 264 h 4336"/>
              <a:gd name="T68" fmla="*/ 13191 w 15395"/>
              <a:gd name="T69" fmla="*/ 659 h 4336"/>
              <a:gd name="T70" fmla="*/ 12656 w 15395"/>
              <a:gd name="T71" fmla="*/ 863 h 4336"/>
              <a:gd name="T72" fmla="*/ 11931 w 15395"/>
              <a:gd name="T73" fmla="*/ 1747 h 4336"/>
              <a:gd name="T74" fmla="*/ 11446 w 15395"/>
              <a:gd name="T75" fmla="*/ 1961 h 4336"/>
              <a:gd name="T76" fmla="*/ 10867 w 15395"/>
              <a:gd name="T77" fmla="*/ 3032 h 4336"/>
              <a:gd name="T78" fmla="*/ 10301 w 15395"/>
              <a:gd name="T79" fmla="*/ 2833 h 4336"/>
              <a:gd name="T80" fmla="*/ 9962 w 15395"/>
              <a:gd name="T81" fmla="*/ 2544 h 4336"/>
              <a:gd name="T82" fmla="*/ 9434 w 15395"/>
              <a:gd name="T83" fmla="*/ 3501 h 4336"/>
              <a:gd name="T84" fmla="*/ 9003 w 15395"/>
              <a:gd name="T85" fmla="*/ 3590 h 4336"/>
              <a:gd name="T86" fmla="*/ 8401 w 15395"/>
              <a:gd name="T87" fmla="*/ 3975 h 4336"/>
              <a:gd name="T88" fmla="*/ 7842 w 15395"/>
              <a:gd name="T89" fmla="*/ 4271 h 4336"/>
              <a:gd name="T90" fmla="*/ 7563 w 15395"/>
              <a:gd name="T91" fmla="*/ 4112 h 4336"/>
              <a:gd name="T92" fmla="*/ 6878 w 15395"/>
              <a:gd name="T93" fmla="*/ 4098 h 4336"/>
              <a:gd name="T94" fmla="*/ 6502 w 15395"/>
              <a:gd name="T95" fmla="*/ 3899 h 4336"/>
              <a:gd name="T96" fmla="*/ 6042 w 15395"/>
              <a:gd name="T97" fmla="*/ 4251 h 4336"/>
              <a:gd name="T98" fmla="*/ 5488 w 15395"/>
              <a:gd name="T99" fmla="*/ 3846 h 4336"/>
              <a:gd name="T100" fmla="*/ 4949 w 15395"/>
              <a:gd name="T101" fmla="*/ 4031 h 4336"/>
              <a:gd name="T102" fmla="*/ 4421 w 15395"/>
              <a:gd name="T103" fmla="*/ 3874 h 4336"/>
              <a:gd name="T104" fmla="*/ 3839 w 15395"/>
              <a:gd name="T105" fmla="*/ 4014 h 4336"/>
              <a:gd name="T106" fmla="*/ 3414 w 15395"/>
              <a:gd name="T107" fmla="*/ 4100 h 4336"/>
              <a:gd name="T108" fmla="*/ 2959 w 15395"/>
              <a:gd name="T109" fmla="*/ 3972 h 4336"/>
              <a:gd name="T110" fmla="*/ 2446 w 15395"/>
              <a:gd name="T111" fmla="*/ 3983 h 4336"/>
              <a:gd name="T112" fmla="*/ 1851 w 15395"/>
              <a:gd name="T113" fmla="*/ 3115 h 4336"/>
              <a:gd name="T114" fmla="*/ 1657 w 15395"/>
              <a:gd name="T115" fmla="*/ 3096 h 4336"/>
              <a:gd name="T116" fmla="*/ 1007 w 15395"/>
              <a:gd name="T117" fmla="*/ 3378 h 4336"/>
              <a:gd name="T118" fmla="*/ 497 w 15395"/>
              <a:gd name="T119" fmla="*/ 3568 h 4336"/>
              <a:gd name="T120" fmla="*/ 72 w 15395"/>
              <a:gd name="T121" fmla="*/ 3537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95" h="4336">
                <a:moveTo>
                  <a:pt x="41" y="3359"/>
                </a:moveTo>
                <a:lnTo>
                  <a:pt x="221" y="3103"/>
                </a:lnTo>
                <a:cubicBezTo>
                  <a:pt x="245" y="3068"/>
                  <a:pt x="284" y="3048"/>
                  <a:pt x="326" y="3048"/>
                </a:cubicBezTo>
                <a:cubicBezTo>
                  <a:pt x="368" y="3049"/>
                  <a:pt x="408" y="3070"/>
                  <a:pt x="431" y="3104"/>
                </a:cubicBezTo>
                <a:lnTo>
                  <a:pt x="611" y="3368"/>
                </a:lnTo>
                <a:lnTo>
                  <a:pt x="514" y="3313"/>
                </a:lnTo>
                <a:lnTo>
                  <a:pt x="694" y="3325"/>
                </a:lnTo>
                <a:lnTo>
                  <a:pt x="882" y="3350"/>
                </a:lnTo>
                <a:lnTo>
                  <a:pt x="766" y="3395"/>
                </a:lnTo>
                <a:lnTo>
                  <a:pt x="946" y="3175"/>
                </a:lnTo>
                <a:cubicBezTo>
                  <a:pt x="980" y="3135"/>
                  <a:pt x="1034" y="3119"/>
                  <a:pt x="1084" y="3134"/>
                </a:cubicBezTo>
                <a:lnTo>
                  <a:pt x="1260" y="3190"/>
                </a:lnTo>
                <a:lnTo>
                  <a:pt x="1129" y="3224"/>
                </a:lnTo>
                <a:lnTo>
                  <a:pt x="1309" y="3036"/>
                </a:lnTo>
                <a:cubicBezTo>
                  <a:pt x="1314" y="3031"/>
                  <a:pt x="1320" y="3026"/>
                  <a:pt x="1326" y="3021"/>
                </a:cubicBezTo>
                <a:lnTo>
                  <a:pt x="1506" y="2889"/>
                </a:lnTo>
                <a:cubicBezTo>
                  <a:pt x="1535" y="2868"/>
                  <a:pt x="1571" y="2860"/>
                  <a:pt x="1607" y="2867"/>
                </a:cubicBezTo>
                <a:lnTo>
                  <a:pt x="1787" y="2903"/>
                </a:lnTo>
                <a:lnTo>
                  <a:pt x="1759" y="2901"/>
                </a:lnTo>
                <a:lnTo>
                  <a:pt x="1939" y="2897"/>
                </a:lnTo>
                <a:cubicBezTo>
                  <a:pt x="1974" y="2896"/>
                  <a:pt x="2007" y="2909"/>
                  <a:pt x="2032" y="2934"/>
                </a:cubicBezTo>
                <a:lnTo>
                  <a:pt x="2212" y="3114"/>
                </a:lnTo>
                <a:cubicBezTo>
                  <a:pt x="2227" y="3129"/>
                  <a:pt x="2238" y="3148"/>
                  <a:pt x="2244" y="3168"/>
                </a:cubicBezTo>
                <a:lnTo>
                  <a:pt x="2424" y="3772"/>
                </a:lnTo>
                <a:lnTo>
                  <a:pt x="2337" y="3685"/>
                </a:lnTo>
                <a:lnTo>
                  <a:pt x="2517" y="3737"/>
                </a:lnTo>
                <a:lnTo>
                  <a:pt x="2388" y="3773"/>
                </a:lnTo>
                <a:lnTo>
                  <a:pt x="2568" y="3581"/>
                </a:lnTo>
                <a:cubicBezTo>
                  <a:pt x="2607" y="3539"/>
                  <a:pt x="2669" y="3529"/>
                  <a:pt x="2720" y="3554"/>
                </a:cubicBezTo>
                <a:lnTo>
                  <a:pt x="2900" y="3646"/>
                </a:lnTo>
                <a:lnTo>
                  <a:pt x="3084" y="3749"/>
                </a:lnTo>
                <a:lnTo>
                  <a:pt x="3002" y="3734"/>
                </a:lnTo>
                <a:lnTo>
                  <a:pt x="3182" y="3706"/>
                </a:lnTo>
                <a:cubicBezTo>
                  <a:pt x="3217" y="3700"/>
                  <a:pt x="3253" y="3710"/>
                  <a:pt x="3281" y="3733"/>
                </a:cubicBezTo>
                <a:lnTo>
                  <a:pt x="3461" y="3877"/>
                </a:lnTo>
                <a:lnTo>
                  <a:pt x="3348" y="3853"/>
                </a:lnTo>
                <a:lnTo>
                  <a:pt x="3528" y="3805"/>
                </a:lnTo>
                <a:lnTo>
                  <a:pt x="3475" y="3834"/>
                </a:lnTo>
                <a:lnTo>
                  <a:pt x="3655" y="3670"/>
                </a:lnTo>
                <a:cubicBezTo>
                  <a:pt x="3703" y="3627"/>
                  <a:pt x="3775" y="3625"/>
                  <a:pt x="3824" y="3667"/>
                </a:cubicBezTo>
                <a:lnTo>
                  <a:pt x="4004" y="3819"/>
                </a:lnTo>
                <a:lnTo>
                  <a:pt x="3891" y="3792"/>
                </a:lnTo>
                <a:lnTo>
                  <a:pt x="4071" y="3748"/>
                </a:lnTo>
                <a:lnTo>
                  <a:pt x="4234" y="3682"/>
                </a:lnTo>
                <a:lnTo>
                  <a:pt x="4428" y="3629"/>
                </a:lnTo>
                <a:cubicBezTo>
                  <a:pt x="4453" y="3622"/>
                  <a:pt x="4478" y="3623"/>
                  <a:pt x="4502" y="3631"/>
                </a:cubicBezTo>
                <a:lnTo>
                  <a:pt x="4682" y="3691"/>
                </a:lnTo>
                <a:lnTo>
                  <a:pt x="4661" y="3686"/>
                </a:lnTo>
                <a:lnTo>
                  <a:pt x="4841" y="3714"/>
                </a:lnTo>
                <a:cubicBezTo>
                  <a:pt x="4851" y="3716"/>
                  <a:pt x="4861" y="3718"/>
                  <a:pt x="4870" y="3722"/>
                </a:cubicBezTo>
                <a:lnTo>
                  <a:pt x="5046" y="3794"/>
                </a:lnTo>
                <a:lnTo>
                  <a:pt x="4930" y="3804"/>
                </a:lnTo>
                <a:lnTo>
                  <a:pt x="5110" y="3692"/>
                </a:lnTo>
                <a:lnTo>
                  <a:pt x="5276" y="3554"/>
                </a:lnTo>
                <a:cubicBezTo>
                  <a:pt x="5313" y="3523"/>
                  <a:pt x="5363" y="3516"/>
                  <a:pt x="5407" y="3535"/>
                </a:cubicBezTo>
                <a:lnTo>
                  <a:pt x="5587" y="3611"/>
                </a:lnTo>
                <a:cubicBezTo>
                  <a:pt x="5610" y="3620"/>
                  <a:pt x="5630" y="3637"/>
                  <a:pt x="5644" y="3658"/>
                </a:cubicBezTo>
                <a:lnTo>
                  <a:pt x="5824" y="3930"/>
                </a:lnTo>
                <a:lnTo>
                  <a:pt x="5767" y="3883"/>
                </a:lnTo>
                <a:lnTo>
                  <a:pt x="5947" y="3959"/>
                </a:lnTo>
                <a:lnTo>
                  <a:pt x="6113" y="4005"/>
                </a:lnTo>
                <a:lnTo>
                  <a:pt x="6010" y="4020"/>
                </a:lnTo>
                <a:lnTo>
                  <a:pt x="6190" y="3908"/>
                </a:lnTo>
                <a:lnTo>
                  <a:pt x="6157" y="3937"/>
                </a:lnTo>
                <a:lnTo>
                  <a:pt x="6337" y="3709"/>
                </a:lnTo>
                <a:cubicBezTo>
                  <a:pt x="6347" y="3696"/>
                  <a:pt x="6359" y="3686"/>
                  <a:pt x="6373" y="3678"/>
                </a:cubicBezTo>
                <a:lnTo>
                  <a:pt x="6553" y="3574"/>
                </a:lnTo>
                <a:cubicBezTo>
                  <a:pt x="6594" y="3550"/>
                  <a:pt x="6645" y="3551"/>
                  <a:pt x="6685" y="3576"/>
                </a:cubicBezTo>
                <a:lnTo>
                  <a:pt x="6865" y="3688"/>
                </a:lnTo>
                <a:cubicBezTo>
                  <a:pt x="6877" y="3695"/>
                  <a:pt x="6888" y="3705"/>
                  <a:pt x="6897" y="3715"/>
                </a:cubicBezTo>
                <a:lnTo>
                  <a:pt x="7077" y="3935"/>
                </a:lnTo>
                <a:lnTo>
                  <a:pt x="7040" y="3905"/>
                </a:lnTo>
                <a:lnTo>
                  <a:pt x="7220" y="4005"/>
                </a:lnTo>
                <a:lnTo>
                  <a:pt x="7119" y="3994"/>
                </a:lnTo>
                <a:lnTo>
                  <a:pt x="7299" y="3938"/>
                </a:lnTo>
                <a:lnTo>
                  <a:pt x="7472" y="3873"/>
                </a:lnTo>
                <a:cubicBezTo>
                  <a:pt x="7500" y="3862"/>
                  <a:pt x="7530" y="3862"/>
                  <a:pt x="7558" y="3871"/>
                </a:cubicBezTo>
                <a:lnTo>
                  <a:pt x="7738" y="3931"/>
                </a:lnTo>
                <a:cubicBezTo>
                  <a:pt x="7745" y="3933"/>
                  <a:pt x="7751" y="3936"/>
                  <a:pt x="7758" y="3940"/>
                </a:cubicBezTo>
                <a:lnTo>
                  <a:pt x="7938" y="4036"/>
                </a:lnTo>
                <a:lnTo>
                  <a:pt x="7913" y="4025"/>
                </a:lnTo>
                <a:lnTo>
                  <a:pt x="8093" y="4077"/>
                </a:lnTo>
                <a:lnTo>
                  <a:pt x="7970" y="4107"/>
                </a:lnTo>
                <a:lnTo>
                  <a:pt x="8150" y="3939"/>
                </a:lnTo>
                <a:lnTo>
                  <a:pt x="8326" y="3759"/>
                </a:lnTo>
                <a:cubicBezTo>
                  <a:pt x="8354" y="3730"/>
                  <a:pt x="8394" y="3716"/>
                  <a:pt x="8434" y="3722"/>
                </a:cubicBezTo>
                <a:lnTo>
                  <a:pt x="8614" y="3746"/>
                </a:lnTo>
                <a:lnTo>
                  <a:pt x="8485" y="3811"/>
                </a:lnTo>
                <a:lnTo>
                  <a:pt x="8661" y="3487"/>
                </a:lnTo>
                <a:cubicBezTo>
                  <a:pt x="8675" y="3462"/>
                  <a:pt x="8697" y="3442"/>
                  <a:pt x="8724" y="3431"/>
                </a:cubicBezTo>
                <a:lnTo>
                  <a:pt x="8904" y="3355"/>
                </a:lnTo>
                <a:cubicBezTo>
                  <a:pt x="8932" y="3342"/>
                  <a:pt x="8964" y="3341"/>
                  <a:pt x="8994" y="3351"/>
                </a:cubicBezTo>
                <a:lnTo>
                  <a:pt x="9174" y="3411"/>
                </a:lnTo>
                <a:lnTo>
                  <a:pt x="9084" y="3415"/>
                </a:lnTo>
                <a:lnTo>
                  <a:pt x="9264" y="3339"/>
                </a:lnTo>
                <a:lnTo>
                  <a:pt x="9193" y="3412"/>
                </a:lnTo>
                <a:lnTo>
                  <a:pt x="9373" y="2924"/>
                </a:lnTo>
                <a:cubicBezTo>
                  <a:pt x="9379" y="2909"/>
                  <a:pt x="9387" y="2895"/>
                  <a:pt x="9398" y="2883"/>
                </a:cubicBezTo>
                <a:lnTo>
                  <a:pt x="9578" y="2683"/>
                </a:lnTo>
                <a:lnTo>
                  <a:pt x="9565" y="2701"/>
                </a:lnTo>
                <a:lnTo>
                  <a:pt x="9745" y="2409"/>
                </a:lnTo>
                <a:cubicBezTo>
                  <a:pt x="9773" y="2363"/>
                  <a:pt x="9828" y="2340"/>
                  <a:pt x="9881" y="2352"/>
                </a:cubicBezTo>
                <a:lnTo>
                  <a:pt x="10061" y="2392"/>
                </a:lnTo>
                <a:lnTo>
                  <a:pt x="10241" y="2432"/>
                </a:lnTo>
                <a:cubicBezTo>
                  <a:pt x="10266" y="2437"/>
                  <a:pt x="10288" y="2450"/>
                  <a:pt x="10306" y="2468"/>
                </a:cubicBezTo>
                <a:lnTo>
                  <a:pt x="10486" y="2656"/>
                </a:lnTo>
                <a:cubicBezTo>
                  <a:pt x="10494" y="2664"/>
                  <a:pt x="10500" y="2673"/>
                  <a:pt x="10505" y="2682"/>
                </a:cubicBezTo>
                <a:lnTo>
                  <a:pt x="10685" y="3006"/>
                </a:lnTo>
                <a:lnTo>
                  <a:pt x="10513" y="2956"/>
                </a:lnTo>
                <a:lnTo>
                  <a:pt x="10693" y="2860"/>
                </a:lnTo>
                <a:lnTo>
                  <a:pt x="10640" y="2913"/>
                </a:lnTo>
                <a:lnTo>
                  <a:pt x="10820" y="2569"/>
                </a:lnTo>
                <a:lnTo>
                  <a:pt x="10994" y="2118"/>
                </a:lnTo>
                <a:lnTo>
                  <a:pt x="11178" y="1740"/>
                </a:lnTo>
                <a:cubicBezTo>
                  <a:pt x="11204" y="1687"/>
                  <a:pt x="11263" y="1659"/>
                  <a:pt x="11321" y="1672"/>
                </a:cubicBezTo>
                <a:lnTo>
                  <a:pt x="11501" y="1712"/>
                </a:lnTo>
                <a:lnTo>
                  <a:pt x="11431" y="1716"/>
                </a:lnTo>
                <a:lnTo>
                  <a:pt x="11611" y="1652"/>
                </a:lnTo>
                <a:lnTo>
                  <a:pt x="11588" y="1663"/>
                </a:lnTo>
                <a:lnTo>
                  <a:pt x="11768" y="1555"/>
                </a:lnTo>
                <a:lnTo>
                  <a:pt x="11736" y="1582"/>
                </a:lnTo>
                <a:lnTo>
                  <a:pt x="11916" y="1370"/>
                </a:lnTo>
                <a:lnTo>
                  <a:pt x="12096" y="1158"/>
                </a:lnTo>
                <a:lnTo>
                  <a:pt x="12282" y="967"/>
                </a:lnTo>
                <a:lnTo>
                  <a:pt x="12267" y="985"/>
                </a:lnTo>
                <a:lnTo>
                  <a:pt x="12443" y="721"/>
                </a:lnTo>
                <a:cubicBezTo>
                  <a:pt x="12456" y="701"/>
                  <a:pt x="12475" y="685"/>
                  <a:pt x="12497" y="676"/>
                </a:cubicBezTo>
                <a:lnTo>
                  <a:pt x="12677" y="596"/>
                </a:lnTo>
                <a:lnTo>
                  <a:pt x="12871" y="534"/>
                </a:lnTo>
                <a:lnTo>
                  <a:pt x="13040" y="463"/>
                </a:lnTo>
                <a:lnTo>
                  <a:pt x="12988" y="502"/>
                </a:lnTo>
                <a:lnTo>
                  <a:pt x="13168" y="270"/>
                </a:lnTo>
                <a:cubicBezTo>
                  <a:pt x="13184" y="249"/>
                  <a:pt x="13206" y="234"/>
                  <a:pt x="13231" y="226"/>
                </a:cubicBezTo>
                <a:lnTo>
                  <a:pt x="13411" y="170"/>
                </a:lnTo>
                <a:lnTo>
                  <a:pt x="13374" y="189"/>
                </a:lnTo>
                <a:lnTo>
                  <a:pt x="13554" y="57"/>
                </a:lnTo>
                <a:cubicBezTo>
                  <a:pt x="13570" y="46"/>
                  <a:pt x="13588" y="38"/>
                  <a:pt x="13607" y="34"/>
                </a:cubicBezTo>
                <a:lnTo>
                  <a:pt x="13787" y="2"/>
                </a:lnTo>
                <a:cubicBezTo>
                  <a:pt x="13803" y="0"/>
                  <a:pt x="13819" y="0"/>
                  <a:pt x="13835" y="3"/>
                </a:cubicBezTo>
                <a:lnTo>
                  <a:pt x="14015" y="39"/>
                </a:lnTo>
                <a:lnTo>
                  <a:pt x="13978" y="37"/>
                </a:lnTo>
                <a:lnTo>
                  <a:pt x="14158" y="21"/>
                </a:lnTo>
                <a:lnTo>
                  <a:pt x="14338" y="5"/>
                </a:lnTo>
                <a:cubicBezTo>
                  <a:pt x="14361" y="3"/>
                  <a:pt x="14385" y="7"/>
                  <a:pt x="14406" y="17"/>
                </a:cubicBezTo>
                <a:lnTo>
                  <a:pt x="14586" y="105"/>
                </a:lnTo>
                <a:lnTo>
                  <a:pt x="14752" y="164"/>
                </a:lnTo>
                <a:cubicBezTo>
                  <a:pt x="14770" y="170"/>
                  <a:pt x="14786" y="180"/>
                  <a:pt x="14799" y="193"/>
                </a:cubicBezTo>
                <a:lnTo>
                  <a:pt x="14979" y="369"/>
                </a:lnTo>
                <a:lnTo>
                  <a:pt x="14950" y="348"/>
                </a:lnTo>
                <a:lnTo>
                  <a:pt x="15130" y="444"/>
                </a:lnTo>
                <a:lnTo>
                  <a:pt x="15015" y="440"/>
                </a:lnTo>
                <a:lnTo>
                  <a:pt x="15195" y="356"/>
                </a:lnTo>
                <a:cubicBezTo>
                  <a:pt x="15259" y="327"/>
                  <a:pt x="15336" y="354"/>
                  <a:pt x="15365" y="418"/>
                </a:cubicBezTo>
                <a:cubicBezTo>
                  <a:pt x="15395" y="482"/>
                  <a:pt x="15368" y="559"/>
                  <a:pt x="15304" y="588"/>
                </a:cubicBezTo>
                <a:lnTo>
                  <a:pt x="15124" y="672"/>
                </a:lnTo>
                <a:cubicBezTo>
                  <a:pt x="15087" y="689"/>
                  <a:pt x="15045" y="688"/>
                  <a:pt x="15009" y="669"/>
                </a:cubicBezTo>
                <a:lnTo>
                  <a:pt x="14829" y="573"/>
                </a:lnTo>
                <a:cubicBezTo>
                  <a:pt x="14819" y="568"/>
                  <a:pt x="14809" y="560"/>
                  <a:pt x="14800" y="552"/>
                </a:cubicBezTo>
                <a:lnTo>
                  <a:pt x="14620" y="376"/>
                </a:lnTo>
                <a:lnTo>
                  <a:pt x="14667" y="405"/>
                </a:lnTo>
                <a:lnTo>
                  <a:pt x="14473" y="335"/>
                </a:lnTo>
                <a:lnTo>
                  <a:pt x="14293" y="247"/>
                </a:lnTo>
                <a:lnTo>
                  <a:pt x="14361" y="260"/>
                </a:lnTo>
                <a:lnTo>
                  <a:pt x="14181" y="276"/>
                </a:lnTo>
                <a:lnTo>
                  <a:pt x="14001" y="292"/>
                </a:lnTo>
                <a:cubicBezTo>
                  <a:pt x="13989" y="293"/>
                  <a:pt x="13976" y="292"/>
                  <a:pt x="13964" y="290"/>
                </a:cubicBezTo>
                <a:lnTo>
                  <a:pt x="13784" y="254"/>
                </a:lnTo>
                <a:lnTo>
                  <a:pt x="13832" y="254"/>
                </a:lnTo>
                <a:lnTo>
                  <a:pt x="13652" y="286"/>
                </a:lnTo>
                <a:lnTo>
                  <a:pt x="13705" y="264"/>
                </a:lnTo>
                <a:lnTo>
                  <a:pt x="13525" y="396"/>
                </a:lnTo>
                <a:cubicBezTo>
                  <a:pt x="13514" y="404"/>
                  <a:pt x="13501" y="410"/>
                  <a:pt x="13487" y="415"/>
                </a:cubicBezTo>
                <a:lnTo>
                  <a:pt x="13307" y="471"/>
                </a:lnTo>
                <a:lnTo>
                  <a:pt x="13371" y="427"/>
                </a:lnTo>
                <a:lnTo>
                  <a:pt x="13191" y="659"/>
                </a:lnTo>
                <a:cubicBezTo>
                  <a:pt x="13177" y="676"/>
                  <a:pt x="13159" y="690"/>
                  <a:pt x="13139" y="698"/>
                </a:cubicBezTo>
                <a:lnTo>
                  <a:pt x="12947" y="779"/>
                </a:lnTo>
                <a:lnTo>
                  <a:pt x="12781" y="829"/>
                </a:lnTo>
                <a:lnTo>
                  <a:pt x="12601" y="909"/>
                </a:lnTo>
                <a:lnTo>
                  <a:pt x="12656" y="863"/>
                </a:lnTo>
                <a:lnTo>
                  <a:pt x="12480" y="1127"/>
                </a:lnTo>
                <a:cubicBezTo>
                  <a:pt x="12476" y="1134"/>
                  <a:pt x="12471" y="1140"/>
                  <a:pt x="12465" y="1146"/>
                </a:cubicBezTo>
                <a:lnTo>
                  <a:pt x="12291" y="1323"/>
                </a:lnTo>
                <a:lnTo>
                  <a:pt x="12111" y="1535"/>
                </a:lnTo>
                <a:lnTo>
                  <a:pt x="11931" y="1747"/>
                </a:lnTo>
                <a:cubicBezTo>
                  <a:pt x="11922" y="1758"/>
                  <a:pt x="11911" y="1767"/>
                  <a:pt x="11899" y="1774"/>
                </a:cubicBezTo>
                <a:lnTo>
                  <a:pt x="11719" y="1882"/>
                </a:lnTo>
                <a:cubicBezTo>
                  <a:pt x="11712" y="1887"/>
                  <a:pt x="11704" y="1890"/>
                  <a:pt x="11696" y="1893"/>
                </a:cubicBezTo>
                <a:lnTo>
                  <a:pt x="11516" y="1957"/>
                </a:lnTo>
                <a:cubicBezTo>
                  <a:pt x="11494" y="1965"/>
                  <a:pt x="11469" y="1967"/>
                  <a:pt x="11446" y="1961"/>
                </a:cubicBezTo>
                <a:lnTo>
                  <a:pt x="11266" y="1921"/>
                </a:lnTo>
                <a:lnTo>
                  <a:pt x="11408" y="1853"/>
                </a:lnTo>
                <a:lnTo>
                  <a:pt x="11233" y="2211"/>
                </a:lnTo>
                <a:lnTo>
                  <a:pt x="11047" y="2688"/>
                </a:lnTo>
                <a:lnTo>
                  <a:pt x="10867" y="3032"/>
                </a:lnTo>
                <a:cubicBezTo>
                  <a:pt x="10855" y="3055"/>
                  <a:pt x="10836" y="3073"/>
                  <a:pt x="10814" y="3085"/>
                </a:cubicBezTo>
                <a:lnTo>
                  <a:pt x="10634" y="3181"/>
                </a:lnTo>
                <a:cubicBezTo>
                  <a:pt x="10572" y="3214"/>
                  <a:pt x="10495" y="3192"/>
                  <a:pt x="10462" y="3131"/>
                </a:cubicBezTo>
                <a:lnTo>
                  <a:pt x="10282" y="2807"/>
                </a:lnTo>
                <a:lnTo>
                  <a:pt x="10301" y="2833"/>
                </a:lnTo>
                <a:lnTo>
                  <a:pt x="10121" y="2645"/>
                </a:lnTo>
                <a:lnTo>
                  <a:pt x="10186" y="2681"/>
                </a:lnTo>
                <a:lnTo>
                  <a:pt x="10006" y="2641"/>
                </a:lnTo>
                <a:lnTo>
                  <a:pt x="9826" y="2601"/>
                </a:lnTo>
                <a:lnTo>
                  <a:pt x="9962" y="2544"/>
                </a:lnTo>
                <a:lnTo>
                  <a:pt x="9782" y="2836"/>
                </a:lnTo>
                <a:cubicBezTo>
                  <a:pt x="9778" y="2842"/>
                  <a:pt x="9774" y="2848"/>
                  <a:pt x="9769" y="2854"/>
                </a:cubicBezTo>
                <a:lnTo>
                  <a:pt x="9589" y="3054"/>
                </a:lnTo>
                <a:lnTo>
                  <a:pt x="9614" y="3013"/>
                </a:lnTo>
                <a:lnTo>
                  <a:pt x="9434" y="3501"/>
                </a:lnTo>
                <a:cubicBezTo>
                  <a:pt x="9421" y="3534"/>
                  <a:pt x="9396" y="3561"/>
                  <a:pt x="9363" y="3574"/>
                </a:cubicBezTo>
                <a:lnTo>
                  <a:pt x="9183" y="3650"/>
                </a:lnTo>
                <a:cubicBezTo>
                  <a:pt x="9155" y="3662"/>
                  <a:pt x="9123" y="3664"/>
                  <a:pt x="9093" y="3654"/>
                </a:cubicBezTo>
                <a:lnTo>
                  <a:pt x="8913" y="3594"/>
                </a:lnTo>
                <a:lnTo>
                  <a:pt x="9003" y="3590"/>
                </a:lnTo>
                <a:lnTo>
                  <a:pt x="8823" y="3666"/>
                </a:lnTo>
                <a:lnTo>
                  <a:pt x="8886" y="3610"/>
                </a:lnTo>
                <a:lnTo>
                  <a:pt x="8710" y="3934"/>
                </a:lnTo>
                <a:cubicBezTo>
                  <a:pt x="8685" y="3980"/>
                  <a:pt x="8633" y="4006"/>
                  <a:pt x="8581" y="3999"/>
                </a:cubicBezTo>
                <a:lnTo>
                  <a:pt x="8401" y="3975"/>
                </a:lnTo>
                <a:lnTo>
                  <a:pt x="8509" y="3938"/>
                </a:lnTo>
                <a:lnTo>
                  <a:pt x="8325" y="4126"/>
                </a:lnTo>
                <a:lnTo>
                  <a:pt x="8145" y="4294"/>
                </a:lnTo>
                <a:cubicBezTo>
                  <a:pt x="8112" y="4325"/>
                  <a:pt x="8065" y="4336"/>
                  <a:pt x="8022" y="4323"/>
                </a:cubicBezTo>
                <a:lnTo>
                  <a:pt x="7842" y="4271"/>
                </a:lnTo>
                <a:cubicBezTo>
                  <a:pt x="7833" y="4269"/>
                  <a:pt x="7825" y="4266"/>
                  <a:pt x="7817" y="4261"/>
                </a:cubicBezTo>
                <a:lnTo>
                  <a:pt x="7637" y="4165"/>
                </a:lnTo>
                <a:lnTo>
                  <a:pt x="7657" y="4174"/>
                </a:lnTo>
                <a:lnTo>
                  <a:pt x="7477" y="4114"/>
                </a:lnTo>
                <a:lnTo>
                  <a:pt x="7563" y="4112"/>
                </a:lnTo>
                <a:lnTo>
                  <a:pt x="7375" y="4183"/>
                </a:lnTo>
                <a:lnTo>
                  <a:pt x="7195" y="4239"/>
                </a:lnTo>
                <a:cubicBezTo>
                  <a:pt x="7162" y="4249"/>
                  <a:pt x="7126" y="4245"/>
                  <a:pt x="7095" y="4228"/>
                </a:cubicBezTo>
                <a:lnTo>
                  <a:pt x="6915" y="4128"/>
                </a:lnTo>
                <a:cubicBezTo>
                  <a:pt x="6901" y="4121"/>
                  <a:pt x="6889" y="4110"/>
                  <a:pt x="6878" y="4098"/>
                </a:cubicBezTo>
                <a:lnTo>
                  <a:pt x="6698" y="3878"/>
                </a:lnTo>
                <a:lnTo>
                  <a:pt x="6730" y="3905"/>
                </a:lnTo>
                <a:lnTo>
                  <a:pt x="6550" y="3793"/>
                </a:lnTo>
                <a:lnTo>
                  <a:pt x="6682" y="3795"/>
                </a:lnTo>
                <a:lnTo>
                  <a:pt x="6502" y="3899"/>
                </a:lnTo>
                <a:lnTo>
                  <a:pt x="6538" y="3868"/>
                </a:lnTo>
                <a:lnTo>
                  <a:pt x="6358" y="4096"/>
                </a:lnTo>
                <a:cubicBezTo>
                  <a:pt x="6349" y="4107"/>
                  <a:pt x="6338" y="4117"/>
                  <a:pt x="6325" y="4125"/>
                </a:cubicBezTo>
                <a:lnTo>
                  <a:pt x="6145" y="4237"/>
                </a:lnTo>
                <a:cubicBezTo>
                  <a:pt x="6114" y="4256"/>
                  <a:pt x="6077" y="4262"/>
                  <a:pt x="6042" y="4251"/>
                </a:cubicBezTo>
                <a:lnTo>
                  <a:pt x="5848" y="4194"/>
                </a:lnTo>
                <a:lnTo>
                  <a:pt x="5668" y="4118"/>
                </a:lnTo>
                <a:cubicBezTo>
                  <a:pt x="5644" y="4109"/>
                  <a:pt x="5625" y="4092"/>
                  <a:pt x="5611" y="4071"/>
                </a:cubicBezTo>
                <a:lnTo>
                  <a:pt x="5431" y="3799"/>
                </a:lnTo>
                <a:lnTo>
                  <a:pt x="5488" y="3846"/>
                </a:lnTo>
                <a:lnTo>
                  <a:pt x="5308" y="3770"/>
                </a:lnTo>
                <a:lnTo>
                  <a:pt x="5439" y="3751"/>
                </a:lnTo>
                <a:lnTo>
                  <a:pt x="5245" y="3909"/>
                </a:lnTo>
                <a:lnTo>
                  <a:pt x="5065" y="4021"/>
                </a:lnTo>
                <a:cubicBezTo>
                  <a:pt x="5030" y="4043"/>
                  <a:pt x="4987" y="4046"/>
                  <a:pt x="4949" y="4031"/>
                </a:cubicBezTo>
                <a:lnTo>
                  <a:pt x="4773" y="3959"/>
                </a:lnTo>
                <a:lnTo>
                  <a:pt x="4802" y="3967"/>
                </a:lnTo>
                <a:lnTo>
                  <a:pt x="4622" y="3939"/>
                </a:lnTo>
                <a:cubicBezTo>
                  <a:pt x="4615" y="3938"/>
                  <a:pt x="4608" y="3936"/>
                  <a:pt x="4601" y="3934"/>
                </a:cubicBezTo>
                <a:lnTo>
                  <a:pt x="4421" y="3874"/>
                </a:lnTo>
                <a:lnTo>
                  <a:pt x="4494" y="3876"/>
                </a:lnTo>
                <a:lnTo>
                  <a:pt x="4329" y="3919"/>
                </a:lnTo>
                <a:lnTo>
                  <a:pt x="4132" y="3997"/>
                </a:lnTo>
                <a:lnTo>
                  <a:pt x="3952" y="4041"/>
                </a:lnTo>
                <a:cubicBezTo>
                  <a:pt x="3912" y="4051"/>
                  <a:pt x="3870" y="4041"/>
                  <a:pt x="3839" y="4014"/>
                </a:cubicBezTo>
                <a:lnTo>
                  <a:pt x="3659" y="3862"/>
                </a:lnTo>
                <a:lnTo>
                  <a:pt x="3828" y="3859"/>
                </a:lnTo>
                <a:lnTo>
                  <a:pt x="3648" y="4023"/>
                </a:lnTo>
                <a:cubicBezTo>
                  <a:pt x="3633" y="4037"/>
                  <a:pt x="3614" y="4047"/>
                  <a:pt x="3594" y="4052"/>
                </a:cubicBezTo>
                <a:lnTo>
                  <a:pt x="3414" y="4100"/>
                </a:lnTo>
                <a:cubicBezTo>
                  <a:pt x="3375" y="4111"/>
                  <a:pt x="3333" y="4102"/>
                  <a:pt x="3302" y="4076"/>
                </a:cubicBezTo>
                <a:lnTo>
                  <a:pt x="3122" y="3932"/>
                </a:lnTo>
                <a:lnTo>
                  <a:pt x="3221" y="3959"/>
                </a:lnTo>
                <a:lnTo>
                  <a:pt x="3041" y="3987"/>
                </a:lnTo>
                <a:cubicBezTo>
                  <a:pt x="3013" y="3991"/>
                  <a:pt x="2984" y="3986"/>
                  <a:pt x="2959" y="3972"/>
                </a:cubicBezTo>
                <a:lnTo>
                  <a:pt x="2783" y="3874"/>
                </a:lnTo>
                <a:lnTo>
                  <a:pt x="2603" y="3782"/>
                </a:lnTo>
                <a:lnTo>
                  <a:pt x="2755" y="3756"/>
                </a:lnTo>
                <a:lnTo>
                  <a:pt x="2575" y="3948"/>
                </a:lnTo>
                <a:cubicBezTo>
                  <a:pt x="2542" y="3983"/>
                  <a:pt x="2492" y="3997"/>
                  <a:pt x="2446" y="3983"/>
                </a:cubicBezTo>
                <a:lnTo>
                  <a:pt x="2266" y="3931"/>
                </a:lnTo>
                <a:cubicBezTo>
                  <a:pt x="2224" y="3919"/>
                  <a:pt x="2191" y="3887"/>
                  <a:pt x="2179" y="3845"/>
                </a:cubicBezTo>
                <a:lnTo>
                  <a:pt x="1999" y="3241"/>
                </a:lnTo>
                <a:lnTo>
                  <a:pt x="2031" y="3295"/>
                </a:lnTo>
                <a:lnTo>
                  <a:pt x="1851" y="3115"/>
                </a:lnTo>
                <a:lnTo>
                  <a:pt x="1944" y="3152"/>
                </a:lnTo>
                <a:lnTo>
                  <a:pt x="1764" y="3156"/>
                </a:lnTo>
                <a:cubicBezTo>
                  <a:pt x="1755" y="3157"/>
                  <a:pt x="1746" y="3156"/>
                  <a:pt x="1736" y="3154"/>
                </a:cubicBezTo>
                <a:lnTo>
                  <a:pt x="1556" y="3118"/>
                </a:lnTo>
                <a:lnTo>
                  <a:pt x="1657" y="3096"/>
                </a:lnTo>
                <a:lnTo>
                  <a:pt x="1477" y="3228"/>
                </a:lnTo>
                <a:lnTo>
                  <a:pt x="1494" y="3213"/>
                </a:lnTo>
                <a:lnTo>
                  <a:pt x="1314" y="3401"/>
                </a:lnTo>
                <a:cubicBezTo>
                  <a:pt x="1280" y="3436"/>
                  <a:pt x="1229" y="3449"/>
                  <a:pt x="1183" y="3434"/>
                </a:cubicBezTo>
                <a:lnTo>
                  <a:pt x="1007" y="3378"/>
                </a:lnTo>
                <a:lnTo>
                  <a:pt x="1145" y="3338"/>
                </a:lnTo>
                <a:lnTo>
                  <a:pt x="965" y="3558"/>
                </a:lnTo>
                <a:cubicBezTo>
                  <a:pt x="936" y="3592"/>
                  <a:pt x="893" y="3609"/>
                  <a:pt x="849" y="3603"/>
                </a:cubicBezTo>
                <a:lnTo>
                  <a:pt x="677" y="3580"/>
                </a:lnTo>
                <a:lnTo>
                  <a:pt x="497" y="3568"/>
                </a:lnTo>
                <a:cubicBezTo>
                  <a:pt x="458" y="3566"/>
                  <a:pt x="422" y="3545"/>
                  <a:pt x="400" y="3513"/>
                </a:cubicBezTo>
                <a:lnTo>
                  <a:pt x="220" y="3249"/>
                </a:lnTo>
                <a:lnTo>
                  <a:pt x="430" y="3250"/>
                </a:lnTo>
                <a:lnTo>
                  <a:pt x="250" y="3506"/>
                </a:lnTo>
                <a:cubicBezTo>
                  <a:pt x="210" y="3564"/>
                  <a:pt x="130" y="3578"/>
                  <a:pt x="72" y="3537"/>
                </a:cubicBezTo>
                <a:cubicBezTo>
                  <a:pt x="14" y="3497"/>
                  <a:pt x="0" y="3417"/>
                  <a:pt x="41" y="3359"/>
                </a:cubicBezTo>
                <a:close/>
              </a:path>
            </a:pathLst>
          </a:custGeom>
          <a:solidFill>
            <a:srgbClr val="008000"/>
          </a:solidFill>
          <a:ln w="1588" cap="flat">
            <a:solidFill>
              <a:srgbClr val="008000"/>
            </a:solidFill>
            <a:prstDash val="solid"/>
            <a:bevel/>
            <a:headEnd/>
            <a:tailEnd/>
          </a:ln>
          <a:effectLst>
            <a:outerShdw blurRad="50800" dist="38100" dir="54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7307701" y="4016375"/>
            <a:ext cx="849313" cy="165100"/>
          </a:xfrm>
          <a:custGeom>
            <a:avLst/>
            <a:gdLst>
              <a:gd name="T0" fmla="*/ 76 w 2229"/>
              <a:gd name="T1" fmla="*/ 4 h 432"/>
              <a:gd name="T2" fmla="*/ 76 w 2229"/>
              <a:gd name="T3" fmla="*/ 4 h 432"/>
              <a:gd name="T4" fmla="*/ 135 w 2229"/>
              <a:gd name="T5" fmla="*/ 76 h 432"/>
              <a:gd name="T6" fmla="*/ 63 w 2229"/>
              <a:gd name="T7" fmla="*/ 135 h 432"/>
              <a:gd name="T8" fmla="*/ 63 w 2229"/>
              <a:gd name="T9" fmla="*/ 135 h 432"/>
              <a:gd name="T10" fmla="*/ 4 w 2229"/>
              <a:gd name="T11" fmla="*/ 63 h 432"/>
              <a:gd name="T12" fmla="*/ 76 w 2229"/>
              <a:gd name="T13" fmla="*/ 4 h 432"/>
              <a:gd name="T14" fmla="*/ 332 w 2229"/>
              <a:gd name="T15" fmla="*/ 23 h 432"/>
              <a:gd name="T16" fmla="*/ 333 w 2229"/>
              <a:gd name="T17" fmla="*/ 23 h 432"/>
              <a:gd name="T18" fmla="*/ 399 w 2229"/>
              <a:gd name="T19" fmla="*/ 89 h 432"/>
              <a:gd name="T20" fmla="*/ 333 w 2229"/>
              <a:gd name="T21" fmla="*/ 155 h 432"/>
              <a:gd name="T22" fmla="*/ 332 w 2229"/>
              <a:gd name="T23" fmla="*/ 155 h 432"/>
              <a:gd name="T24" fmla="*/ 266 w 2229"/>
              <a:gd name="T25" fmla="*/ 89 h 432"/>
              <a:gd name="T26" fmla="*/ 332 w 2229"/>
              <a:gd name="T27" fmla="*/ 23 h 432"/>
              <a:gd name="T28" fmla="*/ 601 w 2229"/>
              <a:gd name="T29" fmla="*/ 38 h 432"/>
              <a:gd name="T30" fmla="*/ 601 w 2229"/>
              <a:gd name="T31" fmla="*/ 39 h 432"/>
              <a:gd name="T32" fmla="*/ 662 w 2229"/>
              <a:gd name="T33" fmla="*/ 110 h 432"/>
              <a:gd name="T34" fmla="*/ 591 w 2229"/>
              <a:gd name="T35" fmla="*/ 170 h 432"/>
              <a:gd name="T36" fmla="*/ 591 w 2229"/>
              <a:gd name="T37" fmla="*/ 170 h 432"/>
              <a:gd name="T38" fmla="*/ 530 w 2229"/>
              <a:gd name="T39" fmla="*/ 99 h 432"/>
              <a:gd name="T40" fmla="*/ 601 w 2229"/>
              <a:gd name="T41" fmla="*/ 38 h 432"/>
              <a:gd name="T42" fmla="*/ 862 w 2229"/>
              <a:gd name="T43" fmla="*/ 72 h 432"/>
              <a:gd name="T44" fmla="*/ 862 w 2229"/>
              <a:gd name="T45" fmla="*/ 72 h 432"/>
              <a:gd name="T46" fmla="*/ 924 w 2229"/>
              <a:gd name="T47" fmla="*/ 142 h 432"/>
              <a:gd name="T48" fmla="*/ 854 w 2229"/>
              <a:gd name="T49" fmla="*/ 204 h 432"/>
              <a:gd name="T50" fmla="*/ 854 w 2229"/>
              <a:gd name="T51" fmla="*/ 204 h 432"/>
              <a:gd name="T52" fmla="*/ 792 w 2229"/>
              <a:gd name="T53" fmla="*/ 134 h 432"/>
              <a:gd name="T54" fmla="*/ 862 w 2229"/>
              <a:gd name="T55" fmla="*/ 72 h 432"/>
              <a:gd name="T56" fmla="*/ 1128 w 2229"/>
              <a:gd name="T57" fmla="*/ 97 h 432"/>
              <a:gd name="T58" fmla="*/ 1128 w 2229"/>
              <a:gd name="T59" fmla="*/ 97 h 432"/>
              <a:gd name="T60" fmla="*/ 1186 w 2229"/>
              <a:gd name="T61" fmla="*/ 169 h 432"/>
              <a:gd name="T62" fmla="*/ 1114 w 2229"/>
              <a:gd name="T63" fmla="*/ 228 h 432"/>
              <a:gd name="T64" fmla="*/ 1114 w 2229"/>
              <a:gd name="T65" fmla="*/ 228 h 432"/>
              <a:gd name="T66" fmla="*/ 1055 w 2229"/>
              <a:gd name="T67" fmla="*/ 155 h 432"/>
              <a:gd name="T68" fmla="*/ 1128 w 2229"/>
              <a:gd name="T69" fmla="*/ 97 h 432"/>
              <a:gd name="T70" fmla="*/ 1392 w 2229"/>
              <a:gd name="T71" fmla="*/ 142 h 432"/>
              <a:gd name="T72" fmla="*/ 1392 w 2229"/>
              <a:gd name="T73" fmla="*/ 142 h 432"/>
              <a:gd name="T74" fmla="*/ 1446 w 2229"/>
              <a:gd name="T75" fmla="*/ 218 h 432"/>
              <a:gd name="T76" fmla="*/ 1370 w 2229"/>
              <a:gd name="T77" fmla="*/ 272 h 432"/>
              <a:gd name="T78" fmla="*/ 1370 w 2229"/>
              <a:gd name="T79" fmla="*/ 272 h 432"/>
              <a:gd name="T80" fmla="*/ 1316 w 2229"/>
              <a:gd name="T81" fmla="*/ 195 h 432"/>
              <a:gd name="T82" fmla="*/ 1392 w 2229"/>
              <a:gd name="T83" fmla="*/ 142 h 432"/>
              <a:gd name="T84" fmla="*/ 1652 w 2229"/>
              <a:gd name="T85" fmla="*/ 188 h 432"/>
              <a:gd name="T86" fmla="*/ 1653 w 2229"/>
              <a:gd name="T87" fmla="*/ 188 h 432"/>
              <a:gd name="T88" fmla="*/ 1706 w 2229"/>
              <a:gd name="T89" fmla="*/ 264 h 432"/>
              <a:gd name="T90" fmla="*/ 1630 w 2229"/>
              <a:gd name="T91" fmla="*/ 318 h 432"/>
              <a:gd name="T92" fmla="*/ 1630 w 2229"/>
              <a:gd name="T93" fmla="*/ 318 h 432"/>
              <a:gd name="T94" fmla="*/ 1576 w 2229"/>
              <a:gd name="T95" fmla="*/ 242 h 432"/>
              <a:gd name="T96" fmla="*/ 1652 w 2229"/>
              <a:gd name="T97" fmla="*/ 188 h 432"/>
              <a:gd name="T98" fmla="*/ 1914 w 2229"/>
              <a:gd name="T99" fmla="*/ 244 h 432"/>
              <a:gd name="T100" fmla="*/ 1914 w 2229"/>
              <a:gd name="T101" fmla="*/ 244 h 432"/>
              <a:gd name="T102" fmla="*/ 1964 w 2229"/>
              <a:gd name="T103" fmla="*/ 322 h 432"/>
              <a:gd name="T104" fmla="*/ 1885 w 2229"/>
              <a:gd name="T105" fmla="*/ 373 h 432"/>
              <a:gd name="T106" fmla="*/ 1885 w 2229"/>
              <a:gd name="T107" fmla="*/ 373 h 432"/>
              <a:gd name="T108" fmla="*/ 1835 w 2229"/>
              <a:gd name="T109" fmla="*/ 294 h 432"/>
              <a:gd name="T110" fmla="*/ 1914 w 2229"/>
              <a:gd name="T111" fmla="*/ 244 h 432"/>
              <a:gd name="T112" fmla="*/ 2169 w 2229"/>
              <a:gd name="T113" fmla="*/ 296 h 432"/>
              <a:gd name="T114" fmla="*/ 2170 w 2229"/>
              <a:gd name="T115" fmla="*/ 296 h 432"/>
              <a:gd name="T116" fmla="*/ 2223 w 2229"/>
              <a:gd name="T117" fmla="*/ 372 h 432"/>
              <a:gd name="T118" fmla="*/ 2147 w 2229"/>
              <a:gd name="T119" fmla="*/ 426 h 432"/>
              <a:gd name="T120" fmla="*/ 2147 w 2229"/>
              <a:gd name="T121" fmla="*/ 426 h 432"/>
              <a:gd name="T122" fmla="*/ 2093 w 2229"/>
              <a:gd name="T123" fmla="*/ 349 h 432"/>
              <a:gd name="T124" fmla="*/ 2169 w 2229"/>
              <a:gd name="T125" fmla="*/ 2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29" h="432">
                <a:moveTo>
                  <a:pt x="76" y="4"/>
                </a:moveTo>
                <a:lnTo>
                  <a:pt x="76" y="4"/>
                </a:lnTo>
                <a:cubicBezTo>
                  <a:pt x="113" y="8"/>
                  <a:pt x="139" y="40"/>
                  <a:pt x="135" y="76"/>
                </a:cubicBezTo>
                <a:cubicBezTo>
                  <a:pt x="131" y="113"/>
                  <a:pt x="99" y="139"/>
                  <a:pt x="63" y="135"/>
                </a:cubicBezTo>
                <a:lnTo>
                  <a:pt x="63" y="135"/>
                </a:lnTo>
                <a:cubicBezTo>
                  <a:pt x="26" y="131"/>
                  <a:pt x="0" y="99"/>
                  <a:pt x="4" y="63"/>
                </a:cubicBezTo>
                <a:cubicBezTo>
                  <a:pt x="8" y="26"/>
                  <a:pt x="40" y="0"/>
                  <a:pt x="76" y="4"/>
                </a:cubicBezTo>
                <a:close/>
                <a:moveTo>
                  <a:pt x="332" y="23"/>
                </a:moveTo>
                <a:lnTo>
                  <a:pt x="333" y="23"/>
                </a:lnTo>
                <a:cubicBezTo>
                  <a:pt x="369" y="23"/>
                  <a:pt x="399" y="53"/>
                  <a:pt x="399" y="89"/>
                </a:cubicBezTo>
                <a:cubicBezTo>
                  <a:pt x="399" y="126"/>
                  <a:pt x="369" y="155"/>
                  <a:pt x="333" y="155"/>
                </a:cubicBezTo>
                <a:lnTo>
                  <a:pt x="332" y="155"/>
                </a:lnTo>
                <a:cubicBezTo>
                  <a:pt x="296" y="155"/>
                  <a:pt x="266" y="126"/>
                  <a:pt x="266" y="89"/>
                </a:cubicBezTo>
                <a:cubicBezTo>
                  <a:pt x="266" y="53"/>
                  <a:pt x="296" y="23"/>
                  <a:pt x="332" y="23"/>
                </a:cubicBezTo>
                <a:close/>
                <a:moveTo>
                  <a:pt x="601" y="38"/>
                </a:moveTo>
                <a:lnTo>
                  <a:pt x="601" y="39"/>
                </a:lnTo>
                <a:cubicBezTo>
                  <a:pt x="638" y="41"/>
                  <a:pt x="665" y="73"/>
                  <a:pt x="662" y="110"/>
                </a:cubicBezTo>
                <a:cubicBezTo>
                  <a:pt x="659" y="146"/>
                  <a:pt x="627" y="173"/>
                  <a:pt x="591" y="170"/>
                </a:cubicBezTo>
                <a:lnTo>
                  <a:pt x="591" y="170"/>
                </a:lnTo>
                <a:cubicBezTo>
                  <a:pt x="554" y="167"/>
                  <a:pt x="527" y="135"/>
                  <a:pt x="530" y="99"/>
                </a:cubicBezTo>
                <a:cubicBezTo>
                  <a:pt x="533" y="63"/>
                  <a:pt x="565" y="36"/>
                  <a:pt x="601" y="38"/>
                </a:cubicBezTo>
                <a:close/>
                <a:moveTo>
                  <a:pt x="862" y="72"/>
                </a:moveTo>
                <a:lnTo>
                  <a:pt x="862" y="72"/>
                </a:lnTo>
                <a:cubicBezTo>
                  <a:pt x="898" y="74"/>
                  <a:pt x="926" y="106"/>
                  <a:pt x="924" y="142"/>
                </a:cubicBezTo>
                <a:cubicBezTo>
                  <a:pt x="922" y="178"/>
                  <a:pt x="890" y="206"/>
                  <a:pt x="854" y="204"/>
                </a:cubicBezTo>
                <a:lnTo>
                  <a:pt x="854" y="204"/>
                </a:lnTo>
                <a:cubicBezTo>
                  <a:pt x="817" y="202"/>
                  <a:pt x="790" y="170"/>
                  <a:pt x="792" y="134"/>
                </a:cubicBezTo>
                <a:cubicBezTo>
                  <a:pt x="794" y="98"/>
                  <a:pt x="825" y="70"/>
                  <a:pt x="862" y="72"/>
                </a:cubicBezTo>
                <a:close/>
                <a:moveTo>
                  <a:pt x="1128" y="97"/>
                </a:moveTo>
                <a:lnTo>
                  <a:pt x="1128" y="97"/>
                </a:lnTo>
                <a:cubicBezTo>
                  <a:pt x="1164" y="100"/>
                  <a:pt x="1190" y="133"/>
                  <a:pt x="1186" y="169"/>
                </a:cubicBezTo>
                <a:cubicBezTo>
                  <a:pt x="1183" y="205"/>
                  <a:pt x="1150" y="232"/>
                  <a:pt x="1114" y="228"/>
                </a:cubicBezTo>
                <a:lnTo>
                  <a:pt x="1114" y="228"/>
                </a:lnTo>
                <a:cubicBezTo>
                  <a:pt x="1078" y="224"/>
                  <a:pt x="1051" y="192"/>
                  <a:pt x="1055" y="155"/>
                </a:cubicBezTo>
                <a:cubicBezTo>
                  <a:pt x="1059" y="119"/>
                  <a:pt x="1091" y="93"/>
                  <a:pt x="1128" y="97"/>
                </a:cubicBezTo>
                <a:close/>
                <a:moveTo>
                  <a:pt x="1392" y="142"/>
                </a:moveTo>
                <a:lnTo>
                  <a:pt x="1392" y="142"/>
                </a:lnTo>
                <a:cubicBezTo>
                  <a:pt x="1428" y="148"/>
                  <a:pt x="1452" y="182"/>
                  <a:pt x="1446" y="218"/>
                </a:cubicBezTo>
                <a:cubicBezTo>
                  <a:pt x="1440" y="254"/>
                  <a:pt x="1406" y="278"/>
                  <a:pt x="1370" y="272"/>
                </a:cubicBezTo>
                <a:lnTo>
                  <a:pt x="1370" y="272"/>
                </a:lnTo>
                <a:cubicBezTo>
                  <a:pt x="1334" y="265"/>
                  <a:pt x="1310" y="231"/>
                  <a:pt x="1316" y="195"/>
                </a:cubicBezTo>
                <a:cubicBezTo>
                  <a:pt x="1322" y="159"/>
                  <a:pt x="1356" y="135"/>
                  <a:pt x="1392" y="142"/>
                </a:cubicBezTo>
                <a:close/>
                <a:moveTo>
                  <a:pt x="1652" y="188"/>
                </a:moveTo>
                <a:lnTo>
                  <a:pt x="1653" y="188"/>
                </a:lnTo>
                <a:cubicBezTo>
                  <a:pt x="1688" y="194"/>
                  <a:pt x="1712" y="228"/>
                  <a:pt x="1706" y="264"/>
                </a:cubicBezTo>
                <a:cubicBezTo>
                  <a:pt x="1700" y="300"/>
                  <a:pt x="1666" y="324"/>
                  <a:pt x="1630" y="318"/>
                </a:cubicBezTo>
                <a:lnTo>
                  <a:pt x="1630" y="318"/>
                </a:lnTo>
                <a:cubicBezTo>
                  <a:pt x="1594" y="312"/>
                  <a:pt x="1570" y="277"/>
                  <a:pt x="1576" y="242"/>
                </a:cubicBezTo>
                <a:cubicBezTo>
                  <a:pt x="1582" y="206"/>
                  <a:pt x="1616" y="182"/>
                  <a:pt x="1652" y="188"/>
                </a:cubicBezTo>
                <a:close/>
                <a:moveTo>
                  <a:pt x="1914" y="244"/>
                </a:moveTo>
                <a:lnTo>
                  <a:pt x="1914" y="244"/>
                </a:lnTo>
                <a:cubicBezTo>
                  <a:pt x="1949" y="252"/>
                  <a:pt x="1972" y="287"/>
                  <a:pt x="1964" y="322"/>
                </a:cubicBezTo>
                <a:cubicBezTo>
                  <a:pt x="1956" y="358"/>
                  <a:pt x="1921" y="380"/>
                  <a:pt x="1885" y="373"/>
                </a:cubicBezTo>
                <a:lnTo>
                  <a:pt x="1885" y="373"/>
                </a:lnTo>
                <a:cubicBezTo>
                  <a:pt x="1849" y="365"/>
                  <a:pt x="1827" y="329"/>
                  <a:pt x="1835" y="294"/>
                </a:cubicBezTo>
                <a:cubicBezTo>
                  <a:pt x="1843" y="258"/>
                  <a:pt x="1878" y="236"/>
                  <a:pt x="1914" y="244"/>
                </a:cubicBezTo>
                <a:close/>
                <a:moveTo>
                  <a:pt x="2169" y="296"/>
                </a:moveTo>
                <a:lnTo>
                  <a:pt x="2170" y="296"/>
                </a:lnTo>
                <a:cubicBezTo>
                  <a:pt x="2205" y="302"/>
                  <a:pt x="2229" y="336"/>
                  <a:pt x="2223" y="372"/>
                </a:cubicBezTo>
                <a:cubicBezTo>
                  <a:pt x="2217" y="408"/>
                  <a:pt x="2183" y="432"/>
                  <a:pt x="2147" y="426"/>
                </a:cubicBezTo>
                <a:lnTo>
                  <a:pt x="2147" y="426"/>
                </a:lnTo>
                <a:cubicBezTo>
                  <a:pt x="2111" y="420"/>
                  <a:pt x="2087" y="385"/>
                  <a:pt x="2093" y="349"/>
                </a:cubicBezTo>
                <a:cubicBezTo>
                  <a:pt x="2099" y="314"/>
                  <a:pt x="2134" y="289"/>
                  <a:pt x="2169" y="296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356163" y="6021388"/>
            <a:ext cx="7038976" cy="298608"/>
            <a:chOff x="1356163" y="6021388"/>
            <a:chExt cx="7038976" cy="298608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475226" y="6021388"/>
              <a:ext cx="6919913" cy="3175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1356163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1930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041963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1940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2727763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1950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411976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1960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97776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1970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4781988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1980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5467788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1990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6152001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6837801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7522013" y="60737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2020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9801" y="1339850"/>
            <a:ext cx="687012" cy="4835327"/>
            <a:chOff x="789801" y="1339850"/>
            <a:chExt cx="687012" cy="4835327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73638" y="1441450"/>
              <a:ext cx="3175" cy="4581525"/>
            </a:xfrm>
            <a:prstGeom prst="rect">
              <a:avLst/>
            </a:prstGeom>
            <a:solidFill>
              <a:srgbClr val="969696"/>
            </a:solidFill>
            <a:ln w="1588" cap="flat">
              <a:solidFill>
                <a:srgbClr val="96969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257738" y="5867400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257738" y="5157788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257738" y="4394200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257738" y="3630613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257738" y="2867025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1257738" y="2103438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1257738" y="1339850"/>
              <a:ext cx="12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 rot="16200000">
              <a:off x="15775" y="3468610"/>
              <a:ext cx="18250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Incarceration Rate*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396706" y="1981200"/>
            <a:ext cx="6992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States 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6471088" y="4256088"/>
            <a:ext cx="1194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Washington 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381000" y="6352401"/>
            <a:ext cx="1816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* Per 1,000 people.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441366" y="685800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n-US" sz="2600" i="1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Crime: Big Picture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008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Incarceration Rates in Washington and the US</a:t>
            </a:r>
          </a:p>
        </p:txBody>
      </p:sp>
      <p:sp>
        <p:nvSpPr>
          <p:cNvPr id="124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6 of 22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410200" y="1928713"/>
            <a:ext cx="4622451" cy="2723823"/>
            <a:chOff x="2446044" y="1928713"/>
            <a:chExt cx="4622451" cy="2723823"/>
          </a:xfrm>
        </p:grpSpPr>
        <p:sp>
          <p:nvSpPr>
            <p:cNvPr id="2" name="Right Brace 1"/>
            <p:cNvSpPr/>
            <p:nvPr/>
          </p:nvSpPr>
          <p:spPr>
            <a:xfrm rot="10800000">
              <a:off x="5105401" y="2411215"/>
              <a:ext cx="1963094" cy="160516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173"/>
            <p:cNvSpPr txBox="1">
              <a:spLocks noChangeArrowheads="1"/>
            </p:cNvSpPr>
            <p:nvPr/>
          </p:nvSpPr>
          <p:spPr bwMode="auto">
            <a:xfrm>
              <a:off x="2446044" y="1928713"/>
              <a:ext cx="2743200" cy="27238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190500" dist="177800" dir="2160000" algn="tl" rotWithShape="0">
                <a:prstClr val="black">
                  <a:alpha val="79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00FF"/>
                  </a:solidFill>
                </a:rPr>
                <a:t>State General Fund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rgbClr val="0000FF"/>
                  </a:solidFill>
                </a:rPr>
                <a:t>Fiscal Impact</a:t>
              </a:r>
            </a:p>
            <a:p>
              <a:pPr marL="52388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00FF"/>
                  </a:solidFill>
                </a:rPr>
                <a:t>If Washington had the same incarceration rate as the average state, DOC’s budget (including debt service) would be about </a:t>
              </a:r>
              <a:r>
                <a:rPr lang="en-US" b="1" dirty="0" smtClean="0">
                  <a:solidFill>
                    <a:srgbClr val="0000FF"/>
                  </a:solidFill>
                </a:rPr>
                <a:t>$675 million more per biennium.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Rectangle 153"/>
          <p:cNvSpPr>
            <a:spLocks noChangeArrowheads="1"/>
          </p:cNvSpPr>
          <p:nvPr/>
        </p:nvSpPr>
        <p:spPr bwMode="auto">
          <a:xfrm>
            <a:off x="548640" y="457200"/>
            <a:ext cx="1987003" cy="152400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44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87222 -0.003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1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31" grpId="0"/>
      <p:bldP spid="34" grpId="0"/>
      <p:bldP spid="37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65992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18038" y="20955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590800" y="20955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33400" y="76200"/>
            <a:ext cx="2011363" cy="6096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3399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733425" y="517525"/>
            <a:ext cx="80772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192338" lvl="2" indent="-311150" eaLnBrk="0" hangingPunct="0">
              <a:spcBef>
                <a:spcPct val="40000"/>
              </a:spcBef>
              <a:buFontTx/>
              <a:buAutoNum type="alphaLcParenR"/>
              <a:tabLst>
                <a:tab pos="2859088" algn="l"/>
              </a:tabLst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604" y="1961561"/>
            <a:ext cx="5391396" cy="3911858"/>
          </a:xfrm>
          <a:prstGeom prst="rect">
            <a:avLst/>
          </a:prstGeom>
          <a:solidFill>
            <a:srgbClr val="FFFFDC"/>
          </a:solidFill>
          <a:ln w="3175">
            <a:solidFill>
              <a:schemeClr val="bg1"/>
            </a:solidFill>
          </a:ln>
          <a:effectLst>
            <a:outerShdw blurRad="292100" dist="25400" dir="1200000" sx="103000" sy="103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-2800309" y="2238894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037"/>
          <p:cNvSpPr>
            <a:spLocks noChangeArrowheads="1"/>
          </p:cNvSpPr>
          <p:nvPr/>
        </p:nvSpPr>
        <p:spPr bwMode="auto">
          <a:xfrm>
            <a:off x="-2965450" y="6940550"/>
            <a:ext cx="10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441366" y="685800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n-US" sz="2600" i="1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Crime: Big Picture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8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Crime Rates &amp; </a:t>
            </a:r>
            <a:r>
              <a:rPr lang="en-US" sz="2200" dirty="0" smtClean="0">
                <a:solidFill>
                  <a:srgbClr val="008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Taxpayer Costs </a:t>
            </a:r>
            <a:r>
              <a:rPr lang="en-US" sz="2200" dirty="0">
                <a:solidFill>
                  <a:srgbClr val="008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 Washington: 1980 to </a:t>
            </a:r>
            <a:r>
              <a:rPr lang="en-US" sz="2200" dirty="0" smtClean="0">
                <a:solidFill>
                  <a:srgbClr val="008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sp>
        <p:nvSpPr>
          <p:cNvPr id="18448" name="TextBox 18447"/>
          <p:cNvSpPr txBox="1"/>
          <p:nvPr/>
        </p:nvSpPr>
        <p:spPr>
          <a:xfrm>
            <a:off x="1065212" y="1600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Percent change from 1980*</a:t>
            </a:r>
            <a:endParaRPr lang="en-US" sz="160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Text Box 143"/>
          <p:cNvSpPr txBox="1">
            <a:spLocks noChangeArrowheads="1"/>
          </p:cNvSpPr>
          <p:nvPr/>
        </p:nvSpPr>
        <p:spPr bwMode="auto">
          <a:xfrm>
            <a:off x="6729412" y="4956988"/>
            <a:ext cx="2185988" cy="8402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8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lang="en-US" sz="1800" dirty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crime rates were </a:t>
            </a:r>
            <a:r>
              <a:rPr lang="en-US" sz="18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45% </a:t>
            </a:r>
            <a:r>
              <a:rPr lang="en-US" sz="1800" dirty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lower than they were in 1980.</a:t>
            </a:r>
          </a:p>
        </p:txBody>
      </p:sp>
      <p:sp>
        <p:nvSpPr>
          <p:cNvPr id="106" name="Text Box 144"/>
          <p:cNvSpPr txBox="1">
            <a:spLocks noChangeArrowheads="1"/>
          </p:cNvSpPr>
          <p:nvPr/>
        </p:nvSpPr>
        <p:spPr bwMode="auto">
          <a:xfrm>
            <a:off x="6721434" y="1989385"/>
            <a:ext cx="2346366" cy="10895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 2007, taxpayers spent 116% more on the criminal justice system than in 1980.          </a:t>
            </a:r>
            <a:endParaRPr lang="en-US" sz="1800" dirty="0">
              <a:solidFill>
                <a:srgbClr val="0000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1065212" y="1991538"/>
            <a:ext cx="4552950" cy="3883025"/>
          </a:xfrm>
          <a:custGeom>
            <a:avLst/>
            <a:gdLst>
              <a:gd name="T0" fmla="*/ 0 w 2868"/>
              <a:gd name="T1" fmla="*/ 0 h 2446"/>
              <a:gd name="T2" fmla="*/ 955 w 2868"/>
              <a:gd name="T3" fmla="*/ 0 h 2446"/>
              <a:gd name="T4" fmla="*/ 955 w 2868"/>
              <a:gd name="T5" fmla="*/ 2446 h 2446"/>
              <a:gd name="T6" fmla="*/ 0 w 2868"/>
              <a:gd name="T7" fmla="*/ 2446 h 2446"/>
              <a:gd name="T8" fmla="*/ 0 w 2868"/>
              <a:gd name="T9" fmla="*/ 0 h 2446"/>
              <a:gd name="T10" fmla="*/ 1911 w 2868"/>
              <a:gd name="T11" fmla="*/ 0 h 2446"/>
              <a:gd name="T12" fmla="*/ 2868 w 2868"/>
              <a:gd name="T13" fmla="*/ 0 h 2446"/>
              <a:gd name="T14" fmla="*/ 2868 w 2868"/>
              <a:gd name="T15" fmla="*/ 2446 h 2446"/>
              <a:gd name="T16" fmla="*/ 1911 w 2868"/>
              <a:gd name="T17" fmla="*/ 2446 h 2446"/>
              <a:gd name="T18" fmla="*/ 1911 w 2868"/>
              <a:gd name="T19" fmla="*/ 0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8" h="2446">
                <a:moveTo>
                  <a:pt x="0" y="0"/>
                </a:moveTo>
                <a:lnTo>
                  <a:pt x="955" y="0"/>
                </a:lnTo>
                <a:lnTo>
                  <a:pt x="955" y="2446"/>
                </a:lnTo>
                <a:lnTo>
                  <a:pt x="0" y="2446"/>
                </a:lnTo>
                <a:lnTo>
                  <a:pt x="0" y="0"/>
                </a:lnTo>
                <a:close/>
                <a:moveTo>
                  <a:pt x="1911" y="0"/>
                </a:moveTo>
                <a:lnTo>
                  <a:pt x="2868" y="0"/>
                </a:lnTo>
                <a:lnTo>
                  <a:pt x="2868" y="2446"/>
                </a:lnTo>
                <a:lnTo>
                  <a:pt x="1911" y="2446"/>
                </a:lnTo>
                <a:lnTo>
                  <a:pt x="191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Rectangle 18454"/>
          <p:cNvSpPr/>
          <p:nvPr/>
        </p:nvSpPr>
        <p:spPr>
          <a:xfrm>
            <a:off x="6729412" y="3554783"/>
            <a:ext cx="218598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 recent years, costs have begun to decline. </a:t>
            </a:r>
            <a:endParaRPr lang="en-US" sz="1800" dirty="0">
              <a:solidFill>
                <a:srgbClr val="0000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036637" y="2474138"/>
            <a:ext cx="5105400" cy="2479675"/>
          </a:xfrm>
          <a:custGeom>
            <a:avLst/>
            <a:gdLst>
              <a:gd name="T0" fmla="*/ 563 w 15701"/>
              <a:gd name="T1" fmla="*/ 7137 h 7623"/>
              <a:gd name="T2" fmla="*/ 1069 w 15701"/>
              <a:gd name="T3" fmla="*/ 7077 h 7623"/>
              <a:gd name="T4" fmla="*/ 1501 w 15701"/>
              <a:gd name="T5" fmla="*/ 6898 h 7623"/>
              <a:gd name="T6" fmla="*/ 2435 w 15701"/>
              <a:gd name="T7" fmla="*/ 6521 h 7623"/>
              <a:gd name="T8" fmla="*/ 3005 w 15701"/>
              <a:gd name="T9" fmla="*/ 6300 h 7623"/>
              <a:gd name="T10" fmla="*/ 3356 w 15701"/>
              <a:gd name="T11" fmla="*/ 6516 h 7623"/>
              <a:gd name="T12" fmla="*/ 3865 w 15701"/>
              <a:gd name="T13" fmla="*/ 6254 h 7623"/>
              <a:gd name="T14" fmla="*/ 4256 w 15701"/>
              <a:gd name="T15" fmla="*/ 6228 h 7623"/>
              <a:gd name="T16" fmla="*/ 4742 w 15701"/>
              <a:gd name="T17" fmla="*/ 5737 h 7623"/>
              <a:gd name="T18" fmla="*/ 5192 w 15701"/>
              <a:gd name="T19" fmla="*/ 5421 h 7623"/>
              <a:gd name="T20" fmla="*/ 5726 w 15701"/>
              <a:gd name="T21" fmla="*/ 4943 h 7623"/>
              <a:gd name="T22" fmla="*/ 6108 w 15701"/>
              <a:gd name="T23" fmla="*/ 4913 h 7623"/>
              <a:gd name="T24" fmla="*/ 6625 w 15701"/>
              <a:gd name="T25" fmla="*/ 4150 h 7623"/>
              <a:gd name="T26" fmla="*/ 7060 w 15701"/>
              <a:gd name="T27" fmla="*/ 3945 h 7623"/>
              <a:gd name="T28" fmla="*/ 7983 w 15701"/>
              <a:gd name="T29" fmla="*/ 2981 h 7623"/>
              <a:gd name="T30" fmla="*/ 8446 w 15701"/>
              <a:gd name="T31" fmla="*/ 2584 h 7623"/>
              <a:gd name="T32" fmla="*/ 8979 w 15701"/>
              <a:gd name="T33" fmla="*/ 1934 h 7623"/>
              <a:gd name="T34" fmla="*/ 9396 w 15701"/>
              <a:gd name="T35" fmla="*/ 1817 h 7623"/>
              <a:gd name="T36" fmla="*/ 9847 w 15701"/>
              <a:gd name="T37" fmla="*/ 1426 h 7623"/>
              <a:gd name="T38" fmla="*/ 10478 w 15701"/>
              <a:gd name="T39" fmla="*/ 807 h 7623"/>
              <a:gd name="T40" fmla="*/ 10879 w 15701"/>
              <a:gd name="T41" fmla="*/ 1029 h 7623"/>
              <a:gd name="T42" fmla="*/ 11822 w 15701"/>
              <a:gd name="T43" fmla="*/ 1029 h 7623"/>
              <a:gd name="T44" fmla="*/ 12249 w 15701"/>
              <a:gd name="T45" fmla="*/ 913 h 7623"/>
              <a:gd name="T46" fmla="*/ 12654 w 15701"/>
              <a:gd name="T47" fmla="*/ 450 h 7623"/>
              <a:gd name="T48" fmla="*/ 13241 w 15701"/>
              <a:gd name="T49" fmla="*/ 6 h 7623"/>
              <a:gd name="T50" fmla="*/ 13787 w 15701"/>
              <a:gd name="T51" fmla="*/ 136 h 7623"/>
              <a:gd name="T52" fmla="*/ 14714 w 15701"/>
              <a:gd name="T53" fmla="*/ 1230 h 7623"/>
              <a:gd name="T54" fmla="*/ 15060 w 15701"/>
              <a:gd name="T55" fmla="*/ 1110 h 7623"/>
              <a:gd name="T56" fmla="*/ 15660 w 15701"/>
              <a:gd name="T57" fmla="*/ 1859 h 7623"/>
              <a:gd name="T58" fmla="*/ 15441 w 15701"/>
              <a:gd name="T59" fmla="*/ 2006 h 7623"/>
              <a:gd name="T60" fmla="*/ 15105 w 15701"/>
              <a:gd name="T61" fmla="*/ 1371 h 7623"/>
              <a:gd name="T62" fmla="*/ 14522 w 15701"/>
              <a:gd name="T63" fmla="*/ 1411 h 7623"/>
              <a:gd name="T64" fmla="*/ 13578 w 15701"/>
              <a:gd name="T65" fmla="*/ 297 h 7623"/>
              <a:gd name="T66" fmla="*/ 13196 w 15701"/>
              <a:gd name="T67" fmla="*/ 267 h 7623"/>
              <a:gd name="T68" fmla="*/ 12847 w 15701"/>
              <a:gd name="T69" fmla="*/ 631 h 7623"/>
              <a:gd name="T70" fmla="*/ 12316 w 15701"/>
              <a:gd name="T71" fmla="*/ 1168 h 7623"/>
              <a:gd name="T72" fmla="*/ 11815 w 15701"/>
              <a:gd name="T73" fmla="*/ 1292 h 7623"/>
              <a:gd name="T74" fmla="*/ 10886 w 15701"/>
              <a:gd name="T75" fmla="*/ 1292 h 7623"/>
              <a:gd name="T76" fmla="*/ 10359 w 15701"/>
              <a:gd name="T77" fmla="*/ 1042 h 7623"/>
              <a:gd name="T78" fmla="*/ 10053 w 15701"/>
              <a:gd name="T79" fmla="*/ 1591 h 7623"/>
              <a:gd name="T80" fmla="*/ 9569 w 15701"/>
              <a:gd name="T81" fmla="*/ 2016 h 7623"/>
              <a:gd name="T82" fmla="*/ 9058 w 15701"/>
              <a:gd name="T83" fmla="*/ 2187 h 7623"/>
              <a:gd name="T84" fmla="*/ 8655 w 15701"/>
              <a:gd name="T85" fmla="*/ 2745 h 7623"/>
              <a:gd name="T86" fmla="*/ 8182 w 15701"/>
              <a:gd name="T87" fmla="*/ 3156 h 7623"/>
              <a:gd name="T88" fmla="*/ 7241 w 15701"/>
              <a:gd name="T89" fmla="*/ 4136 h 7623"/>
              <a:gd name="T90" fmla="*/ 6740 w 15701"/>
              <a:gd name="T91" fmla="*/ 4387 h 7623"/>
              <a:gd name="T92" fmla="*/ 6329 w 15701"/>
              <a:gd name="T93" fmla="*/ 5056 h 7623"/>
              <a:gd name="T94" fmla="*/ 5775 w 15701"/>
              <a:gd name="T95" fmla="*/ 5202 h 7623"/>
              <a:gd name="T96" fmla="*/ 5373 w 15701"/>
              <a:gd name="T97" fmla="*/ 5612 h 7623"/>
              <a:gd name="T98" fmla="*/ 4895 w 15701"/>
              <a:gd name="T99" fmla="*/ 5952 h 7623"/>
              <a:gd name="T100" fmla="*/ 4445 w 15701"/>
              <a:gd name="T101" fmla="*/ 6413 h 7623"/>
              <a:gd name="T102" fmla="*/ 3900 w 15701"/>
              <a:gd name="T103" fmla="*/ 6515 h 7623"/>
              <a:gd name="T104" fmla="*/ 3481 w 15701"/>
              <a:gd name="T105" fmla="*/ 6749 h 7623"/>
              <a:gd name="T106" fmla="*/ 2896 w 15701"/>
              <a:gd name="T107" fmla="*/ 6541 h 7623"/>
              <a:gd name="T108" fmla="*/ 2530 w 15701"/>
              <a:gd name="T109" fmla="*/ 6768 h 7623"/>
              <a:gd name="T110" fmla="*/ 1600 w 15701"/>
              <a:gd name="T111" fmla="*/ 7143 h 7623"/>
              <a:gd name="T112" fmla="*/ 1096 w 15701"/>
              <a:gd name="T113" fmla="*/ 7340 h 7623"/>
              <a:gd name="T114" fmla="*/ 674 w 15701"/>
              <a:gd name="T115" fmla="*/ 7376 h 7623"/>
              <a:gd name="T116" fmla="*/ 31 w 15701"/>
              <a:gd name="T117" fmla="*/ 7528 h 7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701" h="7623">
                <a:moveTo>
                  <a:pt x="95" y="7353"/>
                </a:moveTo>
                <a:lnTo>
                  <a:pt x="563" y="7137"/>
                </a:lnTo>
                <a:cubicBezTo>
                  <a:pt x="576" y="7131"/>
                  <a:pt x="590" y="7127"/>
                  <a:pt x="605" y="7125"/>
                </a:cubicBezTo>
                <a:lnTo>
                  <a:pt x="1069" y="7077"/>
                </a:lnTo>
                <a:lnTo>
                  <a:pt x="1033" y="7086"/>
                </a:lnTo>
                <a:lnTo>
                  <a:pt x="1501" y="6898"/>
                </a:lnTo>
                <a:lnTo>
                  <a:pt x="1967" y="6703"/>
                </a:lnTo>
                <a:lnTo>
                  <a:pt x="2435" y="6521"/>
                </a:lnTo>
                <a:lnTo>
                  <a:pt x="2893" y="6301"/>
                </a:lnTo>
                <a:cubicBezTo>
                  <a:pt x="2929" y="6285"/>
                  <a:pt x="2969" y="6284"/>
                  <a:pt x="3005" y="6300"/>
                </a:cubicBezTo>
                <a:lnTo>
                  <a:pt x="3473" y="6512"/>
                </a:lnTo>
                <a:lnTo>
                  <a:pt x="3356" y="6516"/>
                </a:lnTo>
                <a:lnTo>
                  <a:pt x="3820" y="6268"/>
                </a:lnTo>
                <a:cubicBezTo>
                  <a:pt x="3834" y="6261"/>
                  <a:pt x="3849" y="6256"/>
                  <a:pt x="3865" y="6254"/>
                </a:cubicBezTo>
                <a:lnTo>
                  <a:pt x="4333" y="6190"/>
                </a:lnTo>
                <a:lnTo>
                  <a:pt x="4256" y="6228"/>
                </a:lnTo>
                <a:lnTo>
                  <a:pt x="4724" y="5752"/>
                </a:lnTo>
                <a:cubicBezTo>
                  <a:pt x="4730" y="5746"/>
                  <a:pt x="4736" y="5741"/>
                  <a:pt x="4742" y="5737"/>
                </a:cubicBezTo>
                <a:lnTo>
                  <a:pt x="5206" y="5409"/>
                </a:lnTo>
                <a:lnTo>
                  <a:pt x="5192" y="5421"/>
                </a:lnTo>
                <a:lnTo>
                  <a:pt x="5660" y="4977"/>
                </a:lnTo>
                <a:cubicBezTo>
                  <a:pt x="5678" y="4959"/>
                  <a:pt x="5701" y="4947"/>
                  <a:pt x="5726" y="4943"/>
                </a:cubicBezTo>
                <a:lnTo>
                  <a:pt x="6194" y="4855"/>
                </a:lnTo>
                <a:lnTo>
                  <a:pt x="6108" y="4913"/>
                </a:lnTo>
                <a:lnTo>
                  <a:pt x="6572" y="4197"/>
                </a:lnTo>
                <a:cubicBezTo>
                  <a:pt x="6585" y="4177"/>
                  <a:pt x="6603" y="4160"/>
                  <a:pt x="6625" y="4150"/>
                </a:cubicBezTo>
                <a:lnTo>
                  <a:pt x="7093" y="3922"/>
                </a:lnTo>
                <a:lnTo>
                  <a:pt x="7060" y="3945"/>
                </a:lnTo>
                <a:lnTo>
                  <a:pt x="7528" y="3501"/>
                </a:lnTo>
                <a:lnTo>
                  <a:pt x="7983" y="2981"/>
                </a:lnTo>
                <a:lnTo>
                  <a:pt x="8464" y="2565"/>
                </a:lnTo>
                <a:lnTo>
                  <a:pt x="8446" y="2584"/>
                </a:lnTo>
                <a:lnTo>
                  <a:pt x="8914" y="1980"/>
                </a:lnTo>
                <a:cubicBezTo>
                  <a:pt x="8931" y="1958"/>
                  <a:pt x="8953" y="1942"/>
                  <a:pt x="8979" y="1934"/>
                </a:cubicBezTo>
                <a:lnTo>
                  <a:pt x="9443" y="1790"/>
                </a:lnTo>
                <a:lnTo>
                  <a:pt x="9396" y="1817"/>
                </a:lnTo>
                <a:lnTo>
                  <a:pt x="9864" y="1409"/>
                </a:lnTo>
                <a:lnTo>
                  <a:pt x="9847" y="1426"/>
                </a:lnTo>
                <a:lnTo>
                  <a:pt x="10315" y="842"/>
                </a:lnTo>
                <a:cubicBezTo>
                  <a:pt x="10355" y="793"/>
                  <a:pt x="10423" y="778"/>
                  <a:pt x="10478" y="807"/>
                </a:cubicBezTo>
                <a:lnTo>
                  <a:pt x="10942" y="1043"/>
                </a:lnTo>
                <a:lnTo>
                  <a:pt x="10879" y="1029"/>
                </a:lnTo>
                <a:lnTo>
                  <a:pt x="11347" y="1017"/>
                </a:lnTo>
                <a:lnTo>
                  <a:pt x="11822" y="1029"/>
                </a:lnTo>
                <a:lnTo>
                  <a:pt x="11785" y="1033"/>
                </a:lnTo>
                <a:lnTo>
                  <a:pt x="12249" y="913"/>
                </a:lnTo>
                <a:lnTo>
                  <a:pt x="12186" y="950"/>
                </a:lnTo>
                <a:lnTo>
                  <a:pt x="12654" y="450"/>
                </a:lnTo>
                <a:lnTo>
                  <a:pt x="13132" y="37"/>
                </a:lnTo>
                <a:cubicBezTo>
                  <a:pt x="13162" y="11"/>
                  <a:pt x="13202" y="0"/>
                  <a:pt x="13241" y="6"/>
                </a:cubicBezTo>
                <a:lnTo>
                  <a:pt x="13705" y="86"/>
                </a:lnTo>
                <a:cubicBezTo>
                  <a:pt x="13738" y="92"/>
                  <a:pt x="13767" y="110"/>
                  <a:pt x="13787" y="136"/>
                </a:cubicBezTo>
                <a:lnTo>
                  <a:pt x="14255" y="744"/>
                </a:lnTo>
                <a:lnTo>
                  <a:pt x="14714" y="1230"/>
                </a:lnTo>
                <a:lnTo>
                  <a:pt x="14596" y="1190"/>
                </a:lnTo>
                <a:lnTo>
                  <a:pt x="15060" y="1110"/>
                </a:lnTo>
                <a:cubicBezTo>
                  <a:pt x="15111" y="1102"/>
                  <a:pt x="15163" y="1124"/>
                  <a:pt x="15192" y="1167"/>
                </a:cubicBezTo>
                <a:lnTo>
                  <a:pt x="15660" y="1859"/>
                </a:lnTo>
                <a:cubicBezTo>
                  <a:pt x="15701" y="1919"/>
                  <a:pt x="15685" y="2001"/>
                  <a:pt x="15624" y="2042"/>
                </a:cubicBezTo>
                <a:cubicBezTo>
                  <a:pt x="15564" y="2083"/>
                  <a:pt x="15482" y="2067"/>
                  <a:pt x="15441" y="2006"/>
                </a:cubicBezTo>
                <a:lnTo>
                  <a:pt x="14973" y="1314"/>
                </a:lnTo>
                <a:lnTo>
                  <a:pt x="15105" y="1371"/>
                </a:lnTo>
                <a:lnTo>
                  <a:pt x="14641" y="1451"/>
                </a:lnTo>
                <a:cubicBezTo>
                  <a:pt x="14597" y="1458"/>
                  <a:pt x="14553" y="1443"/>
                  <a:pt x="14522" y="1411"/>
                </a:cubicBezTo>
                <a:lnTo>
                  <a:pt x="14046" y="905"/>
                </a:lnTo>
                <a:lnTo>
                  <a:pt x="13578" y="297"/>
                </a:lnTo>
                <a:lnTo>
                  <a:pt x="13660" y="347"/>
                </a:lnTo>
                <a:lnTo>
                  <a:pt x="13196" y="267"/>
                </a:lnTo>
                <a:lnTo>
                  <a:pt x="13305" y="236"/>
                </a:lnTo>
                <a:lnTo>
                  <a:pt x="12847" y="631"/>
                </a:lnTo>
                <a:lnTo>
                  <a:pt x="12379" y="1131"/>
                </a:lnTo>
                <a:cubicBezTo>
                  <a:pt x="12362" y="1149"/>
                  <a:pt x="12340" y="1162"/>
                  <a:pt x="12316" y="1168"/>
                </a:cubicBezTo>
                <a:lnTo>
                  <a:pt x="11852" y="1288"/>
                </a:lnTo>
                <a:cubicBezTo>
                  <a:pt x="11840" y="1291"/>
                  <a:pt x="11827" y="1293"/>
                  <a:pt x="11815" y="1292"/>
                </a:cubicBezTo>
                <a:lnTo>
                  <a:pt x="11354" y="1280"/>
                </a:lnTo>
                <a:lnTo>
                  <a:pt x="10886" y="1292"/>
                </a:lnTo>
                <a:cubicBezTo>
                  <a:pt x="10864" y="1293"/>
                  <a:pt x="10842" y="1288"/>
                  <a:pt x="10823" y="1278"/>
                </a:cubicBezTo>
                <a:lnTo>
                  <a:pt x="10359" y="1042"/>
                </a:lnTo>
                <a:lnTo>
                  <a:pt x="10521" y="1007"/>
                </a:lnTo>
                <a:lnTo>
                  <a:pt x="10053" y="1591"/>
                </a:lnTo>
                <a:cubicBezTo>
                  <a:pt x="10049" y="1597"/>
                  <a:pt x="10043" y="1603"/>
                  <a:pt x="10037" y="1608"/>
                </a:cubicBezTo>
                <a:lnTo>
                  <a:pt x="9569" y="2016"/>
                </a:lnTo>
                <a:cubicBezTo>
                  <a:pt x="9555" y="2028"/>
                  <a:pt x="9539" y="2037"/>
                  <a:pt x="9522" y="2043"/>
                </a:cubicBezTo>
                <a:lnTo>
                  <a:pt x="9058" y="2187"/>
                </a:lnTo>
                <a:lnTo>
                  <a:pt x="9123" y="2141"/>
                </a:lnTo>
                <a:lnTo>
                  <a:pt x="8655" y="2745"/>
                </a:lnTo>
                <a:cubicBezTo>
                  <a:pt x="8649" y="2752"/>
                  <a:pt x="8643" y="2759"/>
                  <a:pt x="8637" y="2764"/>
                </a:cubicBezTo>
                <a:lnTo>
                  <a:pt x="8182" y="3156"/>
                </a:lnTo>
                <a:lnTo>
                  <a:pt x="7709" y="3692"/>
                </a:lnTo>
                <a:lnTo>
                  <a:pt x="7241" y="4136"/>
                </a:lnTo>
                <a:cubicBezTo>
                  <a:pt x="7232" y="4146"/>
                  <a:pt x="7220" y="4153"/>
                  <a:pt x="7208" y="4159"/>
                </a:cubicBezTo>
                <a:lnTo>
                  <a:pt x="6740" y="4387"/>
                </a:lnTo>
                <a:lnTo>
                  <a:pt x="6793" y="4340"/>
                </a:lnTo>
                <a:lnTo>
                  <a:pt x="6329" y="5056"/>
                </a:lnTo>
                <a:cubicBezTo>
                  <a:pt x="6310" y="5087"/>
                  <a:pt x="6278" y="5108"/>
                  <a:pt x="6243" y="5114"/>
                </a:cubicBezTo>
                <a:lnTo>
                  <a:pt x="5775" y="5202"/>
                </a:lnTo>
                <a:lnTo>
                  <a:pt x="5841" y="5168"/>
                </a:lnTo>
                <a:lnTo>
                  <a:pt x="5373" y="5612"/>
                </a:lnTo>
                <a:cubicBezTo>
                  <a:pt x="5369" y="5617"/>
                  <a:pt x="5364" y="5621"/>
                  <a:pt x="5359" y="5624"/>
                </a:cubicBezTo>
                <a:lnTo>
                  <a:pt x="4895" y="5952"/>
                </a:lnTo>
                <a:lnTo>
                  <a:pt x="4913" y="5937"/>
                </a:lnTo>
                <a:lnTo>
                  <a:pt x="4445" y="6413"/>
                </a:lnTo>
                <a:cubicBezTo>
                  <a:pt x="4424" y="6434"/>
                  <a:pt x="4397" y="6447"/>
                  <a:pt x="4368" y="6451"/>
                </a:cubicBezTo>
                <a:lnTo>
                  <a:pt x="3900" y="6515"/>
                </a:lnTo>
                <a:lnTo>
                  <a:pt x="3945" y="6501"/>
                </a:lnTo>
                <a:lnTo>
                  <a:pt x="3481" y="6749"/>
                </a:lnTo>
                <a:cubicBezTo>
                  <a:pt x="3445" y="6768"/>
                  <a:pt x="3401" y="6770"/>
                  <a:pt x="3364" y="6753"/>
                </a:cubicBezTo>
                <a:lnTo>
                  <a:pt x="2896" y="6541"/>
                </a:lnTo>
                <a:lnTo>
                  <a:pt x="3007" y="6540"/>
                </a:lnTo>
                <a:lnTo>
                  <a:pt x="2530" y="6768"/>
                </a:lnTo>
                <a:lnTo>
                  <a:pt x="2069" y="6946"/>
                </a:lnTo>
                <a:lnTo>
                  <a:pt x="1600" y="7143"/>
                </a:lnTo>
                <a:lnTo>
                  <a:pt x="1132" y="7331"/>
                </a:lnTo>
                <a:cubicBezTo>
                  <a:pt x="1120" y="7336"/>
                  <a:pt x="1108" y="7339"/>
                  <a:pt x="1096" y="7340"/>
                </a:cubicBezTo>
                <a:lnTo>
                  <a:pt x="632" y="7388"/>
                </a:lnTo>
                <a:lnTo>
                  <a:pt x="674" y="7376"/>
                </a:lnTo>
                <a:lnTo>
                  <a:pt x="206" y="7592"/>
                </a:lnTo>
                <a:cubicBezTo>
                  <a:pt x="140" y="7623"/>
                  <a:pt x="61" y="7594"/>
                  <a:pt x="31" y="7528"/>
                </a:cubicBezTo>
                <a:cubicBezTo>
                  <a:pt x="0" y="7462"/>
                  <a:pt x="29" y="7383"/>
                  <a:pt x="95" y="7353"/>
                </a:cubicBezTo>
                <a:close/>
              </a:path>
            </a:pathLst>
          </a:custGeom>
          <a:solidFill>
            <a:srgbClr val="008000"/>
          </a:solidFill>
          <a:ln w="1588" cap="flat">
            <a:noFill/>
            <a:prstDash val="solid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57200" y="1862951"/>
            <a:ext cx="572273" cy="4190802"/>
            <a:chOff x="611188" y="1658938"/>
            <a:chExt cx="572273" cy="4190802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41350" y="5541963"/>
              <a:ext cx="5209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-50%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41350" y="5056188"/>
              <a:ext cx="5209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-25%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11213" y="4570413"/>
              <a:ext cx="3125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0%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11200" y="4086225"/>
              <a:ext cx="44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25%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11200" y="3600450"/>
              <a:ext cx="44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50%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11200" y="3114675"/>
              <a:ext cx="44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75%</a:t>
              </a:r>
              <a:endPara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11188" y="2628900"/>
              <a:ext cx="5722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100%</a:t>
              </a:r>
              <a:endPara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11188" y="2144713"/>
              <a:ext cx="5722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125%</a:t>
              </a:r>
              <a:endPara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11188" y="1658938"/>
              <a:ext cx="5722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150%</a:t>
              </a:r>
              <a:endPara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5872976"/>
            <a:ext cx="5510212" cy="406202"/>
            <a:chOff x="1039813" y="5668963"/>
            <a:chExt cx="5510212" cy="40620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38250" y="5668963"/>
              <a:ext cx="5311775" cy="3175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039813" y="576738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1980</a:t>
              </a:r>
              <a:endPara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557463" y="576738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1990</a:t>
              </a:r>
              <a:endPara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075113" y="576738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2000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92763" y="5767388"/>
              <a:ext cx="5193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2010</a:t>
              </a:r>
              <a:endParaRPr kumimoji="0" lang="en-US" altLang="en-US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00447" y="2263380"/>
            <a:ext cx="1066800" cy="1055308"/>
            <a:chOff x="9677400" y="2057400"/>
            <a:chExt cx="1066800" cy="1055308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10800000">
              <a:off x="9677400" y="2057400"/>
              <a:ext cx="343294" cy="105530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10800000">
              <a:off x="9990149" y="2057400"/>
              <a:ext cx="754051" cy="1055308"/>
            </a:xfrm>
            <a:prstGeom prst="rect">
              <a:avLst/>
            </a:prstGeom>
            <a:solidFill>
              <a:srgbClr val="FFFFD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078990" y="4914920"/>
            <a:ext cx="5244022" cy="0"/>
          </a:xfrm>
          <a:prstGeom prst="line">
            <a:avLst/>
          </a:prstGeom>
          <a:ln w="44450">
            <a:solidFill>
              <a:schemeClr val="bg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9"/>
          <p:cNvSpPr>
            <a:spLocks/>
          </p:cNvSpPr>
          <p:nvPr/>
        </p:nvSpPr>
        <p:spPr bwMode="auto">
          <a:xfrm>
            <a:off x="1036637" y="4879712"/>
            <a:ext cx="5100638" cy="821302"/>
          </a:xfrm>
          <a:custGeom>
            <a:avLst/>
            <a:gdLst>
              <a:gd name="T0" fmla="*/ 654 w 15685"/>
              <a:gd name="T1" fmla="*/ 358 h 3053"/>
              <a:gd name="T2" fmla="*/ 1168 w 15685"/>
              <a:gd name="T3" fmla="*/ 802 h 3053"/>
              <a:gd name="T4" fmla="*/ 1586 w 15685"/>
              <a:gd name="T5" fmla="*/ 918 h 3053"/>
              <a:gd name="T6" fmla="*/ 2010 w 15685"/>
              <a:gd name="T7" fmla="*/ 893 h 3053"/>
              <a:gd name="T8" fmla="*/ 2397 w 15685"/>
              <a:gd name="T9" fmla="*/ 553 h 3053"/>
              <a:gd name="T10" fmla="*/ 2912 w 15685"/>
              <a:gd name="T11" fmla="*/ 213 h 3053"/>
              <a:gd name="T12" fmla="*/ 3859 w 15685"/>
              <a:gd name="T13" fmla="*/ 6 h 3053"/>
              <a:gd name="T14" fmla="*/ 4435 w 15685"/>
              <a:gd name="T15" fmla="*/ 449 h 3053"/>
              <a:gd name="T16" fmla="*/ 4796 w 15685"/>
              <a:gd name="T17" fmla="*/ 782 h 3053"/>
              <a:gd name="T18" fmla="*/ 5311 w 15685"/>
              <a:gd name="T19" fmla="*/ 716 h 3053"/>
              <a:gd name="T20" fmla="*/ 5798 w 15685"/>
              <a:gd name="T21" fmla="*/ 839 h 3053"/>
              <a:gd name="T22" fmla="*/ 6200 w 15685"/>
              <a:gd name="T23" fmla="*/ 1025 h 3053"/>
              <a:gd name="T24" fmla="*/ 6629 w 15685"/>
              <a:gd name="T25" fmla="*/ 978 h 3053"/>
              <a:gd name="T26" fmla="*/ 7220 w 15685"/>
              <a:gd name="T27" fmla="*/ 798 h 3053"/>
              <a:gd name="T28" fmla="*/ 7615 w 15685"/>
              <a:gd name="T29" fmla="*/ 1084 h 3053"/>
              <a:gd name="T30" fmla="*/ 8563 w 15685"/>
              <a:gd name="T31" fmla="*/ 1141 h 3053"/>
              <a:gd name="T32" fmla="*/ 9115 w 15685"/>
              <a:gd name="T33" fmla="*/ 1722 h 3053"/>
              <a:gd name="T34" fmla="*/ 9500 w 15685"/>
              <a:gd name="T35" fmla="*/ 1750 h 3053"/>
              <a:gd name="T36" fmla="*/ 9933 w 15685"/>
              <a:gd name="T37" fmla="*/ 1697 h 3053"/>
              <a:gd name="T38" fmla="*/ 10428 w 15685"/>
              <a:gd name="T39" fmla="*/ 1741 h 3053"/>
              <a:gd name="T40" fmla="*/ 10859 w 15685"/>
              <a:gd name="T41" fmla="*/ 1750 h 3053"/>
              <a:gd name="T42" fmla="*/ 11805 w 15685"/>
              <a:gd name="T43" fmla="*/ 1641 h 3053"/>
              <a:gd name="T44" fmla="*/ 12357 w 15685"/>
              <a:gd name="T45" fmla="*/ 2006 h 3053"/>
              <a:gd name="T46" fmla="*/ 12801 w 15685"/>
              <a:gd name="T47" fmla="*/ 2420 h 3053"/>
              <a:gd name="T48" fmla="*/ 13238 w 15685"/>
              <a:gd name="T49" fmla="*/ 2618 h 3053"/>
              <a:gd name="T50" fmla="*/ 13677 w 15685"/>
              <a:gd name="T51" fmla="*/ 2696 h 3053"/>
              <a:gd name="T52" fmla="*/ 14175 w 15685"/>
              <a:gd name="T53" fmla="*/ 2691 h 3053"/>
              <a:gd name="T54" fmla="*/ 14593 w 15685"/>
              <a:gd name="T55" fmla="*/ 2790 h 3053"/>
              <a:gd name="T56" fmla="*/ 15537 w 15685"/>
              <a:gd name="T57" fmla="*/ 2673 h 3053"/>
              <a:gd name="T58" fmla="*/ 15558 w 15685"/>
              <a:gd name="T59" fmla="*/ 2936 h 3053"/>
              <a:gd name="T60" fmla="*/ 14638 w 15685"/>
              <a:gd name="T61" fmla="*/ 3051 h 3053"/>
              <a:gd name="T62" fmla="*/ 14120 w 15685"/>
              <a:gd name="T63" fmla="*/ 2950 h 3053"/>
              <a:gd name="T64" fmla="*/ 13682 w 15685"/>
              <a:gd name="T65" fmla="*/ 2960 h 3053"/>
              <a:gd name="T66" fmla="*/ 13193 w 15685"/>
              <a:gd name="T67" fmla="*/ 2879 h 3053"/>
              <a:gd name="T68" fmla="*/ 12694 w 15685"/>
              <a:gd name="T69" fmla="*/ 2661 h 3053"/>
              <a:gd name="T70" fmla="*/ 12201 w 15685"/>
              <a:gd name="T71" fmla="*/ 2219 h 3053"/>
              <a:gd name="T72" fmla="*/ 11826 w 15685"/>
              <a:gd name="T73" fmla="*/ 1904 h 3053"/>
              <a:gd name="T74" fmla="*/ 10900 w 15685"/>
              <a:gd name="T75" fmla="*/ 2011 h 3053"/>
              <a:gd name="T76" fmla="*/ 10403 w 15685"/>
              <a:gd name="T77" fmla="*/ 2004 h 3053"/>
              <a:gd name="T78" fmla="*/ 9962 w 15685"/>
              <a:gd name="T79" fmla="*/ 1960 h 3053"/>
              <a:gd name="T80" fmla="*/ 9459 w 15685"/>
              <a:gd name="T81" fmla="*/ 2011 h 3053"/>
              <a:gd name="T82" fmla="*/ 8916 w 15685"/>
              <a:gd name="T83" fmla="*/ 1895 h 3053"/>
              <a:gd name="T84" fmla="*/ 8532 w 15685"/>
              <a:gd name="T85" fmla="*/ 1404 h 3053"/>
              <a:gd name="T86" fmla="*/ 7615 w 15685"/>
              <a:gd name="T87" fmla="*/ 1348 h 3053"/>
              <a:gd name="T88" fmla="*/ 7075 w 15685"/>
              <a:gd name="T89" fmla="*/ 1019 h 3053"/>
              <a:gd name="T90" fmla="*/ 6730 w 15685"/>
              <a:gd name="T91" fmla="*/ 1223 h 3053"/>
              <a:gd name="T92" fmla="*/ 6231 w 15685"/>
              <a:gd name="T93" fmla="*/ 1288 h 3053"/>
              <a:gd name="T94" fmla="*/ 5696 w 15685"/>
              <a:gd name="T95" fmla="*/ 1082 h 3053"/>
              <a:gd name="T96" fmla="*/ 5248 w 15685"/>
              <a:gd name="T97" fmla="*/ 973 h 3053"/>
              <a:gd name="T98" fmla="*/ 4835 w 15685"/>
              <a:gd name="T99" fmla="*/ 1043 h 3053"/>
              <a:gd name="T100" fmla="*/ 4260 w 15685"/>
              <a:gd name="T101" fmla="*/ 648 h 3053"/>
              <a:gd name="T102" fmla="*/ 3900 w 15685"/>
              <a:gd name="T103" fmla="*/ 267 h 3053"/>
              <a:gd name="T104" fmla="*/ 2983 w 15685"/>
              <a:gd name="T105" fmla="*/ 468 h 3053"/>
              <a:gd name="T106" fmla="*/ 2561 w 15685"/>
              <a:gd name="T107" fmla="*/ 760 h 3053"/>
              <a:gd name="T108" fmla="*/ 2021 w 15685"/>
              <a:gd name="T109" fmla="*/ 1156 h 3053"/>
              <a:gd name="T110" fmla="*/ 1509 w 15685"/>
              <a:gd name="T111" fmla="*/ 1171 h 3053"/>
              <a:gd name="T112" fmla="*/ 991 w 15685"/>
              <a:gd name="T113" fmla="*/ 999 h 3053"/>
              <a:gd name="T114" fmla="*/ 577 w 15685"/>
              <a:gd name="T115" fmla="*/ 611 h 3053"/>
              <a:gd name="T116" fmla="*/ 21 w 15685"/>
              <a:gd name="T117" fmla="*/ 302 h 3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685" h="3053">
                <a:moveTo>
                  <a:pt x="186" y="214"/>
                </a:moveTo>
                <a:lnTo>
                  <a:pt x="654" y="358"/>
                </a:lnTo>
                <a:cubicBezTo>
                  <a:pt x="673" y="364"/>
                  <a:pt x="689" y="373"/>
                  <a:pt x="704" y="386"/>
                </a:cubicBezTo>
                <a:lnTo>
                  <a:pt x="1168" y="802"/>
                </a:lnTo>
                <a:lnTo>
                  <a:pt x="1118" y="774"/>
                </a:lnTo>
                <a:lnTo>
                  <a:pt x="1586" y="918"/>
                </a:lnTo>
                <a:lnTo>
                  <a:pt x="1542" y="913"/>
                </a:lnTo>
                <a:lnTo>
                  <a:pt x="2010" y="893"/>
                </a:lnTo>
                <a:lnTo>
                  <a:pt x="1933" y="921"/>
                </a:lnTo>
                <a:lnTo>
                  <a:pt x="2397" y="553"/>
                </a:lnTo>
                <a:lnTo>
                  <a:pt x="2874" y="231"/>
                </a:lnTo>
                <a:cubicBezTo>
                  <a:pt x="2885" y="223"/>
                  <a:pt x="2898" y="217"/>
                  <a:pt x="2912" y="213"/>
                </a:cubicBezTo>
                <a:lnTo>
                  <a:pt x="3380" y="81"/>
                </a:lnTo>
                <a:lnTo>
                  <a:pt x="3859" y="6"/>
                </a:lnTo>
                <a:cubicBezTo>
                  <a:pt x="3898" y="0"/>
                  <a:pt x="3937" y="12"/>
                  <a:pt x="3967" y="37"/>
                </a:cubicBezTo>
                <a:lnTo>
                  <a:pt x="4435" y="449"/>
                </a:lnTo>
                <a:lnTo>
                  <a:pt x="4897" y="808"/>
                </a:lnTo>
                <a:lnTo>
                  <a:pt x="4796" y="782"/>
                </a:lnTo>
                <a:lnTo>
                  <a:pt x="5260" y="714"/>
                </a:lnTo>
                <a:cubicBezTo>
                  <a:pt x="5277" y="711"/>
                  <a:pt x="5295" y="712"/>
                  <a:pt x="5311" y="716"/>
                </a:cubicBezTo>
                <a:lnTo>
                  <a:pt x="5779" y="832"/>
                </a:lnTo>
                <a:cubicBezTo>
                  <a:pt x="5786" y="834"/>
                  <a:pt x="5792" y="836"/>
                  <a:pt x="5798" y="839"/>
                </a:cubicBezTo>
                <a:lnTo>
                  <a:pt x="6266" y="1035"/>
                </a:lnTo>
                <a:lnTo>
                  <a:pt x="6200" y="1025"/>
                </a:lnTo>
                <a:lnTo>
                  <a:pt x="6664" y="969"/>
                </a:lnTo>
                <a:lnTo>
                  <a:pt x="6629" y="978"/>
                </a:lnTo>
                <a:lnTo>
                  <a:pt x="7097" y="786"/>
                </a:lnTo>
                <a:cubicBezTo>
                  <a:pt x="7138" y="770"/>
                  <a:pt x="7184" y="774"/>
                  <a:pt x="7220" y="798"/>
                </a:cubicBezTo>
                <a:lnTo>
                  <a:pt x="7688" y="1106"/>
                </a:lnTo>
                <a:lnTo>
                  <a:pt x="7615" y="1084"/>
                </a:lnTo>
                <a:lnTo>
                  <a:pt x="8079" y="1084"/>
                </a:lnTo>
                <a:lnTo>
                  <a:pt x="8563" y="1141"/>
                </a:lnTo>
                <a:cubicBezTo>
                  <a:pt x="8596" y="1145"/>
                  <a:pt x="8625" y="1161"/>
                  <a:pt x="8647" y="1186"/>
                </a:cubicBezTo>
                <a:lnTo>
                  <a:pt x="9115" y="1722"/>
                </a:lnTo>
                <a:lnTo>
                  <a:pt x="9036" y="1678"/>
                </a:lnTo>
                <a:lnTo>
                  <a:pt x="9500" y="1750"/>
                </a:lnTo>
                <a:lnTo>
                  <a:pt x="9465" y="1749"/>
                </a:lnTo>
                <a:lnTo>
                  <a:pt x="9933" y="1697"/>
                </a:lnTo>
                <a:cubicBezTo>
                  <a:pt x="9942" y="1696"/>
                  <a:pt x="9951" y="1696"/>
                  <a:pt x="9960" y="1697"/>
                </a:cubicBezTo>
                <a:lnTo>
                  <a:pt x="10428" y="1741"/>
                </a:lnTo>
                <a:lnTo>
                  <a:pt x="10882" y="1748"/>
                </a:lnTo>
                <a:lnTo>
                  <a:pt x="10859" y="1750"/>
                </a:lnTo>
                <a:lnTo>
                  <a:pt x="11327" y="1678"/>
                </a:lnTo>
                <a:lnTo>
                  <a:pt x="11805" y="1641"/>
                </a:lnTo>
                <a:cubicBezTo>
                  <a:pt x="11837" y="1638"/>
                  <a:pt x="11868" y="1647"/>
                  <a:pt x="11893" y="1666"/>
                </a:cubicBezTo>
                <a:lnTo>
                  <a:pt x="12357" y="2006"/>
                </a:lnTo>
                <a:lnTo>
                  <a:pt x="12837" y="2443"/>
                </a:lnTo>
                <a:lnTo>
                  <a:pt x="12801" y="2420"/>
                </a:lnTo>
                <a:lnTo>
                  <a:pt x="13269" y="2628"/>
                </a:lnTo>
                <a:lnTo>
                  <a:pt x="13238" y="2618"/>
                </a:lnTo>
                <a:lnTo>
                  <a:pt x="13702" y="2698"/>
                </a:lnTo>
                <a:lnTo>
                  <a:pt x="13677" y="2696"/>
                </a:lnTo>
                <a:lnTo>
                  <a:pt x="14145" y="2688"/>
                </a:lnTo>
                <a:cubicBezTo>
                  <a:pt x="14155" y="2688"/>
                  <a:pt x="14165" y="2689"/>
                  <a:pt x="14175" y="2691"/>
                </a:cubicBezTo>
                <a:lnTo>
                  <a:pt x="14643" y="2791"/>
                </a:lnTo>
                <a:lnTo>
                  <a:pt x="14593" y="2790"/>
                </a:lnTo>
                <a:lnTo>
                  <a:pt x="15057" y="2710"/>
                </a:lnTo>
                <a:lnTo>
                  <a:pt x="15537" y="2673"/>
                </a:lnTo>
                <a:cubicBezTo>
                  <a:pt x="15610" y="2667"/>
                  <a:pt x="15673" y="2722"/>
                  <a:pt x="15679" y="2794"/>
                </a:cubicBezTo>
                <a:cubicBezTo>
                  <a:pt x="15685" y="2867"/>
                  <a:pt x="15630" y="2930"/>
                  <a:pt x="15558" y="2936"/>
                </a:cubicBezTo>
                <a:lnTo>
                  <a:pt x="15102" y="2971"/>
                </a:lnTo>
                <a:lnTo>
                  <a:pt x="14638" y="3051"/>
                </a:lnTo>
                <a:cubicBezTo>
                  <a:pt x="14621" y="3053"/>
                  <a:pt x="14604" y="3053"/>
                  <a:pt x="14588" y="3050"/>
                </a:cubicBezTo>
                <a:lnTo>
                  <a:pt x="14120" y="2950"/>
                </a:lnTo>
                <a:lnTo>
                  <a:pt x="14150" y="2952"/>
                </a:lnTo>
                <a:lnTo>
                  <a:pt x="13682" y="2960"/>
                </a:lnTo>
                <a:cubicBezTo>
                  <a:pt x="13673" y="2961"/>
                  <a:pt x="13665" y="2960"/>
                  <a:pt x="13657" y="2959"/>
                </a:cubicBezTo>
                <a:lnTo>
                  <a:pt x="13193" y="2879"/>
                </a:lnTo>
                <a:cubicBezTo>
                  <a:pt x="13182" y="2877"/>
                  <a:pt x="13172" y="2874"/>
                  <a:pt x="13162" y="2869"/>
                </a:cubicBezTo>
                <a:lnTo>
                  <a:pt x="12694" y="2661"/>
                </a:lnTo>
                <a:cubicBezTo>
                  <a:pt x="12681" y="2655"/>
                  <a:pt x="12669" y="2647"/>
                  <a:pt x="12658" y="2638"/>
                </a:cubicBezTo>
                <a:lnTo>
                  <a:pt x="12201" y="2219"/>
                </a:lnTo>
                <a:lnTo>
                  <a:pt x="11737" y="1879"/>
                </a:lnTo>
                <a:lnTo>
                  <a:pt x="11826" y="1904"/>
                </a:lnTo>
                <a:lnTo>
                  <a:pt x="11368" y="1939"/>
                </a:lnTo>
                <a:lnTo>
                  <a:pt x="10900" y="2011"/>
                </a:lnTo>
                <a:cubicBezTo>
                  <a:pt x="10892" y="2012"/>
                  <a:pt x="10885" y="2013"/>
                  <a:pt x="10877" y="2012"/>
                </a:cubicBezTo>
                <a:lnTo>
                  <a:pt x="10403" y="2004"/>
                </a:lnTo>
                <a:lnTo>
                  <a:pt x="9935" y="1960"/>
                </a:lnTo>
                <a:lnTo>
                  <a:pt x="9962" y="1960"/>
                </a:lnTo>
                <a:lnTo>
                  <a:pt x="9494" y="2012"/>
                </a:lnTo>
                <a:cubicBezTo>
                  <a:pt x="9482" y="2013"/>
                  <a:pt x="9471" y="2013"/>
                  <a:pt x="9459" y="2011"/>
                </a:cubicBezTo>
                <a:lnTo>
                  <a:pt x="8995" y="1939"/>
                </a:lnTo>
                <a:cubicBezTo>
                  <a:pt x="8965" y="1934"/>
                  <a:pt x="8936" y="1919"/>
                  <a:pt x="8916" y="1895"/>
                </a:cubicBezTo>
                <a:lnTo>
                  <a:pt x="8448" y="1359"/>
                </a:lnTo>
                <a:lnTo>
                  <a:pt x="8532" y="1404"/>
                </a:lnTo>
                <a:lnTo>
                  <a:pt x="8079" y="1348"/>
                </a:lnTo>
                <a:lnTo>
                  <a:pt x="7615" y="1348"/>
                </a:lnTo>
                <a:cubicBezTo>
                  <a:pt x="7590" y="1348"/>
                  <a:pt x="7564" y="1341"/>
                  <a:pt x="7543" y="1327"/>
                </a:cubicBezTo>
                <a:lnTo>
                  <a:pt x="7075" y="1019"/>
                </a:lnTo>
                <a:lnTo>
                  <a:pt x="7198" y="1031"/>
                </a:lnTo>
                <a:lnTo>
                  <a:pt x="6730" y="1223"/>
                </a:lnTo>
                <a:cubicBezTo>
                  <a:pt x="6719" y="1227"/>
                  <a:pt x="6707" y="1230"/>
                  <a:pt x="6695" y="1232"/>
                </a:cubicBezTo>
                <a:lnTo>
                  <a:pt x="6231" y="1288"/>
                </a:lnTo>
                <a:cubicBezTo>
                  <a:pt x="6209" y="1290"/>
                  <a:pt x="6186" y="1287"/>
                  <a:pt x="6164" y="1278"/>
                </a:cubicBezTo>
                <a:lnTo>
                  <a:pt x="5696" y="1082"/>
                </a:lnTo>
                <a:lnTo>
                  <a:pt x="5716" y="1089"/>
                </a:lnTo>
                <a:lnTo>
                  <a:pt x="5248" y="973"/>
                </a:lnTo>
                <a:lnTo>
                  <a:pt x="5299" y="975"/>
                </a:lnTo>
                <a:lnTo>
                  <a:pt x="4835" y="1043"/>
                </a:lnTo>
                <a:cubicBezTo>
                  <a:pt x="4799" y="1048"/>
                  <a:pt x="4763" y="1039"/>
                  <a:pt x="4734" y="1017"/>
                </a:cubicBezTo>
                <a:lnTo>
                  <a:pt x="4260" y="648"/>
                </a:lnTo>
                <a:lnTo>
                  <a:pt x="3792" y="236"/>
                </a:lnTo>
                <a:lnTo>
                  <a:pt x="3900" y="267"/>
                </a:lnTo>
                <a:lnTo>
                  <a:pt x="3451" y="336"/>
                </a:lnTo>
                <a:lnTo>
                  <a:pt x="2983" y="468"/>
                </a:lnTo>
                <a:lnTo>
                  <a:pt x="3021" y="450"/>
                </a:lnTo>
                <a:lnTo>
                  <a:pt x="2561" y="760"/>
                </a:lnTo>
                <a:lnTo>
                  <a:pt x="2097" y="1128"/>
                </a:lnTo>
                <a:cubicBezTo>
                  <a:pt x="2076" y="1145"/>
                  <a:pt x="2049" y="1155"/>
                  <a:pt x="2021" y="1156"/>
                </a:cubicBezTo>
                <a:lnTo>
                  <a:pt x="1553" y="1176"/>
                </a:lnTo>
                <a:cubicBezTo>
                  <a:pt x="1538" y="1177"/>
                  <a:pt x="1523" y="1175"/>
                  <a:pt x="1509" y="1171"/>
                </a:cubicBezTo>
                <a:lnTo>
                  <a:pt x="1041" y="1027"/>
                </a:lnTo>
                <a:cubicBezTo>
                  <a:pt x="1022" y="1021"/>
                  <a:pt x="1006" y="1012"/>
                  <a:pt x="991" y="999"/>
                </a:cubicBezTo>
                <a:lnTo>
                  <a:pt x="527" y="583"/>
                </a:lnTo>
                <a:lnTo>
                  <a:pt x="577" y="611"/>
                </a:lnTo>
                <a:lnTo>
                  <a:pt x="109" y="467"/>
                </a:lnTo>
                <a:cubicBezTo>
                  <a:pt x="39" y="445"/>
                  <a:pt x="0" y="371"/>
                  <a:pt x="21" y="302"/>
                </a:cubicBezTo>
                <a:cubicBezTo>
                  <a:pt x="43" y="232"/>
                  <a:pt x="117" y="193"/>
                  <a:pt x="186" y="214"/>
                </a:cubicBezTo>
                <a:close/>
              </a:path>
            </a:pathLst>
          </a:custGeom>
          <a:solidFill>
            <a:srgbClr val="0000FF"/>
          </a:solidFill>
          <a:ln w="1588" cap="flat">
            <a:noFill/>
            <a:prstDash val="solid"/>
            <a:bevel/>
            <a:headEnd/>
            <a:tailEnd/>
          </a:ln>
          <a:effectLst>
            <a:outerShdw blurRad="292100" dist="25400" dir="1200000" sx="102000" sy="102000" algn="tl" rotWithShape="0">
              <a:prstClr val="black">
                <a:alpha val="7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952500" y="6381364"/>
            <a:ext cx="2152650" cy="1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en-US" sz="1600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Per capita, dollar estimates are inflation adjusted.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718613"/>
            <a:ext cx="203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Taxpayer costs</a:t>
            </a:r>
            <a:endParaRPr lang="en-US" sz="180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4311" y="5309413"/>
            <a:ext cx="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Crime</a:t>
            </a:r>
            <a:endParaRPr lang="en-US" sz="180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7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Rectangle 153"/>
          <p:cNvSpPr>
            <a:spLocks noChangeArrowheads="1"/>
          </p:cNvSpPr>
          <p:nvPr/>
        </p:nvSpPr>
        <p:spPr bwMode="auto">
          <a:xfrm>
            <a:off x="548640" y="485775"/>
            <a:ext cx="1987003" cy="20002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00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8448" grpId="0"/>
      <p:bldP spid="106" grpId="0"/>
      <p:bldP spid="5" grpId="0" animBg="1"/>
      <p:bldP spid="18455" grpId="0"/>
      <p:bldP spid="9" grpId="0" animBg="1"/>
      <p:bldP spid="8" grpId="0" animBg="1"/>
      <p:bldP spid="46" grpId="0"/>
      <p:bldP spid="6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18038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36837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-2800309" y="21590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7200" y="1447800"/>
            <a:ext cx="8382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609600" indent="-4953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+mn-lt"/>
              </a:rPr>
              <a:t>What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works to improve outcomes?</a:t>
            </a:r>
          </a:p>
          <a:p>
            <a:pPr marL="630238" lvl="1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Outcomes → crime, </a:t>
            </a:r>
            <a:r>
              <a:rPr lang="en-US" b="0" dirty="0">
                <a:solidFill>
                  <a:srgbClr val="006600"/>
                </a:solidFill>
                <a:latin typeface="+mn-lt"/>
              </a:rPr>
              <a:t>education, substance 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abuse, etc.</a:t>
            </a:r>
            <a:endParaRPr lang="en-US" b="0" dirty="0">
              <a:solidFill>
                <a:srgbClr val="006600"/>
              </a:solidFill>
              <a:latin typeface="+mn-lt"/>
            </a:endParaRPr>
          </a:p>
          <a:p>
            <a:pPr marL="630238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We identify programs that have already been </a:t>
            </a:r>
            <a:r>
              <a:rPr lang="en-US" b="0" u="sng" dirty="0" smtClean="0">
                <a:solidFill>
                  <a:srgbClr val="006600"/>
                </a:solidFill>
                <a:latin typeface="+mn-lt"/>
              </a:rPr>
              <a:t>rigorously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 tested (WA or elsewhere) to determine the program achieves expected outcomes. </a:t>
            </a:r>
            <a:r>
              <a:rPr lang="en-US" b="0" dirty="0">
                <a:solidFill>
                  <a:srgbClr val="006600"/>
                </a:solidFill>
                <a:latin typeface="+mn-lt"/>
              </a:rPr>
              <a:t> </a:t>
            </a:r>
            <a:endParaRPr lang="en-US" b="0" dirty="0" smtClean="0">
              <a:solidFill>
                <a:srgbClr val="006600"/>
              </a:solidFill>
              <a:latin typeface="+mn-lt"/>
            </a:endParaRPr>
          </a:p>
          <a:p>
            <a:pPr marL="630238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srgbClr val="006600"/>
              </a:solidFill>
              <a:latin typeface="+mn-lt"/>
            </a:endParaRPr>
          </a:p>
          <a:p>
            <a:pPr marL="609600" indent="-4953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What pays off for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taxpayers (US 2015 dollars)? </a:t>
            </a: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571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We compute benefits, costs, and risk (return on investment)                        to the people of Washington for each policy option.</a:t>
            </a:r>
          </a:p>
          <a:p>
            <a:pPr marL="571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srgbClr val="006600"/>
              </a:solidFill>
              <a:latin typeface="+mn-lt"/>
            </a:endParaRPr>
          </a:p>
          <a:p>
            <a:pPr marL="609600" indent="-4953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How can a “portfolio” of options affect  statewide outcomes?  </a:t>
            </a:r>
          </a:p>
          <a:p>
            <a:pPr marL="571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How </a:t>
            </a:r>
            <a:r>
              <a:rPr lang="en-US" b="0" dirty="0">
                <a:solidFill>
                  <a:srgbClr val="006600"/>
                </a:solidFill>
                <a:latin typeface="+mn-lt"/>
              </a:rPr>
              <a:t>much risk of failure? </a:t>
            </a:r>
          </a:p>
          <a:p>
            <a:pPr marL="736600" lvl="1" indent="-12700" algn="l">
              <a:spcBef>
                <a:spcPts val="0"/>
              </a:spcBef>
              <a:defRPr/>
            </a:pPr>
            <a:endParaRPr lang="en-US" sz="2200" b="0" dirty="0" smtClean="0">
              <a:solidFill>
                <a:srgbClr val="339933"/>
              </a:solidFill>
            </a:endParaRPr>
          </a:p>
          <a:p>
            <a:pPr marL="968375" lvl="3" indent="-341313">
              <a:spcBef>
                <a:spcPts val="300"/>
              </a:spcBef>
              <a:buClr>
                <a:srgbClr val="0000FF"/>
              </a:buClr>
              <a:buFont typeface="Wingdings" pitchFamily="2" charset="2"/>
              <a:buChar char="§"/>
              <a:tabLst>
                <a:tab pos="519113" algn="l"/>
              </a:tabLst>
            </a:pPr>
            <a:endParaRPr lang="en-US" sz="2000" b="0" dirty="0" smtClean="0">
              <a:solidFill>
                <a:srgbClr val="0000FF"/>
              </a:solidFill>
              <a:latin typeface="+mn-lt"/>
            </a:endParaRPr>
          </a:p>
          <a:p>
            <a:pPr marL="2170113" lvl="6" indent="-573088" eaLnBrk="0" hangingPunct="0">
              <a:spcBef>
                <a:spcPts val="300"/>
              </a:spcBef>
              <a:buClr>
                <a:srgbClr val="0000FF"/>
              </a:buClr>
              <a:tabLst>
                <a:tab pos="519113" algn="l"/>
              </a:tabLst>
            </a:pPr>
            <a:endParaRPr lang="en-US" sz="2000" b="0" dirty="0" smtClean="0">
              <a:solidFill>
                <a:srgbClr val="0000FF"/>
              </a:solidFill>
            </a:endParaRPr>
          </a:p>
          <a:p>
            <a:pPr marL="609600" indent="-4953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>
              <a:solidFill>
                <a:srgbClr val="0000FF"/>
              </a:solidFill>
              <a:latin typeface="+mn-lt"/>
            </a:endParaRPr>
          </a:p>
          <a:p>
            <a:pPr marL="1828800" lvl="2" indent="-450850" algn="l">
              <a:spcBef>
                <a:spcPct val="40000"/>
              </a:spcBef>
              <a:buFontTx/>
              <a:buAutoNum type="alphaLcParenR"/>
            </a:pP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" y="685800"/>
            <a:ext cx="86868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0" i="1" dirty="0" smtClean="0">
                <a:solidFill>
                  <a:srgbClr val="FF0000"/>
                </a:solidFill>
                <a:latin typeface="+mn-lt"/>
              </a:rPr>
              <a:t>WSIPP’s Three-Step Research Approach</a:t>
            </a:r>
            <a:endParaRPr lang="en-US" sz="2600" b="0" i="1" dirty="0" smtClean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8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Rectangle 153"/>
          <p:cNvSpPr>
            <a:spLocks noChangeArrowheads="1"/>
          </p:cNvSpPr>
          <p:nvPr/>
        </p:nvSpPr>
        <p:spPr bwMode="auto">
          <a:xfrm>
            <a:off x="2654966" y="457200"/>
            <a:ext cx="1993234" cy="104775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54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629400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in WA</a:t>
            </a:r>
            <a:endParaRPr lang="en-US" sz="1800" b="0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18038" y="152400"/>
            <a:ext cx="2011362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Principles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637" y="152400"/>
            <a:ext cx="2011363" cy="457200"/>
          </a:xfrm>
          <a:prstGeom prst="roundRect">
            <a:avLst/>
          </a:prstGeom>
          <a:solidFill>
            <a:srgbClr val="DDDDDD"/>
          </a:solidFill>
          <a:ln w="3175" algn="ctr">
            <a:noFill/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WSIPP / Trends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36837" y="76200"/>
            <a:ext cx="2011363" cy="533400"/>
          </a:xfrm>
          <a:prstGeom prst="roundRect">
            <a:avLst/>
          </a:prstGeom>
          <a:solidFill>
            <a:srgbClr val="FFFFDC"/>
          </a:solidFill>
          <a:ln w="317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27000" dir="2400000" algn="tl" rotWithShape="0">
              <a:prstClr val="black">
                <a:alpha val="79000"/>
              </a:prstClr>
            </a:outerShdw>
          </a:effectLst>
        </p:spPr>
        <p:txBody>
          <a:bodyPr lIns="0" tIns="0" rIns="0" bIns="91440" anchor="ctr" anchorCtr="1"/>
          <a:lstStyle/>
          <a:p>
            <a:r>
              <a:rPr lang="en-US" sz="18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 / Results</a:t>
            </a:r>
            <a:endParaRPr lang="en-US" sz="18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228600" y="530352"/>
            <a:ext cx="8686800" cy="6126480"/>
          </a:xfrm>
          <a:prstGeom prst="rect">
            <a:avLst/>
          </a:prstGeom>
          <a:solidFill>
            <a:srgbClr val="FFFFDC"/>
          </a:solidFill>
          <a:ln w="63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177800" dir="2160000" algn="tl" rotWithShape="0">
              <a:prstClr val="black">
                <a:alpha val="79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-2800309" y="2159000"/>
            <a:ext cx="2555875" cy="1681163"/>
          </a:xfrm>
          <a:prstGeom prst="line">
            <a:avLst/>
          </a:prstGeom>
          <a:noFill/>
          <a:ln w="15240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1219200"/>
            <a:ext cx="8382000" cy="5437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630238" indent="-457200" algn="l">
              <a:spcAft>
                <a:spcPts val="600"/>
              </a:spcAft>
              <a:buAutoNum type="arabicParenR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Do an </a:t>
            </a:r>
            <a:r>
              <a:rPr lang="en-US" u="sng" dirty="0" smtClean="0">
                <a:solidFill>
                  <a:srgbClr val="0000FF"/>
                </a:solidFill>
                <a:latin typeface="+mn-lt"/>
              </a:rPr>
              <a:t>outcome evaluation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in Washington on a specific program or policy.</a:t>
            </a:r>
          </a:p>
          <a:p>
            <a:pPr marL="973138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e.g., Does WA’s cognitive behavioral treatment reduce recidivism compared to a similar group of offenders?</a:t>
            </a:r>
            <a:endParaRPr lang="en-US" b="0" u="sng" dirty="0" smtClean="0">
              <a:solidFill>
                <a:srgbClr val="006600"/>
              </a:solidFill>
              <a:latin typeface="+mn-lt"/>
            </a:endParaRPr>
          </a:p>
          <a:p>
            <a:pPr marL="630238" indent="-457200" algn="l">
              <a:spcAft>
                <a:spcPts val="600"/>
              </a:spcAft>
              <a:buFont typeface="+mj-lt"/>
              <a:buAutoNum type="arabicParenR" startAt="2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Do a </a:t>
            </a:r>
            <a:r>
              <a:rPr lang="en-US" u="sng" dirty="0" smtClean="0">
                <a:solidFill>
                  <a:srgbClr val="0000FF"/>
                </a:solidFill>
                <a:latin typeface="+mn-lt"/>
              </a:rPr>
              <a:t>meta-analysis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a systematic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(no cherry-picking) and empirical review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of the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research literature. </a:t>
            </a:r>
          </a:p>
          <a:p>
            <a:pPr marL="973138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6600"/>
                </a:solidFill>
                <a:latin typeface="+mn-lt"/>
              </a:rPr>
              <a:t>Not all research is of equal quality, and this greatly influences the confidence that can be placed in the results of a study.  </a:t>
            </a:r>
          </a:p>
          <a:p>
            <a:pPr marL="973138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Produces an average </a:t>
            </a:r>
            <a:r>
              <a:rPr lang="en-US" b="0" i="1" dirty="0">
                <a:solidFill>
                  <a:srgbClr val="FF0000"/>
                </a:solidFill>
                <a:latin typeface="+mn-lt"/>
              </a:rPr>
              <a:t>effect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size 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of </a:t>
            </a:r>
            <a:r>
              <a:rPr lang="en-US" b="0" dirty="0">
                <a:solidFill>
                  <a:srgbClr val="006600"/>
                </a:solidFill>
                <a:latin typeface="+mn-lt"/>
              </a:rPr>
              <a:t>a program or 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policy (</a:t>
            </a:r>
            <a:r>
              <a:rPr lang="en-US" b="0" dirty="0" err="1" smtClean="0">
                <a:solidFill>
                  <a:srgbClr val="006600"/>
                </a:solidFill>
                <a:latin typeface="+mn-lt"/>
              </a:rPr>
              <a:t>Lipsey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).</a:t>
            </a:r>
          </a:p>
          <a:p>
            <a:pPr marL="973138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+mn-lt"/>
              </a:rPr>
              <a:t>We 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found </a:t>
            </a:r>
            <a:r>
              <a:rPr lang="en-US" dirty="0" smtClean="0">
                <a:solidFill>
                  <a:srgbClr val="006600"/>
                </a:solidFill>
                <a:latin typeface="+mn-lt"/>
              </a:rPr>
              <a:t>42 rigorous studies 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(tests) on </a:t>
            </a:r>
            <a:r>
              <a:rPr lang="en-US" b="0" u="sng" dirty="0" smtClean="0">
                <a:solidFill>
                  <a:srgbClr val="006600"/>
                </a:solidFill>
                <a:latin typeface="+mn-lt"/>
              </a:rPr>
              <a:t>cognitive behavioral therapy</a:t>
            </a:r>
            <a:r>
              <a:rPr lang="en-US" b="0" dirty="0" smtClean="0">
                <a:solidFill>
                  <a:srgbClr val="006600"/>
                </a:solidFill>
                <a:latin typeface="+mn-lt"/>
              </a:rPr>
              <a:t>.</a:t>
            </a:r>
            <a:endParaRPr lang="en-US" b="0" dirty="0">
              <a:solidFill>
                <a:srgbClr val="006600"/>
              </a:solidFill>
              <a:latin typeface="+mn-lt"/>
            </a:endParaRPr>
          </a:p>
          <a:p>
            <a:pPr marL="850900" indent="-393700" algn="l">
              <a:spcAft>
                <a:spcPts val="0"/>
              </a:spcAft>
            </a:pPr>
            <a:endParaRPr lang="en-US" b="0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" y="533400"/>
            <a:ext cx="8686800" cy="8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0" i="1" dirty="0" smtClean="0">
                <a:solidFill>
                  <a:srgbClr val="FF0000"/>
                </a:solidFill>
                <a:latin typeface="+mn-lt"/>
              </a:rPr>
              <a:t>Two Ways to Determine What Works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696200" y="6367046"/>
            <a:ext cx="1239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9 of 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1" name="Rectangle 153"/>
          <p:cNvSpPr>
            <a:spLocks noChangeArrowheads="1"/>
          </p:cNvSpPr>
          <p:nvPr/>
        </p:nvSpPr>
        <p:spPr bwMode="auto">
          <a:xfrm>
            <a:off x="2667000" y="457200"/>
            <a:ext cx="1981200" cy="152400"/>
          </a:xfrm>
          <a:prstGeom prst="rect">
            <a:avLst/>
          </a:prstGeom>
          <a:solidFill>
            <a:srgbClr val="FFFFDC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96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PCS">
      <a:dk1>
        <a:srgbClr val="0070C0"/>
      </a:dk1>
      <a:lt1>
        <a:sysClr val="window" lastClr="FFFFFF"/>
      </a:lt1>
      <a:dk2>
        <a:srgbClr val="F2F2F2"/>
      </a:dk2>
      <a:lt2>
        <a:srgbClr val="EEECE1"/>
      </a:lt2>
      <a:accent1>
        <a:srgbClr val="0070C0"/>
      </a:accent1>
      <a:accent2>
        <a:srgbClr val="9BBB59"/>
      </a:accent2>
      <a:accent3>
        <a:srgbClr val="C6D9F0"/>
      </a:accent3>
      <a:accent4>
        <a:srgbClr val="C00000"/>
      </a:accent4>
      <a:accent5>
        <a:srgbClr val="E36C09"/>
      </a:accent5>
      <a:accent6>
        <a:srgbClr val="00B0F0"/>
      </a:accent6>
      <a:hlink>
        <a:srgbClr val="0070C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>Report55c057c3-5c13-4ca6-8dab-3fe1e0497fe2</bc56bdda6a6a44c48d8cfdd96ad4c147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12DE8B-5F03-4041-ADB6-11CF3186A582}"/>
</file>

<file path=customXml/itemProps2.xml><?xml version="1.0" encoding="utf-8"?>
<ds:datastoreItem xmlns:ds="http://schemas.openxmlformats.org/officeDocument/2006/customXml" ds:itemID="{37B00A08-5593-4BC4-97C1-36E4B97C6B09}"/>
</file>

<file path=customXml/itemProps3.xml><?xml version="1.0" encoding="utf-8"?>
<ds:datastoreItem xmlns:ds="http://schemas.openxmlformats.org/officeDocument/2006/customXml" ds:itemID="{E9B4E573-55FB-4044-AD2F-5D44ACB5716A}"/>
</file>

<file path=docProps/app.xml><?xml version="1.0" encoding="utf-8"?>
<Properties xmlns="http://schemas.openxmlformats.org/officeDocument/2006/extended-properties" xmlns:vt="http://schemas.openxmlformats.org/officeDocument/2006/docPropsVTypes">
  <TotalTime>12226</TotalTime>
  <Words>2285</Words>
  <Application>Microsoft Office PowerPoint</Application>
  <PresentationFormat>On-screen Show (4:3)</PresentationFormat>
  <Paragraphs>535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Using Research Evidence to  Reduce Crime in Washington State:   Trends, Taxpayer Costs, &amp;“What Works?”   A Presentation to  The Applied Research in Crime and Justice Conference  Sydney, Australia February 16,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Pew Charitable Trusts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research evidence to reduce crime in Washington State: Trends, taxpayer costs, &amp; “What works?”</dc:title>
  <dc:creator>ekd</dc:creator>
  <cp:lastModifiedBy>Staff</cp:lastModifiedBy>
  <cp:revision>881</cp:revision>
  <cp:lastPrinted>2015-11-18T00:44:21Z</cp:lastPrinted>
  <dcterms:created xsi:type="dcterms:W3CDTF">2010-05-04T15:16:35Z</dcterms:created>
  <dcterms:modified xsi:type="dcterms:W3CDTF">2017-02-15T21:11:07Z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