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10">
  <p:sldMasterIdLst>
    <p:sldMasterId id="2147483648" r:id="rId1"/>
    <p:sldMasterId id="2147483779" r:id="rId2"/>
  </p:sldMasterIdLst>
  <p:notesMasterIdLst>
    <p:notesMasterId r:id="rId23"/>
  </p:notesMasterIdLst>
  <p:handoutMasterIdLst>
    <p:handoutMasterId r:id="rId24"/>
  </p:handoutMasterIdLst>
  <p:sldIdLst>
    <p:sldId id="257" r:id="rId3"/>
    <p:sldId id="308" r:id="rId4"/>
    <p:sldId id="352" r:id="rId5"/>
    <p:sldId id="354" r:id="rId6"/>
    <p:sldId id="371" r:id="rId7"/>
    <p:sldId id="380" r:id="rId8"/>
    <p:sldId id="382" r:id="rId9"/>
    <p:sldId id="386" r:id="rId10"/>
    <p:sldId id="365" r:id="rId11"/>
    <p:sldId id="362" r:id="rId12"/>
    <p:sldId id="387" r:id="rId13"/>
    <p:sldId id="372" r:id="rId14"/>
    <p:sldId id="378" r:id="rId15"/>
    <p:sldId id="379" r:id="rId16"/>
    <p:sldId id="385" r:id="rId17"/>
    <p:sldId id="366" r:id="rId18"/>
    <p:sldId id="368" r:id="rId19"/>
    <p:sldId id="373" r:id="rId20"/>
    <p:sldId id="376" r:id="rId21"/>
    <p:sldId id="296" r:id="rId22"/>
  </p:sldIdLst>
  <p:sldSz cx="9144000" cy="6858000" type="screen4x3"/>
  <p:notesSz cx="6819900" cy="99187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521415D9-36F7-43E2-AB2F-B90AF26B5E84}">
      <p14:sectionLst xmlns:p14="http://schemas.microsoft.com/office/powerpoint/2010/main">
        <p14:section name="Default Section" id="{17F48336-C209-7144-840E-79FAD254572F}">
          <p14:sldIdLst>
            <p14:sldId id="257"/>
            <p14:sldId id="308"/>
            <p14:sldId id="352"/>
            <p14:sldId id="354"/>
            <p14:sldId id="371"/>
            <p14:sldId id="380"/>
            <p14:sldId id="382"/>
            <p14:sldId id="386"/>
            <p14:sldId id="365"/>
            <p14:sldId id="362"/>
            <p14:sldId id="387"/>
            <p14:sldId id="372"/>
            <p14:sldId id="378"/>
            <p14:sldId id="379"/>
            <p14:sldId id="385"/>
            <p14:sldId id="366"/>
            <p14:sldId id="368"/>
            <p14:sldId id="373"/>
            <p14:sldId id="376"/>
            <p14:sldId id="2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57" autoAdjust="0"/>
    <p:restoredTop sz="94171" autoAdjust="0"/>
  </p:normalViewPr>
  <p:slideViewPr>
    <p:cSldViewPr snapToGrid="0" snapToObjects="1">
      <p:cViewPr>
        <p:scale>
          <a:sx n="110" d="100"/>
          <a:sy n="110" d="100"/>
        </p:scale>
        <p:origin x="-888" y="8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63032" y="0"/>
            <a:ext cx="2955290" cy="495935"/>
          </a:xfrm>
          <a:prstGeom prst="rect">
            <a:avLst/>
          </a:prstGeom>
        </p:spPr>
        <p:txBody>
          <a:bodyPr vert="horz" lIns="91440" tIns="45720" rIns="91440" bIns="45720" rtlCol="0"/>
          <a:lstStyle>
            <a:lvl1pPr algn="r">
              <a:defRPr sz="1200"/>
            </a:lvl1pPr>
          </a:lstStyle>
          <a:p>
            <a:fld id="{7058ADFA-B5AC-DB4A-9447-C02DC81770F7}" type="datetime1">
              <a:rPr lang="en-AU" smtClean="0"/>
              <a:t>15/02/2017</a:t>
            </a:fld>
            <a:endParaRPr lang="en-US" dirty="0"/>
          </a:p>
        </p:txBody>
      </p:sp>
      <p:sp>
        <p:nvSpPr>
          <p:cNvPr id="4" name="Footer Placeholder 3"/>
          <p:cNvSpPr>
            <a:spLocks noGrp="1"/>
          </p:cNvSpPr>
          <p:nvPr>
            <p:ph type="ftr" sz="quarter" idx="2"/>
          </p:nvPr>
        </p:nvSpPr>
        <p:spPr>
          <a:xfrm>
            <a:off x="0" y="9421044"/>
            <a:ext cx="2955290" cy="49593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63032" y="9421044"/>
            <a:ext cx="2955290" cy="495935"/>
          </a:xfrm>
          <a:prstGeom prst="rect">
            <a:avLst/>
          </a:prstGeom>
        </p:spPr>
        <p:txBody>
          <a:bodyPr vert="horz" lIns="91440" tIns="45720" rIns="91440" bIns="45720" rtlCol="0" anchor="b"/>
          <a:lstStyle>
            <a:lvl1pPr algn="r">
              <a:defRPr sz="1200"/>
            </a:lvl1pPr>
          </a:lstStyle>
          <a:p>
            <a:fld id="{43AF5213-7107-1948-8ADC-63EAC65A57AA}" type="slidenum">
              <a:rPr lang="en-US" smtClean="0"/>
              <a:t>‹#›</a:t>
            </a:fld>
            <a:endParaRPr lang="en-US" dirty="0"/>
          </a:p>
        </p:txBody>
      </p:sp>
    </p:spTree>
    <p:extLst>
      <p:ext uri="{BB962C8B-B14F-4D97-AF65-F5344CB8AC3E}">
        <p14:creationId xmlns:p14="http://schemas.microsoft.com/office/powerpoint/2010/main" val="3622458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63032" y="0"/>
            <a:ext cx="2955290" cy="495935"/>
          </a:xfrm>
          <a:prstGeom prst="rect">
            <a:avLst/>
          </a:prstGeom>
        </p:spPr>
        <p:txBody>
          <a:bodyPr vert="horz" lIns="91440" tIns="45720" rIns="91440" bIns="45720" rtlCol="0"/>
          <a:lstStyle>
            <a:lvl1pPr algn="r">
              <a:defRPr sz="1200"/>
            </a:lvl1pPr>
          </a:lstStyle>
          <a:p>
            <a:fld id="{BFE56A36-AE91-1B42-8A72-C9BFD02AF885}" type="datetime1">
              <a:rPr lang="en-AU" smtClean="0"/>
              <a:t>15/02/2017</a:t>
            </a:fld>
            <a:endParaRPr lang="en-US" dirty="0"/>
          </a:p>
        </p:txBody>
      </p:sp>
      <p:sp>
        <p:nvSpPr>
          <p:cNvPr id="4" name="Slide Image Placeholder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1044"/>
            <a:ext cx="2955290" cy="49593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lIns="91440" tIns="45720" rIns="91440" bIns="45720" rtlCol="0" anchor="b"/>
          <a:lstStyle>
            <a:lvl1pPr algn="r">
              <a:defRPr sz="1200"/>
            </a:lvl1pPr>
          </a:lstStyle>
          <a:p>
            <a:fld id="{6DD55D15-9B28-A748-81C9-D6F71FD6C19B}" type="slidenum">
              <a:rPr lang="en-US" smtClean="0"/>
              <a:t>‹#›</a:t>
            </a:fld>
            <a:endParaRPr lang="en-US" dirty="0"/>
          </a:p>
        </p:txBody>
      </p:sp>
    </p:spTree>
    <p:extLst>
      <p:ext uri="{BB962C8B-B14F-4D97-AF65-F5344CB8AC3E}">
        <p14:creationId xmlns:p14="http://schemas.microsoft.com/office/powerpoint/2010/main" val="920961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lack">
    <p:bg>
      <p:bgPr>
        <a:solidFill>
          <a:srgbClr val="2D2D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7117" y="4176293"/>
            <a:ext cx="7167851" cy="1296144"/>
          </a:xfrm>
          <a:prstGeom prst="rect">
            <a:avLst/>
          </a:prstGeom>
        </p:spPr>
        <p:txBody>
          <a:bodyPr lIns="0" tIns="0" rIns="0" bIns="0"/>
          <a:lstStyle>
            <a:lvl1pPr algn="l">
              <a:defRPr sz="3800" baseline="0">
                <a:solidFill>
                  <a:schemeClr val="bg1"/>
                </a:solidFill>
                <a:latin typeface="+mn-lt"/>
              </a:defRPr>
            </a:lvl1pPr>
          </a:lstStyle>
          <a:p>
            <a:r>
              <a:rPr lang="en-US" dirty="0" smtClean="0"/>
              <a:t>Presentation title goes here </a:t>
            </a:r>
            <a:br>
              <a:rPr lang="en-US" dirty="0" smtClean="0"/>
            </a:br>
            <a:r>
              <a:rPr lang="en-US" dirty="0" smtClean="0"/>
              <a:t>and can go over two lines</a:t>
            </a:r>
            <a:endParaRPr lang="en-AU" dirty="0"/>
          </a:p>
        </p:txBody>
      </p:sp>
      <p:sp>
        <p:nvSpPr>
          <p:cNvPr id="13" name="Content Placeholder 12"/>
          <p:cNvSpPr>
            <a:spLocks noGrp="1"/>
          </p:cNvSpPr>
          <p:nvPr>
            <p:ph sz="quarter" idx="10" hasCustomPrompt="1"/>
          </p:nvPr>
        </p:nvSpPr>
        <p:spPr>
          <a:xfrm>
            <a:off x="1077117" y="5454295"/>
            <a:ext cx="7167851" cy="288032"/>
          </a:xfrm>
          <a:prstGeom prst="rect">
            <a:avLst/>
          </a:prstGeom>
        </p:spPr>
        <p:txBody>
          <a:bodyPr vert="horz" lIns="0" tIns="0" rIns="0" bIns="0"/>
          <a:lstStyle>
            <a:lvl1pPr marL="0" indent="0">
              <a:buNone/>
              <a:defRPr sz="2000" b="1" baseline="0">
                <a:solidFill>
                  <a:srgbClr val="BD9C55"/>
                </a:solidFill>
              </a:defRPr>
            </a:lvl1pPr>
          </a:lstStyle>
          <a:p>
            <a:pPr lvl="0"/>
            <a:r>
              <a:rPr lang="en-AU" dirty="0" smtClean="0"/>
              <a:t>Author name and date</a:t>
            </a:r>
            <a:endParaRPr lang="en-US" dirty="0"/>
          </a:p>
        </p:txBody>
      </p:sp>
      <p:pic>
        <p:nvPicPr>
          <p:cNvPr id="5" name="Picture 4" descr="Kirby_Templates_PPT.pdf"/>
          <p:cNvPicPr>
            <a:picLocks noChangeAspect="1"/>
          </p:cNvPicPr>
          <p:nvPr userDrawn="1"/>
        </p:nvPicPr>
        <p:blipFill rotWithShape="1">
          <a:blip r:embed="rId2">
            <a:extLst>
              <a:ext uri="{28A0092B-C50C-407E-A947-70E740481C1C}">
                <a14:useLocalDpi xmlns:a14="http://schemas.microsoft.com/office/drawing/2010/main" val="0"/>
              </a:ext>
            </a:extLst>
          </a:blip>
          <a:srcRect r="54301" b="60454"/>
          <a:stretch/>
        </p:blipFill>
        <p:spPr>
          <a:xfrm>
            <a:off x="0" y="0"/>
            <a:ext cx="4178711" cy="2712065"/>
          </a:xfrm>
          <a:prstGeom prst="rect">
            <a:avLst/>
          </a:prstGeom>
        </p:spPr>
      </p:pic>
    </p:spTree>
    <p:extLst>
      <p:ext uri="{BB962C8B-B14F-4D97-AF65-F5344CB8AC3E}">
        <p14:creationId xmlns:p14="http://schemas.microsoft.com/office/powerpoint/2010/main" val="1708010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Gold">
    <p:bg>
      <p:bgPr>
        <a:solidFill>
          <a:schemeClr val="bg2"/>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077117" y="2583967"/>
            <a:ext cx="7067128" cy="1692468"/>
          </a:xfrm>
          <a:prstGeom prst="rect">
            <a:avLst/>
          </a:prstGeom>
        </p:spPr>
        <p:txBody>
          <a:bodyPr lIns="0" tIns="0" rIns="0" bIns="0"/>
          <a:lstStyle>
            <a:lvl1pPr algn="l">
              <a:defRPr sz="4800" baseline="0">
                <a:solidFill>
                  <a:schemeClr val="tx1"/>
                </a:solidFill>
                <a:latin typeface="+mn-lt"/>
              </a:defRPr>
            </a:lvl1pPr>
          </a:lstStyle>
          <a:p>
            <a:r>
              <a:rPr lang="en-US" dirty="0" smtClean="0"/>
              <a:t>Divider title goes </a:t>
            </a:r>
            <a:br>
              <a:rPr lang="en-US" dirty="0" smtClean="0"/>
            </a:br>
            <a:r>
              <a:rPr lang="en-US" dirty="0" smtClean="0"/>
              <a:t>here over two lines</a:t>
            </a:r>
            <a:endParaRPr lang="en-AU" dirty="0"/>
          </a:p>
        </p:txBody>
      </p:sp>
      <p:sp>
        <p:nvSpPr>
          <p:cNvPr id="2" name="Footer Placeholder 1"/>
          <p:cNvSpPr>
            <a:spLocks noGrp="1"/>
          </p:cNvSpPr>
          <p:nvPr>
            <p:ph type="ftr" sz="quarter" idx="10"/>
          </p:nvPr>
        </p:nvSpPr>
        <p:spPr/>
        <p:txBody>
          <a:bodyPr/>
          <a:lstStyle/>
          <a:p>
            <a:r>
              <a:rPr lang="en-US" dirty="0" smtClean="0"/>
              <a:t>Presentation Title  //  edit 'Header &amp; Footer' to change or remove </a:t>
            </a:r>
          </a:p>
        </p:txBody>
      </p:sp>
      <p:sp>
        <p:nvSpPr>
          <p:cNvPr id="3" name="Slide Number Placeholder 2"/>
          <p:cNvSpPr>
            <a:spLocks noGrp="1"/>
          </p:cNvSpPr>
          <p:nvPr>
            <p:ph type="sldNum" sz="quarter" idx="11"/>
          </p:nvPr>
        </p:nvSpPr>
        <p:spPr>
          <a:xfrm>
            <a:off x="-3507085" y="6525344"/>
            <a:ext cx="668065" cy="251748"/>
          </a:xfrm>
        </p:spPr>
        <p:txBody>
          <a:bodyPr/>
          <a:lstStyle/>
          <a:p>
            <a:fld id="{8C385F23-470B-B540-9492-8220B9E90E81}" type="slidenum">
              <a:rPr lang="en-US" smtClean="0"/>
              <a:pPr/>
              <a:t>‹#›</a:t>
            </a:fld>
            <a:endParaRPr lang="en-US" dirty="0"/>
          </a:p>
        </p:txBody>
      </p:sp>
    </p:spTree>
    <p:extLst>
      <p:ext uri="{BB962C8B-B14F-4D97-AF65-F5344CB8AC3E}">
        <p14:creationId xmlns:p14="http://schemas.microsoft.com/office/powerpoint/2010/main" val="40415504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2D4C9A08-892F-4C5F-B6B9-F0014C1F571B}" type="datetimeFigureOut">
              <a:rPr lang="en-AU" smtClean="0"/>
              <a:t>15/02/2017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243F625-32CA-4B69-82E7-3238C3CFCD9D}" type="slidenum">
              <a:rPr lang="en-AU" smtClean="0"/>
              <a:t>‹#›</a:t>
            </a:fld>
            <a:endParaRPr lang="en-AU"/>
          </a:p>
        </p:txBody>
      </p:sp>
    </p:spTree>
    <p:extLst>
      <p:ext uri="{BB962C8B-B14F-4D97-AF65-F5344CB8AC3E}">
        <p14:creationId xmlns:p14="http://schemas.microsoft.com/office/powerpoint/2010/main" val="231358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7117" y="4176293"/>
            <a:ext cx="7167851" cy="1296144"/>
          </a:xfrm>
          <a:prstGeom prst="rect">
            <a:avLst/>
          </a:prstGeom>
        </p:spPr>
        <p:txBody>
          <a:bodyPr lIns="0" tIns="0" rIns="0" bIns="0"/>
          <a:lstStyle>
            <a:lvl1pPr algn="l">
              <a:defRPr sz="3800" baseline="0">
                <a:solidFill>
                  <a:srgbClr val="000000"/>
                </a:solidFill>
                <a:latin typeface="+mn-lt"/>
              </a:defRPr>
            </a:lvl1pPr>
          </a:lstStyle>
          <a:p>
            <a:r>
              <a:rPr lang="en-US" dirty="0" smtClean="0"/>
              <a:t>Presentation title goes here </a:t>
            </a:r>
            <a:br>
              <a:rPr lang="en-US" dirty="0" smtClean="0"/>
            </a:br>
            <a:r>
              <a:rPr lang="en-US" dirty="0" smtClean="0"/>
              <a:t>and can go over two lines</a:t>
            </a:r>
            <a:endParaRPr lang="en-AU" dirty="0"/>
          </a:p>
        </p:txBody>
      </p:sp>
      <p:sp>
        <p:nvSpPr>
          <p:cNvPr id="13" name="Content Placeholder 12"/>
          <p:cNvSpPr>
            <a:spLocks noGrp="1"/>
          </p:cNvSpPr>
          <p:nvPr>
            <p:ph sz="quarter" idx="10" hasCustomPrompt="1"/>
          </p:nvPr>
        </p:nvSpPr>
        <p:spPr>
          <a:xfrm>
            <a:off x="1077117" y="5454295"/>
            <a:ext cx="7167851" cy="288032"/>
          </a:xfrm>
          <a:prstGeom prst="rect">
            <a:avLst/>
          </a:prstGeom>
        </p:spPr>
        <p:txBody>
          <a:bodyPr vert="horz" lIns="0" tIns="0" rIns="0" bIns="0"/>
          <a:lstStyle>
            <a:lvl1pPr marL="0" indent="0">
              <a:buNone/>
              <a:defRPr sz="2000" b="1" baseline="0">
                <a:solidFill>
                  <a:srgbClr val="BD9C55"/>
                </a:solidFill>
              </a:defRPr>
            </a:lvl1pPr>
          </a:lstStyle>
          <a:p>
            <a:pPr lvl="0"/>
            <a:r>
              <a:rPr lang="en-AU" dirty="0" smtClean="0"/>
              <a:t>Author name and date</a:t>
            </a:r>
            <a:endParaRPr lang="en-US" dirty="0"/>
          </a:p>
        </p:txBody>
      </p:sp>
      <p:pic>
        <p:nvPicPr>
          <p:cNvPr id="4" name="Picture 3" descr="Kirby_Templates_PPT.pdf"/>
          <p:cNvPicPr>
            <a:picLocks noChangeAspect="1"/>
          </p:cNvPicPr>
          <p:nvPr userDrawn="1"/>
        </p:nvPicPr>
        <p:blipFill rotWithShape="1">
          <a:blip r:embed="rId2">
            <a:extLst>
              <a:ext uri="{28A0092B-C50C-407E-A947-70E740481C1C}">
                <a14:useLocalDpi xmlns:a14="http://schemas.microsoft.com/office/drawing/2010/main" val="0"/>
              </a:ext>
            </a:extLst>
          </a:blip>
          <a:srcRect r="54301" b="60095"/>
          <a:stretch/>
        </p:blipFill>
        <p:spPr>
          <a:xfrm>
            <a:off x="0" y="2"/>
            <a:ext cx="4178711" cy="2736645"/>
          </a:xfrm>
          <a:prstGeom prst="rect">
            <a:avLst/>
          </a:prstGeom>
        </p:spPr>
      </p:pic>
    </p:spTree>
    <p:extLst>
      <p:ext uri="{BB962C8B-B14F-4D97-AF65-F5344CB8AC3E}">
        <p14:creationId xmlns:p14="http://schemas.microsoft.com/office/powerpoint/2010/main" val="25192665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s - Gold">
    <p:bg>
      <p:bgPr>
        <a:solidFill>
          <a:schemeClr val="bg2"/>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18867" y="934763"/>
            <a:ext cx="5688012" cy="864096"/>
          </a:xfrm>
          <a:prstGeom prst="rect">
            <a:avLst/>
          </a:prstGeom>
        </p:spPr>
        <p:txBody>
          <a:bodyPr lIns="0" tIns="0" rIns="0" bIns="0"/>
          <a:lstStyle>
            <a:lvl1pPr>
              <a:buNone/>
              <a:defRPr sz="5000" b="1" baseline="0">
                <a:solidFill>
                  <a:schemeClr val="tx1"/>
                </a:solidFill>
                <a:latin typeface="+mn-lt"/>
              </a:defRPr>
            </a:lvl1pPr>
          </a:lstStyle>
          <a:p>
            <a:pPr lvl="0"/>
            <a:r>
              <a:rPr lang="en-US" dirty="0" smtClean="0"/>
              <a:t>Topics</a:t>
            </a:r>
          </a:p>
        </p:txBody>
      </p:sp>
      <p:sp>
        <p:nvSpPr>
          <p:cNvPr id="8" name="Text Placeholder 6"/>
          <p:cNvSpPr>
            <a:spLocks noGrp="1"/>
          </p:cNvSpPr>
          <p:nvPr>
            <p:ph type="body" sz="quarter" idx="11" hasCustomPrompt="1"/>
          </p:nvPr>
        </p:nvSpPr>
        <p:spPr>
          <a:xfrm>
            <a:off x="518864" y="1921105"/>
            <a:ext cx="7882160" cy="4345880"/>
          </a:xfrm>
          <a:prstGeom prst="rect">
            <a:avLst/>
          </a:prstGeom>
        </p:spPr>
        <p:txBody>
          <a:bodyPr lIns="0" tIns="0" rIns="0" bIns="0"/>
          <a:lstStyle>
            <a:lvl1pPr>
              <a:lnSpc>
                <a:spcPct val="110000"/>
              </a:lnSpc>
              <a:buNone/>
              <a:defRPr sz="3000">
                <a:solidFill>
                  <a:schemeClr val="bg2">
                    <a:lumMod val="40000"/>
                    <a:lumOff val="60000"/>
                  </a:schemeClr>
                </a:solidFill>
                <a:latin typeface="+mn-lt"/>
              </a:defRPr>
            </a:lvl1pPr>
          </a:lstStyle>
          <a:p>
            <a:pPr lvl="0"/>
            <a:r>
              <a:rPr lang="en-US" dirty="0" smtClean="0"/>
              <a:t>Topic A</a:t>
            </a:r>
          </a:p>
        </p:txBody>
      </p:sp>
      <p:sp>
        <p:nvSpPr>
          <p:cNvPr id="2" name="Footer Placeholder 1"/>
          <p:cNvSpPr>
            <a:spLocks noGrp="1"/>
          </p:cNvSpPr>
          <p:nvPr>
            <p:ph type="ftr" sz="quarter" idx="12"/>
          </p:nvPr>
        </p:nvSpPr>
        <p:spPr/>
        <p:txBody>
          <a:bodyPr/>
          <a:lstStyle/>
          <a:p>
            <a:r>
              <a:rPr lang="en-US" dirty="0" smtClean="0"/>
              <a:t>Presentation Title  //  edit 'Header &amp; Footer' to change or remove </a:t>
            </a:r>
          </a:p>
        </p:txBody>
      </p:sp>
      <p:sp>
        <p:nvSpPr>
          <p:cNvPr id="3" name="Slide Number Placeholder 2"/>
          <p:cNvSpPr>
            <a:spLocks noGrp="1"/>
          </p:cNvSpPr>
          <p:nvPr>
            <p:ph type="sldNum" sz="quarter" idx="13"/>
          </p:nvPr>
        </p:nvSpPr>
        <p:spPr>
          <a:xfrm>
            <a:off x="-3372617" y="6525344"/>
            <a:ext cx="668065" cy="251748"/>
          </a:xfrm>
        </p:spPr>
        <p:txBody>
          <a:bodyPr/>
          <a:lstStyle>
            <a:lvl1pPr>
              <a:defRPr b="0">
                <a:solidFill>
                  <a:schemeClr val="bg2"/>
                </a:solidFill>
              </a:defRPr>
            </a:lvl1pPr>
          </a:lstStyle>
          <a:p>
            <a:fld id="{8C385F23-470B-B540-9492-8220B9E90E81}" type="slidenum">
              <a:rPr lang="en-US" smtClean="0"/>
              <a:pPr/>
              <a:t>‹#›</a:t>
            </a:fld>
            <a:endParaRPr lang="en-US" dirty="0"/>
          </a:p>
        </p:txBody>
      </p:sp>
    </p:spTree>
    <p:extLst>
      <p:ext uri="{BB962C8B-B14F-4D97-AF65-F5344CB8AC3E}">
        <p14:creationId xmlns:p14="http://schemas.microsoft.com/office/powerpoint/2010/main" val="25019691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s - White">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18867" y="934763"/>
            <a:ext cx="5688012" cy="864096"/>
          </a:xfrm>
          <a:prstGeom prst="rect">
            <a:avLst/>
          </a:prstGeom>
        </p:spPr>
        <p:txBody>
          <a:bodyPr lIns="0" tIns="0" rIns="0" bIns="0"/>
          <a:lstStyle>
            <a:lvl1pPr>
              <a:buNone/>
              <a:defRPr sz="5000" b="1" baseline="0">
                <a:solidFill>
                  <a:schemeClr val="tx1"/>
                </a:solidFill>
                <a:latin typeface="+mn-lt"/>
              </a:defRPr>
            </a:lvl1pPr>
          </a:lstStyle>
          <a:p>
            <a:pPr lvl="0"/>
            <a:r>
              <a:rPr lang="en-US" dirty="0" smtClean="0"/>
              <a:t>Topics</a:t>
            </a:r>
          </a:p>
        </p:txBody>
      </p:sp>
      <p:sp>
        <p:nvSpPr>
          <p:cNvPr id="8" name="Text Placeholder 6"/>
          <p:cNvSpPr>
            <a:spLocks noGrp="1"/>
          </p:cNvSpPr>
          <p:nvPr>
            <p:ph type="body" sz="quarter" idx="11" hasCustomPrompt="1"/>
          </p:nvPr>
        </p:nvSpPr>
        <p:spPr>
          <a:xfrm>
            <a:off x="518864" y="1921105"/>
            <a:ext cx="7882160" cy="4345880"/>
          </a:xfrm>
          <a:prstGeom prst="rect">
            <a:avLst/>
          </a:prstGeom>
        </p:spPr>
        <p:txBody>
          <a:bodyPr lIns="0" tIns="0" rIns="0" bIns="0"/>
          <a:lstStyle>
            <a:lvl1pPr>
              <a:lnSpc>
                <a:spcPct val="110000"/>
              </a:lnSpc>
              <a:buNone/>
              <a:defRPr sz="3000">
                <a:solidFill>
                  <a:schemeClr val="bg1">
                    <a:lumMod val="75000"/>
                  </a:schemeClr>
                </a:solidFill>
                <a:latin typeface="+mn-lt"/>
              </a:defRPr>
            </a:lvl1pPr>
          </a:lstStyle>
          <a:p>
            <a:pPr lvl="0"/>
            <a:r>
              <a:rPr lang="en-US" dirty="0" smtClean="0"/>
              <a:t>Topic A</a:t>
            </a:r>
          </a:p>
        </p:txBody>
      </p:sp>
      <p:sp>
        <p:nvSpPr>
          <p:cNvPr id="4" name="Footer Placeholder 3"/>
          <p:cNvSpPr>
            <a:spLocks noGrp="1"/>
          </p:cNvSpPr>
          <p:nvPr>
            <p:ph type="ftr" sz="quarter" idx="12"/>
          </p:nvPr>
        </p:nvSpPr>
        <p:spPr/>
        <p:txBody>
          <a:bodyPr/>
          <a:lstStyle/>
          <a:p>
            <a:r>
              <a:rPr lang="en-US" dirty="0" smtClean="0"/>
              <a:t>Presentation Title  //  edit 'Header &amp; Footer' to change or remove </a:t>
            </a:r>
          </a:p>
        </p:txBody>
      </p:sp>
      <p:sp>
        <p:nvSpPr>
          <p:cNvPr id="5" name="Slide Number Placeholder 4"/>
          <p:cNvSpPr>
            <a:spLocks noGrp="1"/>
          </p:cNvSpPr>
          <p:nvPr>
            <p:ph type="sldNum" sz="quarter" idx="13"/>
          </p:nvPr>
        </p:nvSpPr>
        <p:spPr>
          <a:xfrm>
            <a:off x="-3529497" y="6525344"/>
            <a:ext cx="668065" cy="251748"/>
          </a:xfrm>
        </p:spPr>
        <p:txBody>
          <a:bodyPr/>
          <a:lstStyle/>
          <a:p>
            <a:fld id="{8C385F23-470B-B540-9492-8220B9E90E81}" type="slidenum">
              <a:rPr lang="en-US" smtClean="0"/>
              <a:pPr/>
              <a:t>‹#›</a:t>
            </a:fld>
            <a:endParaRPr lang="en-US" dirty="0"/>
          </a:p>
        </p:txBody>
      </p:sp>
    </p:spTree>
    <p:extLst>
      <p:ext uri="{BB962C8B-B14F-4D97-AF65-F5344CB8AC3E}">
        <p14:creationId xmlns:p14="http://schemas.microsoft.com/office/powerpoint/2010/main" val="26760368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ics - Grey">
    <p:bg>
      <p:bgPr>
        <a:solidFill>
          <a:schemeClr val="bg1">
            <a:lumMod val="65000"/>
          </a:schemeClr>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18867" y="934763"/>
            <a:ext cx="5688012" cy="864096"/>
          </a:xfrm>
          <a:prstGeom prst="rect">
            <a:avLst/>
          </a:prstGeom>
        </p:spPr>
        <p:txBody>
          <a:bodyPr lIns="0" tIns="0" rIns="0" bIns="0"/>
          <a:lstStyle>
            <a:lvl1pPr>
              <a:buNone/>
              <a:defRPr sz="5000" b="1" baseline="0">
                <a:solidFill>
                  <a:schemeClr val="tx1"/>
                </a:solidFill>
                <a:latin typeface="+mn-lt"/>
              </a:defRPr>
            </a:lvl1pPr>
          </a:lstStyle>
          <a:p>
            <a:pPr lvl="0"/>
            <a:r>
              <a:rPr lang="en-US" dirty="0" smtClean="0"/>
              <a:t>Topics</a:t>
            </a:r>
          </a:p>
        </p:txBody>
      </p:sp>
      <p:sp>
        <p:nvSpPr>
          <p:cNvPr id="8" name="Text Placeholder 6"/>
          <p:cNvSpPr>
            <a:spLocks noGrp="1"/>
          </p:cNvSpPr>
          <p:nvPr>
            <p:ph type="body" sz="quarter" idx="11" hasCustomPrompt="1"/>
          </p:nvPr>
        </p:nvSpPr>
        <p:spPr>
          <a:xfrm>
            <a:off x="518864" y="1921105"/>
            <a:ext cx="7882160" cy="4345880"/>
          </a:xfrm>
          <a:prstGeom prst="rect">
            <a:avLst/>
          </a:prstGeom>
        </p:spPr>
        <p:txBody>
          <a:bodyPr lIns="0" tIns="0" rIns="0" bIns="0"/>
          <a:lstStyle>
            <a:lvl1pPr>
              <a:lnSpc>
                <a:spcPct val="110000"/>
              </a:lnSpc>
              <a:buNone/>
              <a:defRPr sz="3000">
                <a:solidFill>
                  <a:schemeClr val="bg1">
                    <a:lumMod val="85000"/>
                  </a:schemeClr>
                </a:solidFill>
                <a:latin typeface="+mn-lt"/>
              </a:defRPr>
            </a:lvl1pPr>
          </a:lstStyle>
          <a:p>
            <a:pPr lvl="0"/>
            <a:r>
              <a:rPr lang="en-US" dirty="0" smtClean="0"/>
              <a:t>Topic A</a:t>
            </a:r>
          </a:p>
        </p:txBody>
      </p:sp>
      <p:sp>
        <p:nvSpPr>
          <p:cNvPr id="2" name="Footer Placeholder 1"/>
          <p:cNvSpPr>
            <a:spLocks noGrp="1"/>
          </p:cNvSpPr>
          <p:nvPr>
            <p:ph type="ftr" sz="quarter" idx="12"/>
          </p:nvPr>
        </p:nvSpPr>
        <p:spPr/>
        <p:txBody>
          <a:bodyPr/>
          <a:lstStyle/>
          <a:p>
            <a:r>
              <a:rPr lang="en-US" dirty="0" smtClean="0"/>
              <a:t>Presentation Title  //  edit 'Header &amp; Footer' to change or remove </a:t>
            </a:r>
          </a:p>
        </p:txBody>
      </p:sp>
      <p:sp>
        <p:nvSpPr>
          <p:cNvPr id="3" name="Slide Number Placeholder 2"/>
          <p:cNvSpPr>
            <a:spLocks noGrp="1"/>
          </p:cNvSpPr>
          <p:nvPr>
            <p:ph type="sldNum" sz="quarter" idx="13"/>
          </p:nvPr>
        </p:nvSpPr>
        <p:spPr>
          <a:xfrm>
            <a:off x="-3499617" y="6525344"/>
            <a:ext cx="668065" cy="251748"/>
          </a:xfrm>
        </p:spPr>
        <p:txBody>
          <a:bodyPr/>
          <a:lstStyle/>
          <a:p>
            <a:fld id="{8C385F23-470B-B540-9492-8220B9E90E81}" type="slidenum">
              <a:rPr lang="en-US" smtClean="0"/>
              <a:pPr/>
              <a:t>‹#›</a:t>
            </a:fld>
            <a:endParaRPr lang="en-US" dirty="0"/>
          </a:p>
        </p:txBody>
      </p:sp>
    </p:spTree>
    <p:extLst>
      <p:ext uri="{BB962C8B-B14F-4D97-AF65-F5344CB8AC3E}">
        <p14:creationId xmlns:p14="http://schemas.microsoft.com/office/powerpoint/2010/main" val="13553402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1" name="Rectangle 10"/>
          <p:cNvSpPr/>
          <p:nvPr userDrawn="1"/>
        </p:nvSpPr>
        <p:spPr>
          <a:xfrm>
            <a:off x="0" y="436623"/>
            <a:ext cx="9144000" cy="612000"/>
          </a:xfrm>
          <a:prstGeom prst="rect">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539553" y="6475329"/>
            <a:ext cx="8064000" cy="0"/>
          </a:xfrm>
          <a:prstGeom prst="line">
            <a:avLst/>
          </a:prstGeom>
          <a:ln w="9525" cmpd="sng">
            <a:solidFill>
              <a:srgbClr val="C6C6C6"/>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1597305" y="6525343"/>
            <a:ext cx="7006251" cy="251748"/>
          </a:xfrm>
          <a:prstGeom prst="rect">
            <a:avLst/>
          </a:prstGeom>
        </p:spPr>
        <p:txBody>
          <a:bodyPr vert="horz" lIns="0" tIns="0" rIns="0" bIns="0" anchor="t"/>
          <a:lstStyle>
            <a:lvl1pPr marL="0" indent="0" algn="r">
              <a:buNone/>
              <a:defRPr sz="1200">
                <a:solidFill>
                  <a:schemeClr val="bg1">
                    <a:lumMod val="65000"/>
                  </a:schemeClr>
                </a:solidFill>
              </a:defRPr>
            </a:lvl1pPr>
            <a:lvl2pPr algn="r">
              <a:defRPr sz="1200"/>
            </a:lvl2pPr>
            <a:lvl3pPr algn="r">
              <a:defRPr sz="1200"/>
            </a:lvl3pPr>
            <a:lvl4pPr algn="r">
              <a:defRPr sz="1200"/>
            </a:lvl4pPr>
            <a:lvl5pPr algn="r">
              <a:defRPr sz="1200"/>
            </a:lvl5pPr>
          </a:lstStyle>
          <a:p>
            <a:pPr lvl="0"/>
            <a:r>
              <a:rPr lang="en-AU" dirty="0" smtClean="0"/>
              <a:t>Source:</a:t>
            </a:r>
            <a:endParaRPr lang="en-US" dirty="0"/>
          </a:p>
        </p:txBody>
      </p:sp>
      <p:sp>
        <p:nvSpPr>
          <p:cNvPr id="10" name="Content Placeholder 2"/>
          <p:cNvSpPr>
            <a:spLocks noGrp="1"/>
          </p:cNvSpPr>
          <p:nvPr>
            <p:ph sz="quarter" idx="13" hasCustomPrompt="1"/>
          </p:nvPr>
        </p:nvSpPr>
        <p:spPr>
          <a:xfrm>
            <a:off x="517143" y="1255678"/>
            <a:ext cx="8086412" cy="4982264"/>
          </a:xfrm>
          <a:prstGeom prst="rect">
            <a:avLst/>
          </a:prstGeom>
        </p:spPr>
        <p:txBody>
          <a:bodyPr vert="horz" lIns="0" tIns="0" rIns="0" bIns="0"/>
          <a:lstStyle>
            <a:lvl1pPr marL="0" marR="0" indent="0" algn="l" defTabSz="457200" rtl="0" eaLnBrk="1" fontAlgn="base" latinLnBrk="0" hangingPunct="1">
              <a:lnSpc>
                <a:spcPct val="100000"/>
              </a:lnSpc>
              <a:spcBef>
                <a:spcPct val="20000"/>
              </a:spcBef>
              <a:spcAft>
                <a:spcPct val="0"/>
              </a:spcAft>
              <a:buClrTx/>
              <a:buSzTx/>
              <a:buFont typeface="Arial"/>
              <a:buNone/>
              <a:tabLst/>
              <a:defRPr sz="3200" b="1"/>
            </a:lvl1pPr>
          </a:lstStyle>
          <a:p>
            <a:r>
              <a:rPr lang="en-US" sz="2800" dirty="0" smtClean="0">
                <a:solidFill>
                  <a:schemeClr val="bg2"/>
                </a:solidFill>
              </a:rPr>
              <a:t>Heading</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Lorem</a:t>
            </a:r>
            <a:r>
              <a:rPr lang="en-US" sz="2200" b="0" dirty="0" smtClean="0">
                <a:solidFill>
                  <a:srgbClr val="000000"/>
                </a:solidFill>
              </a:rPr>
              <a:t> </a:t>
            </a:r>
            <a:r>
              <a:rPr lang="en-US" sz="2200" b="0" dirty="0" err="1" smtClean="0">
                <a:solidFill>
                  <a:srgbClr val="000000"/>
                </a:solidFill>
              </a:rPr>
              <a:t>ipsum</a:t>
            </a:r>
            <a:r>
              <a:rPr lang="en-US" sz="2200" b="0" dirty="0" smtClean="0">
                <a:solidFill>
                  <a:srgbClr val="000000"/>
                </a:solidFill>
              </a:rPr>
              <a:t> dolor sit </a:t>
            </a:r>
            <a:r>
              <a:rPr lang="en-US" sz="2200" b="0" dirty="0" err="1" smtClean="0">
                <a:solidFill>
                  <a:srgbClr val="000000"/>
                </a:solidFill>
              </a:rPr>
              <a:t>amet</a:t>
            </a:r>
            <a:r>
              <a:rPr lang="en-US" sz="2200" b="0" dirty="0" smtClean="0">
                <a:solidFill>
                  <a:srgbClr val="000000"/>
                </a:solidFill>
              </a:rPr>
              <a:t>, </a:t>
            </a:r>
            <a:r>
              <a:rPr lang="en-US" sz="2200" b="0" dirty="0" err="1" smtClean="0">
                <a:solidFill>
                  <a:srgbClr val="000000"/>
                </a:solidFill>
              </a:rPr>
              <a:t>consectetur</a:t>
            </a:r>
            <a:r>
              <a:rPr lang="en-US" sz="2200" b="0" dirty="0" smtClean="0">
                <a:solidFill>
                  <a:srgbClr val="000000"/>
                </a:solidFill>
              </a:rPr>
              <a:t> </a:t>
            </a:r>
            <a:r>
              <a:rPr lang="en-US" sz="2200" b="0" dirty="0" err="1" smtClean="0">
                <a:solidFill>
                  <a:srgbClr val="000000"/>
                </a:solidFill>
              </a:rPr>
              <a:t>adipiscing</a:t>
            </a:r>
            <a:r>
              <a:rPr lang="en-US" sz="2200" b="0" dirty="0" smtClean="0">
                <a:solidFill>
                  <a:srgbClr val="000000"/>
                </a:solidFill>
              </a:rPr>
              <a:t> </a:t>
            </a:r>
            <a:r>
              <a:rPr lang="en-US" sz="2200" b="0" dirty="0" err="1" smtClean="0">
                <a:solidFill>
                  <a:srgbClr val="000000"/>
                </a:solidFill>
              </a:rPr>
              <a:t>elit</a:t>
            </a:r>
            <a:r>
              <a:rPr lang="en-US" sz="2200" b="0" dirty="0" smtClean="0">
                <a:solidFill>
                  <a:srgbClr val="000000"/>
                </a:solidFill>
              </a:rPr>
              <a:t>.</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tristique</a:t>
            </a:r>
            <a:r>
              <a:rPr lang="en-US" sz="2200" b="0" dirty="0" smtClean="0">
                <a:solidFill>
                  <a:srgbClr val="000000"/>
                </a:solidFill>
              </a:rPr>
              <a:t> in </a:t>
            </a:r>
            <a:r>
              <a:rPr lang="en-US" sz="2200" b="0" dirty="0" err="1" smtClean="0">
                <a:solidFill>
                  <a:srgbClr val="000000"/>
                </a:solidFill>
              </a:rPr>
              <a:t>tellus</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iaculis</a:t>
            </a:r>
            <a:r>
              <a:rPr lang="en-US" sz="2200" b="0" dirty="0" smtClean="0">
                <a:solidFill>
                  <a:srgbClr val="000000"/>
                </a:solidFill>
              </a:rPr>
              <a:t>. </a:t>
            </a: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elementum</a:t>
            </a:r>
            <a:r>
              <a:rPr lang="en-US" sz="2200" b="0" dirty="0" smtClean="0">
                <a:solidFill>
                  <a:srgbClr val="000000"/>
                </a:solidFill>
              </a:rPr>
              <a:t>, </a:t>
            </a:r>
            <a:r>
              <a:rPr lang="en-US" sz="2200" b="0" dirty="0" err="1" smtClean="0">
                <a:solidFill>
                  <a:srgbClr val="000000"/>
                </a:solidFill>
              </a:rPr>
              <a:t>velit</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porta</a:t>
            </a:r>
            <a:r>
              <a:rPr lang="en-US" sz="2200" b="0" dirty="0" smtClean="0">
                <a:solidFill>
                  <a:srgbClr val="000000"/>
                </a:solidFill>
              </a:rPr>
              <a:t> </a:t>
            </a:r>
            <a:r>
              <a:rPr lang="en-US" sz="2200" b="0" dirty="0" err="1" smtClean="0">
                <a:solidFill>
                  <a:srgbClr val="000000"/>
                </a:solidFill>
              </a:rPr>
              <a:t>laoreet</a:t>
            </a:r>
            <a:r>
              <a:rPr lang="en-US" sz="2200" b="0" dirty="0" smtClean="0">
                <a:solidFill>
                  <a:srgbClr val="000000"/>
                </a:solidFill>
              </a:rPr>
              <a:t>, </a:t>
            </a:r>
            <a:r>
              <a:rPr lang="en-US" sz="2200" b="0" dirty="0" err="1" smtClean="0">
                <a:solidFill>
                  <a:srgbClr val="000000"/>
                </a:solidFill>
              </a:rPr>
              <a:t>eros</a:t>
            </a:r>
            <a:r>
              <a:rPr lang="en-US" sz="2200" b="0" dirty="0" smtClean="0">
                <a:solidFill>
                  <a:srgbClr val="000000"/>
                </a:solidFill>
              </a:rPr>
              <a:t> </a:t>
            </a:r>
            <a:r>
              <a:rPr lang="en-US" sz="2200" b="0" dirty="0" err="1" smtClean="0">
                <a:solidFill>
                  <a:srgbClr val="000000"/>
                </a:solidFill>
              </a:rPr>
              <a:t>neque</a:t>
            </a:r>
            <a:r>
              <a:rPr lang="en-US" sz="2200" b="0" dirty="0" smtClean="0">
                <a:solidFill>
                  <a:srgbClr val="000000"/>
                </a:solidFill>
              </a:rPr>
              <a:t> </a:t>
            </a:r>
            <a:r>
              <a:rPr lang="en-US" sz="2200" b="0" dirty="0" err="1" smtClean="0">
                <a:solidFill>
                  <a:srgbClr val="000000"/>
                </a:solidFill>
              </a:rPr>
              <a:t>auctor</a:t>
            </a:r>
            <a:r>
              <a:rPr lang="en-US" sz="2200" b="0" dirty="0" smtClean="0">
                <a:solidFill>
                  <a:srgbClr val="000000"/>
                </a:solidFill>
              </a:rPr>
              <a:t> </a:t>
            </a:r>
            <a:r>
              <a:rPr lang="en-US" sz="2200" b="0" dirty="0" err="1" smtClean="0">
                <a:solidFill>
                  <a:srgbClr val="000000"/>
                </a:solidFill>
              </a:rPr>
              <a:t>urna</a:t>
            </a:r>
            <a:endParaRPr lang="en-US" sz="2200" b="0" dirty="0" smtClean="0">
              <a:solidFill>
                <a:srgbClr val="000000"/>
              </a:solidFill>
            </a:endParaRP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risus</a:t>
            </a:r>
            <a:r>
              <a:rPr lang="en-US" sz="2200" b="0" dirty="0" smtClean="0">
                <a:solidFill>
                  <a:srgbClr val="000000"/>
                </a:solidFill>
              </a:rPr>
              <a:t> </a:t>
            </a:r>
            <a:r>
              <a:rPr lang="en-US" sz="2200" b="0" dirty="0" err="1" smtClean="0">
                <a:solidFill>
                  <a:srgbClr val="000000"/>
                </a:solidFill>
              </a:rPr>
              <a:t>malesuada</a:t>
            </a:r>
            <a:r>
              <a:rPr lang="en-US" sz="2200" b="0" dirty="0" smtClean="0">
                <a:solidFill>
                  <a:srgbClr val="000000"/>
                </a:solidFill>
              </a:rPr>
              <a:t> ex. </a:t>
            </a:r>
            <a:r>
              <a:rPr lang="en-US" sz="2200" b="0" dirty="0" err="1" smtClean="0">
                <a:solidFill>
                  <a:srgbClr val="000000"/>
                </a:solidFill>
              </a:rPr>
              <a:t>Donec</a:t>
            </a:r>
            <a:r>
              <a:rPr lang="en-US" sz="2200" b="0" dirty="0" smtClean="0">
                <a:solidFill>
                  <a:srgbClr val="000000"/>
                </a:solidFill>
              </a:rPr>
              <a:t> </a:t>
            </a:r>
            <a:r>
              <a:rPr lang="en-US" sz="2200" b="0" dirty="0" err="1" smtClean="0">
                <a:solidFill>
                  <a:srgbClr val="000000"/>
                </a:solidFill>
              </a:rPr>
              <a:t>sollicitudin</a:t>
            </a:r>
            <a:r>
              <a:rPr lang="en-US" sz="2200" b="0" dirty="0" smtClean="0">
                <a:solidFill>
                  <a:srgbClr val="000000"/>
                </a:solidFill>
              </a:rPr>
              <a:t> </a:t>
            </a:r>
            <a:r>
              <a:rPr lang="en-US" sz="2200" b="0" dirty="0" err="1" smtClean="0">
                <a:solidFill>
                  <a:srgbClr val="000000"/>
                </a:solidFill>
              </a:rPr>
              <a:t>sagittis</a:t>
            </a:r>
            <a:r>
              <a:rPr lang="en-US" sz="2200" b="0" dirty="0" smtClean="0">
                <a:solidFill>
                  <a:srgbClr val="000000"/>
                </a:solidFill>
              </a:rPr>
              <a:t> </a:t>
            </a:r>
            <a:r>
              <a:rPr lang="en-US" sz="2200" b="0" dirty="0" err="1" smtClean="0">
                <a:solidFill>
                  <a:srgbClr val="000000"/>
                </a:solidFill>
              </a:rPr>
              <a:t>purus</a:t>
            </a:r>
            <a:r>
              <a:rPr lang="en-US" sz="2200" b="0" dirty="0" smtClean="0">
                <a:solidFill>
                  <a:srgbClr val="000000"/>
                </a:solidFill>
              </a:rPr>
              <a:t> non </a:t>
            </a:r>
            <a:r>
              <a:rPr lang="en-US" sz="2200" b="0" dirty="0" err="1" smtClean="0">
                <a:solidFill>
                  <a:srgbClr val="000000"/>
                </a:solidFill>
              </a:rPr>
              <a:t>suscipit</a:t>
            </a:r>
            <a:r>
              <a:rPr lang="en-US" sz="2200" b="0" dirty="0" smtClean="0">
                <a:solidFill>
                  <a:srgbClr val="000000"/>
                </a:solidFill>
              </a:rPr>
              <a:t>. Integer </a:t>
            </a:r>
            <a:r>
              <a:rPr lang="en-US" sz="2200" b="0" dirty="0" err="1" smtClean="0">
                <a:solidFill>
                  <a:srgbClr val="000000"/>
                </a:solidFill>
              </a:rPr>
              <a:t>finibus</a:t>
            </a:r>
            <a:r>
              <a:rPr lang="en-US" sz="2200" b="0" dirty="0" smtClean="0">
                <a:solidFill>
                  <a:srgbClr val="000000"/>
                </a:solidFill>
              </a:rPr>
              <a:t> </a:t>
            </a:r>
            <a:r>
              <a:rPr lang="en-US" sz="2200" b="0" dirty="0" err="1" smtClean="0">
                <a:solidFill>
                  <a:srgbClr val="000000"/>
                </a:solidFill>
              </a:rPr>
              <a:t>euismod</a:t>
            </a:r>
            <a:r>
              <a:rPr lang="en-US" sz="2200" b="0" dirty="0" smtClean="0">
                <a:solidFill>
                  <a:srgbClr val="000000"/>
                </a:solidFill>
              </a:rPr>
              <a:t> </a:t>
            </a:r>
            <a:r>
              <a:rPr lang="en-US" sz="2200" b="0" dirty="0" err="1" smtClean="0">
                <a:solidFill>
                  <a:srgbClr val="000000"/>
                </a:solidFill>
              </a:rPr>
              <a:t>leo</a:t>
            </a:r>
            <a:r>
              <a:rPr lang="en-US" sz="2200" b="0" dirty="0" smtClean="0">
                <a:solidFill>
                  <a:srgbClr val="000000"/>
                </a:solidFill>
              </a:rPr>
              <a:t>, </a:t>
            </a:r>
            <a:r>
              <a:rPr lang="en-US" sz="2200" b="0" dirty="0" err="1" smtClean="0">
                <a:solidFill>
                  <a:srgbClr val="000000"/>
                </a:solidFill>
              </a:rPr>
              <a:t>feugiat</a:t>
            </a:r>
            <a:r>
              <a:rPr lang="en-US" sz="2200" b="0" dirty="0" smtClean="0">
                <a:solidFill>
                  <a:srgbClr val="000000"/>
                </a:solidFill>
              </a:rPr>
              <a:t> </a:t>
            </a:r>
            <a:r>
              <a:rPr lang="en-US" sz="2200" b="0" dirty="0" err="1" smtClean="0">
                <a:solidFill>
                  <a:srgbClr val="000000"/>
                </a:solidFill>
              </a:rPr>
              <a:t>fringilla</a:t>
            </a:r>
            <a:r>
              <a:rPr lang="en-US" sz="2200" b="0" dirty="0" smtClean="0">
                <a:solidFill>
                  <a:srgbClr val="000000"/>
                </a:solidFill>
              </a:rPr>
              <a:t> </a:t>
            </a: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venenatis</a:t>
            </a:r>
            <a:r>
              <a:rPr lang="en-US" sz="2200" b="0" dirty="0" smtClean="0">
                <a:solidFill>
                  <a:srgbClr val="000000"/>
                </a:solidFill>
              </a:rPr>
              <a:t> vel. </a:t>
            </a:r>
            <a:endParaRPr lang="en-US" sz="2200" b="0" dirty="0">
              <a:solidFill>
                <a:srgbClr val="000000"/>
              </a:solidFill>
            </a:endParaRPr>
          </a:p>
        </p:txBody>
      </p:sp>
      <p:sp>
        <p:nvSpPr>
          <p:cNvPr id="12" name="Title 1"/>
          <p:cNvSpPr>
            <a:spLocks noGrp="1"/>
          </p:cNvSpPr>
          <p:nvPr>
            <p:ph type="title" hasCustomPrompt="1"/>
          </p:nvPr>
        </p:nvSpPr>
        <p:spPr>
          <a:xfrm>
            <a:off x="518864" y="515027"/>
            <a:ext cx="8085584" cy="411328"/>
          </a:xfrm>
          <a:prstGeom prst="rect">
            <a:avLst/>
          </a:prstGeom>
        </p:spPr>
        <p:txBody>
          <a:bodyPr lIns="0" tIns="0" rIns="0" bIns="0"/>
          <a:lstStyle>
            <a:lvl1pPr algn="l">
              <a:lnSpc>
                <a:spcPct val="90000"/>
              </a:lnSpc>
              <a:defRPr sz="3000" b="1" baseline="0">
                <a:solidFill>
                  <a:schemeClr val="tx1"/>
                </a:solidFill>
                <a:latin typeface="+mn-lt"/>
              </a:defRPr>
            </a:lvl1pPr>
          </a:lstStyle>
          <a:p>
            <a:r>
              <a:rPr lang="en-US" dirty="0" smtClean="0"/>
              <a:t>Slide title goes (short title)</a:t>
            </a:r>
            <a:endParaRPr lang="en-AU" dirty="0"/>
          </a:p>
        </p:txBody>
      </p:sp>
      <p:sp>
        <p:nvSpPr>
          <p:cNvPr id="4" name="Slide Number Placeholder 3"/>
          <p:cNvSpPr>
            <a:spLocks noGrp="1"/>
          </p:cNvSpPr>
          <p:nvPr>
            <p:ph type="sldNum" sz="quarter" idx="15"/>
          </p:nvPr>
        </p:nvSpPr>
        <p:spPr>
          <a:xfrm>
            <a:off x="519559" y="6525344"/>
            <a:ext cx="668065" cy="251748"/>
          </a:xfrm>
          <a:prstGeom prst="rect">
            <a:avLst/>
          </a:prstGeom>
        </p:spPr>
        <p:txBody>
          <a:bodyPr/>
          <a:lstStyle/>
          <a:p>
            <a:fld id="{8C385F23-470B-B540-9492-8220B9E90E81}" type="slidenum">
              <a:rPr lang="en-US" smtClean="0"/>
              <a:pPr/>
              <a:t>‹#›</a:t>
            </a:fld>
            <a:endParaRPr lang="en-US" dirty="0"/>
          </a:p>
        </p:txBody>
      </p:sp>
      <p:sp>
        <p:nvSpPr>
          <p:cNvPr id="2" name="Footer Placeholder 1"/>
          <p:cNvSpPr>
            <a:spLocks noGrp="1"/>
          </p:cNvSpPr>
          <p:nvPr>
            <p:ph type="ftr" sz="quarter" idx="16"/>
          </p:nvPr>
        </p:nvSpPr>
        <p:spPr/>
        <p:txBody>
          <a:bodyPr/>
          <a:lstStyle/>
          <a:p>
            <a:r>
              <a:rPr lang="en-US" dirty="0" smtClean="0"/>
              <a:t>Presentation Title  //  edit 'Header &amp; Footer' to change or remove </a:t>
            </a:r>
          </a:p>
        </p:txBody>
      </p:sp>
    </p:spTree>
    <p:extLst>
      <p:ext uri="{BB962C8B-B14F-4D97-AF65-F5344CB8AC3E}">
        <p14:creationId xmlns:p14="http://schemas.microsoft.com/office/powerpoint/2010/main" val="1738100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long title">
    <p:spTree>
      <p:nvGrpSpPr>
        <p:cNvPr id="1" name=""/>
        <p:cNvGrpSpPr/>
        <p:nvPr/>
      </p:nvGrpSpPr>
      <p:grpSpPr>
        <a:xfrm>
          <a:off x="0" y="0"/>
          <a:ext cx="0" cy="0"/>
          <a:chOff x="0" y="0"/>
          <a:chExt cx="0" cy="0"/>
        </a:xfrm>
      </p:grpSpPr>
      <p:sp>
        <p:nvSpPr>
          <p:cNvPr id="11" name="Rectangle 10"/>
          <p:cNvSpPr/>
          <p:nvPr userDrawn="1"/>
        </p:nvSpPr>
        <p:spPr>
          <a:xfrm>
            <a:off x="0" y="443476"/>
            <a:ext cx="9144000" cy="961991"/>
          </a:xfrm>
          <a:prstGeom prst="rect">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518864" y="515027"/>
            <a:ext cx="8085584" cy="799297"/>
          </a:xfrm>
          <a:prstGeom prst="rect">
            <a:avLst/>
          </a:prstGeom>
        </p:spPr>
        <p:txBody>
          <a:bodyPr lIns="0" tIns="0" rIns="0" bIns="0"/>
          <a:lstStyle>
            <a:lvl1pPr algn="l">
              <a:lnSpc>
                <a:spcPct val="90000"/>
              </a:lnSpc>
              <a:defRPr sz="3000" b="1" baseline="0">
                <a:solidFill>
                  <a:schemeClr val="tx1"/>
                </a:solidFill>
                <a:latin typeface="+mn-lt"/>
              </a:defRPr>
            </a:lvl1pPr>
          </a:lstStyle>
          <a:p>
            <a:r>
              <a:rPr lang="en-US" dirty="0" smtClean="0"/>
              <a:t>This template is for slides with long titles that go over two lines</a:t>
            </a:r>
            <a:endParaRPr lang="en-AU" dirty="0"/>
          </a:p>
        </p:txBody>
      </p:sp>
      <p:cxnSp>
        <p:nvCxnSpPr>
          <p:cNvPr id="13" name="Straight Connector 12"/>
          <p:cNvCxnSpPr/>
          <p:nvPr userDrawn="1"/>
        </p:nvCxnSpPr>
        <p:spPr>
          <a:xfrm>
            <a:off x="539553" y="6475329"/>
            <a:ext cx="8064000" cy="0"/>
          </a:xfrm>
          <a:prstGeom prst="line">
            <a:avLst/>
          </a:prstGeom>
          <a:ln w="9525" cmpd="sng">
            <a:solidFill>
              <a:srgbClr val="C6C6C6"/>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1597305" y="6525343"/>
            <a:ext cx="7006251" cy="251748"/>
          </a:xfrm>
          <a:prstGeom prst="rect">
            <a:avLst/>
          </a:prstGeom>
        </p:spPr>
        <p:txBody>
          <a:bodyPr vert="horz" lIns="0" tIns="0" rIns="0" bIns="0" anchor="t"/>
          <a:lstStyle>
            <a:lvl1pPr marL="0" indent="0" algn="r">
              <a:buNone/>
              <a:defRPr sz="1200">
                <a:solidFill>
                  <a:schemeClr val="bg1">
                    <a:lumMod val="65000"/>
                  </a:schemeClr>
                </a:solidFill>
              </a:defRPr>
            </a:lvl1pPr>
            <a:lvl2pPr algn="r">
              <a:defRPr sz="1200"/>
            </a:lvl2pPr>
            <a:lvl3pPr algn="r">
              <a:defRPr sz="1200"/>
            </a:lvl3pPr>
            <a:lvl4pPr algn="r">
              <a:defRPr sz="1200"/>
            </a:lvl4pPr>
            <a:lvl5pPr algn="r">
              <a:defRPr sz="1200"/>
            </a:lvl5pPr>
          </a:lstStyle>
          <a:p>
            <a:pPr lvl="0"/>
            <a:r>
              <a:rPr lang="en-AU" dirty="0" smtClean="0"/>
              <a:t>Source:</a:t>
            </a:r>
            <a:endParaRPr lang="en-US" dirty="0"/>
          </a:p>
        </p:txBody>
      </p:sp>
      <p:sp>
        <p:nvSpPr>
          <p:cNvPr id="16" name="Slide Number Placeholder 1"/>
          <p:cNvSpPr>
            <a:spLocks noGrp="1"/>
          </p:cNvSpPr>
          <p:nvPr>
            <p:ph type="sldNum" sz="quarter" idx="12"/>
          </p:nvPr>
        </p:nvSpPr>
        <p:spPr>
          <a:xfrm>
            <a:off x="519559" y="6525344"/>
            <a:ext cx="668065" cy="251748"/>
          </a:xfrm>
          <a:prstGeom prst="rect">
            <a:avLst/>
          </a:prstGeom>
        </p:spPr>
        <p:txBody>
          <a:bodyPr vert="horz" lIns="0" tIns="0" rIns="0" bIns="0" rtlCol="0" anchor="t"/>
          <a:lstStyle>
            <a:lvl1pPr algn="l">
              <a:defRPr sz="1200" b="1">
                <a:solidFill>
                  <a:schemeClr val="bg1">
                    <a:lumMod val="65000"/>
                  </a:schemeClr>
                </a:solidFill>
              </a:defRPr>
            </a:lvl1pPr>
          </a:lstStyle>
          <a:p>
            <a:fld id="{8C385F23-470B-B540-9492-8220B9E90E81}" type="slidenum">
              <a:rPr lang="en-US" smtClean="0"/>
              <a:pPr/>
              <a:t>‹#›</a:t>
            </a:fld>
            <a:endParaRPr lang="en-US" dirty="0"/>
          </a:p>
        </p:txBody>
      </p:sp>
      <p:sp>
        <p:nvSpPr>
          <p:cNvPr id="12" name="Content Placeholder 2"/>
          <p:cNvSpPr>
            <a:spLocks noGrp="1"/>
          </p:cNvSpPr>
          <p:nvPr>
            <p:ph sz="quarter" idx="13" hasCustomPrompt="1"/>
          </p:nvPr>
        </p:nvSpPr>
        <p:spPr>
          <a:xfrm>
            <a:off x="517143" y="1600821"/>
            <a:ext cx="8086412" cy="4629652"/>
          </a:xfrm>
          <a:prstGeom prst="rect">
            <a:avLst/>
          </a:prstGeom>
        </p:spPr>
        <p:txBody>
          <a:bodyPr vert="horz" lIns="0" tIns="0" rIns="0" bIns="0"/>
          <a:lstStyle>
            <a:lvl1pPr marL="0" marR="0" indent="0" algn="l" defTabSz="457200" rtl="0" eaLnBrk="1" fontAlgn="base" latinLnBrk="0" hangingPunct="1">
              <a:lnSpc>
                <a:spcPct val="100000"/>
              </a:lnSpc>
              <a:spcBef>
                <a:spcPct val="20000"/>
              </a:spcBef>
              <a:spcAft>
                <a:spcPct val="0"/>
              </a:spcAft>
              <a:buClrTx/>
              <a:buSzTx/>
              <a:buFont typeface="Arial"/>
              <a:buNone/>
              <a:tabLst/>
              <a:defRPr sz="3200" b="1"/>
            </a:lvl1pPr>
          </a:lstStyle>
          <a:p>
            <a:r>
              <a:rPr lang="en-US" sz="2800" dirty="0" smtClean="0">
                <a:solidFill>
                  <a:schemeClr val="bg2"/>
                </a:solidFill>
              </a:rPr>
              <a:t>Heading</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Lorem</a:t>
            </a:r>
            <a:r>
              <a:rPr lang="en-US" sz="2200" b="0" dirty="0" smtClean="0">
                <a:solidFill>
                  <a:srgbClr val="000000"/>
                </a:solidFill>
              </a:rPr>
              <a:t> </a:t>
            </a:r>
            <a:r>
              <a:rPr lang="en-US" sz="2200" b="0" dirty="0" err="1" smtClean="0">
                <a:solidFill>
                  <a:srgbClr val="000000"/>
                </a:solidFill>
              </a:rPr>
              <a:t>ipsum</a:t>
            </a:r>
            <a:r>
              <a:rPr lang="en-US" sz="2200" b="0" dirty="0" smtClean="0">
                <a:solidFill>
                  <a:srgbClr val="000000"/>
                </a:solidFill>
              </a:rPr>
              <a:t> dolor sit </a:t>
            </a:r>
            <a:r>
              <a:rPr lang="en-US" sz="2200" b="0" dirty="0" err="1" smtClean="0">
                <a:solidFill>
                  <a:srgbClr val="000000"/>
                </a:solidFill>
              </a:rPr>
              <a:t>amet</a:t>
            </a:r>
            <a:r>
              <a:rPr lang="en-US" sz="2200" b="0" dirty="0" smtClean="0">
                <a:solidFill>
                  <a:srgbClr val="000000"/>
                </a:solidFill>
              </a:rPr>
              <a:t>, </a:t>
            </a:r>
            <a:r>
              <a:rPr lang="en-US" sz="2200" b="0" dirty="0" err="1" smtClean="0">
                <a:solidFill>
                  <a:srgbClr val="000000"/>
                </a:solidFill>
              </a:rPr>
              <a:t>consectetur</a:t>
            </a:r>
            <a:r>
              <a:rPr lang="en-US" sz="2200" b="0" dirty="0" smtClean="0">
                <a:solidFill>
                  <a:srgbClr val="000000"/>
                </a:solidFill>
              </a:rPr>
              <a:t> </a:t>
            </a:r>
            <a:r>
              <a:rPr lang="en-US" sz="2200" b="0" dirty="0" err="1" smtClean="0">
                <a:solidFill>
                  <a:srgbClr val="000000"/>
                </a:solidFill>
              </a:rPr>
              <a:t>adipiscing</a:t>
            </a:r>
            <a:r>
              <a:rPr lang="en-US" sz="2200" b="0" dirty="0" smtClean="0">
                <a:solidFill>
                  <a:srgbClr val="000000"/>
                </a:solidFill>
              </a:rPr>
              <a:t> </a:t>
            </a:r>
            <a:r>
              <a:rPr lang="en-US" sz="2200" b="0" dirty="0" err="1" smtClean="0">
                <a:solidFill>
                  <a:srgbClr val="000000"/>
                </a:solidFill>
              </a:rPr>
              <a:t>elit</a:t>
            </a:r>
            <a:r>
              <a:rPr lang="en-US" sz="2200" b="0" dirty="0" smtClean="0">
                <a:solidFill>
                  <a:srgbClr val="000000"/>
                </a:solidFill>
              </a:rPr>
              <a:t>.</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tristique</a:t>
            </a:r>
            <a:r>
              <a:rPr lang="en-US" sz="2200" b="0" dirty="0" smtClean="0">
                <a:solidFill>
                  <a:srgbClr val="000000"/>
                </a:solidFill>
              </a:rPr>
              <a:t> in </a:t>
            </a:r>
            <a:r>
              <a:rPr lang="en-US" sz="2200" b="0" dirty="0" err="1" smtClean="0">
                <a:solidFill>
                  <a:srgbClr val="000000"/>
                </a:solidFill>
              </a:rPr>
              <a:t>tellus</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iaculis</a:t>
            </a:r>
            <a:r>
              <a:rPr lang="en-US" sz="2200" b="0" dirty="0" smtClean="0">
                <a:solidFill>
                  <a:srgbClr val="000000"/>
                </a:solidFill>
              </a:rPr>
              <a:t>. </a:t>
            </a: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elementum</a:t>
            </a:r>
            <a:r>
              <a:rPr lang="en-US" sz="2200" b="0" dirty="0" smtClean="0">
                <a:solidFill>
                  <a:srgbClr val="000000"/>
                </a:solidFill>
              </a:rPr>
              <a:t>, </a:t>
            </a:r>
            <a:r>
              <a:rPr lang="en-US" sz="2200" b="0" dirty="0" err="1" smtClean="0">
                <a:solidFill>
                  <a:srgbClr val="000000"/>
                </a:solidFill>
              </a:rPr>
              <a:t>velit</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porta</a:t>
            </a:r>
            <a:r>
              <a:rPr lang="en-US" sz="2200" b="0" dirty="0" smtClean="0">
                <a:solidFill>
                  <a:srgbClr val="000000"/>
                </a:solidFill>
              </a:rPr>
              <a:t> </a:t>
            </a:r>
            <a:r>
              <a:rPr lang="en-US" sz="2200" b="0" dirty="0" err="1" smtClean="0">
                <a:solidFill>
                  <a:srgbClr val="000000"/>
                </a:solidFill>
              </a:rPr>
              <a:t>laoreet</a:t>
            </a:r>
            <a:r>
              <a:rPr lang="en-US" sz="2200" b="0" dirty="0" smtClean="0">
                <a:solidFill>
                  <a:srgbClr val="000000"/>
                </a:solidFill>
              </a:rPr>
              <a:t>, </a:t>
            </a:r>
            <a:r>
              <a:rPr lang="en-US" sz="2200" b="0" dirty="0" err="1" smtClean="0">
                <a:solidFill>
                  <a:srgbClr val="000000"/>
                </a:solidFill>
              </a:rPr>
              <a:t>eros</a:t>
            </a:r>
            <a:r>
              <a:rPr lang="en-US" sz="2200" b="0" dirty="0" smtClean="0">
                <a:solidFill>
                  <a:srgbClr val="000000"/>
                </a:solidFill>
              </a:rPr>
              <a:t> </a:t>
            </a:r>
            <a:r>
              <a:rPr lang="en-US" sz="2200" b="0" dirty="0" err="1" smtClean="0">
                <a:solidFill>
                  <a:srgbClr val="000000"/>
                </a:solidFill>
              </a:rPr>
              <a:t>neque</a:t>
            </a:r>
            <a:r>
              <a:rPr lang="en-US" sz="2200" b="0" dirty="0" smtClean="0">
                <a:solidFill>
                  <a:srgbClr val="000000"/>
                </a:solidFill>
              </a:rPr>
              <a:t> </a:t>
            </a:r>
            <a:r>
              <a:rPr lang="en-US" sz="2200" b="0" dirty="0" err="1" smtClean="0">
                <a:solidFill>
                  <a:srgbClr val="000000"/>
                </a:solidFill>
              </a:rPr>
              <a:t>auctor</a:t>
            </a:r>
            <a:r>
              <a:rPr lang="en-US" sz="2200" b="0" dirty="0" smtClean="0">
                <a:solidFill>
                  <a:srgbClr val="000000"/>
                </a:solidFill>
              </a:rPr>
              <a:t> </a:t>
            </a:r>
            <a:r>
              <a:rPr lang="en-US" sz="2200" b="0" dirty="0" err="1" smtClean="0">
                <a:solidFill>
                  <a:srgbClr val="000000"/>
                </a:solidFill>
              </a:rPr>
              <a:t>urna</a:t>
            </a:r>
            <a:endParaRPr lang="en-US" sz="2200" b="0" dirty="0" smtClean="0">
              <a:solidFill>
                <a:srgbClr val="000000"/>
              </a:solidFill>
            </a:endParaRP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risus</a:t>
            </a:r>
            <a:r>
              <a:rPr lang="en-US" sz="2200" b="0" dirty="0" smtClean="0">
                <a:solidFill>
                  <a:srgbClr val="000000"/>
                </a:solidFill>
              </a:rPr>
              <a:t> </a:t>
            </a:r>
            <a:r>
              <a:rPr lang="en-US" sz="2200" b="0" dirty="0" err="1" smtClean="0">
                <a:solidFill>
                  <a:srgbClr val="000000"/>
                </a:solidFill>
              </a:rPr>
              <a:t>malesuada</a:t>
            </a:r>
            <a:r>
              <a:rPr lang="en-US" sz="2200" b="0" dirty="0" smtClean="0">
                <a:solidFill>
                  <a:srgbClr val="000000"/>
                </a:solidFill>
              </a:rPr>
              <a:t> ex. </a:t>
            </a:r>
            <a:r>
              <a:rPr lang="en-US" sz="2200" b="0" dirty="0" err="1" smtClean="0">
                <a:solidFill>
                  <a:srgbClr val="000000"/>
                </a:solidFill>
              </a:rPr>
              <a:t>Donec</a:t>
            </a:r>
            <a:r>
              <a:rPr lang="en-US" sz="2200" b="0" dirty="0" smtClean="0">
                <a:solidFill>
                  <a:srgbClr val="000000"/>
                </a:solidFill>
              </a:rPr>
              <a:t> </a:t>
            </a:r>
            <a:r>
              <a:rPr lang="en-US" sz="2200" b="0" dirty="0" err="1" smtClean="0">
                <a:solidFill>
                  <a:srgbClr val="000000"/>
                </a:solidFill>
              </a:rPr>
              <a:t>sollicitudin</a:t>
            </a:r>
            <a:r>
              <a:rPr lang="en-US" sz="2200" b="0" dirty="0" smtClean="0">
                <a:solidFill>
                  <a:srgbClr val="000000"/>
                </a:solidFill>
              </a:rPr>
              <a:t> </a:t>
            </a:r>
            <a:r>
              <a:rPr lang="en-US" sz="2200" b="0" dirty="0" err="1" smtClean="0">
                <a:solidFill>
                  <a:srgbClr val="000000"/>
                </a:solidFill>
              </a:rPr>
              <a:t>sagittis</a:t>
            </a:r>
            <a:r>
              <a:rPr lang="en-US" sz="2200" b="0" dirty="0" smtClean="0">
                <a:solidFill>
                  <a:srgbClr val="000000"/>
                </a:solidFill>
              </a:rPr>
              <a:t> </a:t>
            </a:r>
            <a:r>
              <a:rPr lang="en-US" sz="2200" b="0" dirty="0" err="1" smtClean="0">
                <a:solidFill>
                  <a:srgbClr val="000000"/>
                </a:solidFill>
              </a:rPr>
              <a:t>purus</a:t>
            </a:r>
            <a:r>
              <a:rPr lang="en-US" sz="2200" b="0" dirty="0" smtClean="0">
                <a:solidFill>
                  <a:srgbClr val="000000"/>
                </a:solidFill>
              </a:rPr>
              <a:t> non </a:t>
            </a:r>
            <a:r>
              <a:rPr lang="en-US" sz="2200" b="0" dirty="0" err="1" smtClean="0">
                <a:solidFill>
                  <a:srgbClr val="000000"/>
                </a:solidFill>
              </a:rPr>
              <a:t>suscipit</a:t>
            </a:r>
            <a:r>
              <a:rPr lang="en-US" sz="2200" b="0" dirty="0" smtClean="0">
                <a:solidFill>
                  <a:srgbClr val="000000"/>
                </a:solidFill>
              </a:rPr>
              <a:t>. Integer </a:t>
            </a:r>
            <a:r>
              <a:rPr lang="en-US" sz="2200" b="0" dirty="0" err="1" smtClean="0">
                <a:solidFill>
                  <a:srgbClr val="000000"/>
                </a:solidFill>
              </a:rPr>
              <a:t>finibus</a:t>
            </a:r>
            <a:r>
              <a:rPr lang="en-US" sz="2200" b="0" dirty="0" smtClean="0">
                <a:solidFill>
                  <a:srgbClr val="000000"/>
                </a:solidFill>
              </a:rPr>
              <a:t> </a:t>
            </a:r>
            <a:r>
              <a:rPr lang="en-US" sz="2200" b="0" dirty="0" err="1" smtClean="0">
                <a:solidFill>
                  <a:srgbClr val="000000"/>
                </a:solidFill>
              </a:rPr>
              <a:t>euismod</a:t>
            </a:r>
            <a:r>
              <a:rPr lang="en-US" sz="2200" b="0" dirty="0" smtClean="0">
                <a:solidFill>
                  <a:srgbClr val="000000"/>
                </a:solidFill>
              </a:rPr>
              <a:t> </a:t>
            </a:r>
            <a:r>
              <a:rPr lang="en-US" sz="2200" b="0" dirty="0" err="1" smtClean="0">
                <a:solidFill>
                  <a:srgbClr val="000000"/>
                </a:solidFill>
              </a:rPr>
              <a:t>leo</a:t>
            </a:r>
            <a:r>
              <a:rPr lang="en-US" sz="2200" b="0" dirty="0" smtClean="0">
                <a:solidFill>
                  <a:srgbClr val="000000"/>
                </a:solidFill>
              </a:rPr>
              <a:t>, </a:t>
            </a:r>
            <a:r>
              <a:rPr lang="en-US" sz="2200" b="0" dirty="0" err="1" smtClean="0">
                <a:solidFill>
                  <a:srgbClr val="000000"/>
                </a:solidFill>
              </a:rPr>
              <a:t>feugiat</a:t>
            </a:r>
            <a:r>
              <a:rPr lang="en-US" sz="2200" b="0" dirty="0" smtClean="0">
                <a:solidFill>
                  <a:srgbClr val="000000"/>
                </a:solidFill>
              </a:rPr>
              <a:t> </a:t>
            </a:r>
            <a:r>
              <a:rPr lang="en-US" sz="2200" b="0" dirty="0" err="1" smtClean="0">
                <a:solidFill>
                  <a:srgbClr val="000000"/>
                </a:solidFill>
              </a:rPr>
              <a:t>fringilla</a:t>
            </a:r>
            <a:r>
              <a:rPr lang="en-US" sz="2200" b="0" dirty="0" smtClean="0">
                <a:solidFill>
                  <a:srgbClr val="000000"/>
                </a:solidFill>
              </a:rPr>
              <a:t> </a:t>
            </a: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venenatis</a:t>
            </a:r>
            <a:r>
              <a:rPr lang="en-US" sz="2200" b="0" dirty="0" smtClean="0">
                <a:solidFill>
                  <a:srgbClr val="000000"/>
                </a:solidFill>
              </a:rPr>
              <a:t> vel. </a:t>
            </a:r>
            <a:endParaRPr lang="en-US" sz="2200" b="0" dirty="0">
              <a:solidFill>
                <a:srgbClr val="000000"/>
              </a:solidFill>
            </a:endParaRPr>
          </a:p>
        </p:txBody>
      </p:sp>
      <p:sp>
        <p:nvSpPr>
          <p:cNvPr id="2" name="Footer Placeholder 1"/>
          <p:cNvSpPr>
            <a:spLocks noGrp="1"/>
          </p:cNvSpPr>
          <p:nvPr>
            <p:ph type="ftr" sz="quarter" idx="14"/>
          </p:nvPr>
        </p:nvSpPr>
        <p:spPr/>
        <p:txBody>
          <a:bodyPr/>
          <a:lstStyle/>
          <a:p>
            <a:r>
              <a:rPr lang="en-US" dirty="0" smtClean="0"/>
              <a:t>Presentation Title  //  edit 'Header &amp; Footer' to change or remove </a:t>
            </a:r>
          </a:p>
        </p:txBody>
      </p:sp>
    </p:spTree>
    <p:extLst>
      <p:ext uri="{BB962C8B-B14F-4D97-AF65-F5344CB8AC3E}">
        <p14:creationId xmlns:p14="http://schemas.microsoft.com/office/powerpoint/2010/main" val="34422756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Grey">
    <p:bg>
      <p:bgPr>
        <a:solidFill>
          <a:schemeClr val="bg1">
            <a:lumMod val="65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077117" y="2583967"/>
            <a:ext cx="7067128" cy="1692468"/>
          </a:xfrm>
          <a:prstGeom prst="rect">
            <a:avLst/>
          </a:prstGeom>
        </p:spPr>
        <p:txBody>
          <a:bodyPr lIns="0" tIns="0" rIns="0" bIns="0"/>
          <a:lstStyle>
            <a:lvl1pPr algn="l">
              <a:defRPr sz="4800" baseline="0">
                <a:solidFill>
                  <a:schemeClr val="tx1"/>
                </a:solidFill>
                <a:latin typeface="+mn-lt"/>
              </a:defRPr>
            </a:lvl1pPr>
          </a:lstStyle>
          <a:p>
            <a:r>
              <a:rPr lang="en-US" dirty="0" smtClean="0"/>
              <a:t>Divider title goes </a:t>
            </a:r>
            <a:br>
              <a:rPr lang="en-US" dirty="0" smtClean="0"/>
            </a:br>
            <a:r>
              <a:rPr lang="en-US" dirty="0" smtClean="0"/>
              <a:t>here over two lines</a:t>
            </a:r>
            <a:endParaRPr lang="en-AU" dirty="0"/>
          </a:p>
        </p:txBody>
      </p:sp>
      <p:sp>
        <p:nvSpPr>
          <p:cNvPr id="2" name="Footer Placeholder 1"/>
          <p:cNvSpPr>
            <a:spLocks noGrp="1"/>
          </p:cNvSpPr>
          <p:nvPr>
            <p:ph type="ftr" sz="quarter" idx="10"/>
          </p:nvPr>
        </p:nvSpPr>
        <p:spPr/>
        <p:txBody>
          <a:bodyPr/>
          <a:lstStyle/>
          <a:p>
            <a:r>
              <a:rPr lang="en-US" dirty="0" smtClean="0"/>
              <a:t>Presentation Title  //  edit 'Header &amp; Footer' to change or remove </a:t>
            </a:r>
          </a:p>
        </p:txBody>
      </p:sp>
      <p:sp>
        <p:nvSpPr>
          <p:cNvPr id="3" name="Slide Number Placeholder 2"/>
          <p:cNvSpPr>
            <a:spLocks noGrp="1"/>
          </p:cNvSpPr>
          <p:nvPr>
            <p:ph type="sldNum" sz="quarter" idx="11"/>
          </p:nvPr>
        </p:nvSpPr>
        <p:spPr>
          <a:xfrm>
            <a:off x="-3133557" y="6525344"/>
            <a:ext cx="668065" cy="251748"/>
          </a:xfrm>
        </p:spPr>
        <p:txBody>
          <a:bodyPr/>
          <a:lstStyle/>
          <a:p>
            <a:fld id="{8C385F23-470B-B540-9492-8220B9E90E81}" type="slidenum">
              <a:rPr lang="en-US" smtClean="0"/>
              <a:pPr/>
              <a:t>‹#›</a:t>
            </a:fld>
            <a:endParaRPr lang="en-US" dirty="0"/>
          </a:p>
        </p:txBody>
      </p:sp>
    </p:spTree>
    <p:extLst>
      <p:ext uri="{BB962C8B-B14F-4D97-AF65-F5344CB8AC3E}">
        <p14:creationId xmlns:p14="http://schemas.microsoft.com/office/powerpoint/2010/main" val="1069603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077117" y="2583967"/>
            <a:ext cx="7067128" cy="1692468"/>
          </a:xfrm>
          <a:prstGeom prst="rect">
            <a:avLst/>
          </a:prstGeom>
        </p:spPr>
        <p:txBody>
          <a:bodyPr lIns="0" tIns="0" rIns="0" bIns="0"/>
          <a:lstStyle>
            <a:lvl1pPr algn="l">
              <a:defRPr sz="4800" baseline="0">
                <a:solidFill>
                  <a:schemeClr val="tx1"/>
                </a:solidFill>
                <a:latin typeface="+mn-lt"/>
              </a:defRPr>
            </a:lvl1pPr>
          </a:lstStyle>
          <a:p>
            <a:r>
              <a:rPr lang="en-US" dirty="0" smtClean="0"/>
              <a:t>Divider title goes </a:t>
            </a:r>
            <a:br>
              <a:rPr lang="en-US" dirty="0" smtClean="0"/>
            </a:br>
            <a:r>
              <a:rPr lang="en-US" dirty="0" smtClean="0"/>
              <a:t>here over two lines</a:t>
            </a:r>
            <a:endParaRPr lang="en-AU" dirty="0"/>
          </a:p>
        </p:txBody>
      </p:sp>
      <p:sp>
        <p:nvSpPr>
          <p:cNvPr id="2" name="Footer Placeholder 1"/>
          <p:cNvSpPr>
            <a:spLocks noGrp="1"/>
          </p:cNvSpPr>
          <p:nvPr>
            <p:ph type="ftr" sz="quarter" idx="10"/>
          </p:nvPr>
        </p:nvSpPr>
        <p:spPr/>
        <p:txBody>
          <a:bodyPr/>
          <a:lstStyle/>
          <a:p>
            <a:r>
              <a:rPr lang="en-US" dirty="0" smtClean="0"/>
              <a:t>Presentation Title  //  edit 'Header &amp; Footer' to change or remove </a:t>
            </a:r>
          </a:p>
        </p:txBody>
      </p:sp>
      <p:sp>
        <p:nvSpPr>
          <p:cNvPr id="3" name="Slide Number Placeholder 2"/>
          <p:cNvSpPr>
            <a:spLocks noGrp="1"/>
          </p:cNvSpPr>
          <p:nvPr>
            <p:ph type="sldNum" sz="quarter" idx="11"/>
          </p:nvPr>
        </p:nvSpPr>
        <p:spPr>
          <a:xfrm>
            <a:off x="-3380085" y="6525344"/>
            <a:ext cx="668065" cy="251748"/>
          </a:xfrm>
        </p:spPr>
        <p:txBody>
          <a:bodyPr/>
          <a:lstStyle/>
          <a:p>
            <a:fld id="{8C385F23-470B-B540-9492-8220B9E90E81}" type="slidenum">
              <a:rPr lang="en-US" smtClean="0"/>
              <a:pPr/>
              <a:t>‹#›</a:t>
            </a:fld>
            <a:endParaRPr lang="en-US" dirty="0"/>
          </a:p>
        </p:txBody>
      </p:sp>
    </p:spTree>
    <p:extLst>
      <p:ext uri="{BB962C8B-B14F-4D97-AF65-F5344CB8AC3E}">
        <p14:creationId xmlns:p14="http://schemas.microsoft.com/office/powerpoint/2010/main" val="12840123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jp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4" r:id="rId1"/>
    <p:sldLayoutId id="2147483769" r:id="rId2"/>
  </p:sldLayoutIdLst>
  <p:timing>
    <p:tnLst>
      <p:par>
        <p:cTn id="1" dur="indefinite" restart="never" nodeType="tmRoot"/>
      </p:par>
    </p:tnLst>
  </p:timing>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2pPr>
      <a:lvl3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3pPr>
      <a:lvl4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4pPr>
      <a:lvl5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5pPr>
      <a:lvl6pPr marL="4572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6pPr>
      <a:lvl7pPr marL="9144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7pPr>
      <a:lvl8pPr marL="13716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8pPr>
      <a:lvl9pPr marL="18288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Header.jpg"/>
          <p:cNvPicPr>
            <a:picLocks noChangeAspect="1"/>
          </p:cNvPicPr>
          <p:nvPr/>
        </p:nvPicPr>
        <p:blipFill rotWithShape="1">
          <a:blip r:embed="rId11">
            <a:extLst>
              <a:ext uri="{28A0092B-C50C-407E-A947-70E740481C1C}">
                <a14:useLocalDpi xmlns:a14="http://schemas.microsoft.com/office/drawing/2010/main" val="0"/>
              </a:ext>
            </a:extLst>
          </a:blip>
          <a:srcRect t="10047" b="9952"/>
          <a:stretch/>
        </p:blipFill>
        <p:spPr>
          <a:xfrm>
            <a:off x="0" y="0"/>
            <a:ext cx="9144000" cy="432000"/>
          </a:xfrm>
          <a:prstGeom prst="rect">
            <a:avLst/>
          </a:prstGeom>
        </p:spPr>
      </p:pic>
      <p:sp>
        <p:nvSpPr>
          <p:cNvPr id="6" name="Slide Number Placeholder 1"/>
          <p:cNvSpPr>
            <a:spLocks noGrp="1"/>
          </p:cNvSpPr>
          <p:nvPr>
            <p:ph type="sldNum" sz="quarter" idx="4"/>
          </p:nvPr>
        </p:nvSpPr>
        <p:spPr>
          <a:xfrm>
            <a:off x="519559" y="6525344"/>
            <a:ext cx="668065" cy="251748"/>
          </a:xfrm>
          <a:prstGeom prst="rect">
            <a:avLst/>
          </a:prstGeom>
        </p:spPr>
        <p:txBody>
          <a:bodyPr vert="horz" lIns="0" tIns="0" rIns="0" bIns="0" rtlCol="0" anchor="t"/>
          <a:lstStyle>
            <a:lvl1pPr algn="l">
              <a:defRPr sz="1200" b="1">
                <a:solidFill>
                  <a:schemeClr val="bg1">
                    <a:lumMod val="65000"/>
                  </a:schemeClr>
                </a:solidFill>
              </a:defRPr>
            </a:lvl1pPr>
          </a:lstStyle>
          <a:p>
            <a:fld id="{8C385F23-470B-B540-9492-8220B9E90E81}" type="slidenum">
              <a:rPr lang="en-US" smtClean="0"/>
              <a:pPr/>
              <a:t>‹#›</a:t>
            </a:fld>
            <a:endParaRPr lang="en-US" dirty="0"/>
          </a:p>
        </p:txBody>
      </p:sp>
      <p:sp>
        <p:nvSpPr>
          <p:cNvPr id="2" name="Footer Placeholder 1"/>
          <p:cNvSpPr>
            <a:spLocks noGrp="1"/>
          </p:cNvSpPr>
          <p:nvPr>
            <p:ph type="ftr" sz="quarter" idx="3"/>
          </p:nvPr>
        </p:nvSpPr>
        <p:spPr>
          <a:xfrm>
            <a:off x="518867" y="73226"/>
            <a:ext cx="6311153" cy="240537"/>
          </a:xfrm>
          <a:prstGeom prst="rect">
            <a:avLst/>
          </a:prstGeom>
        </p:spPr>
        <p:txBody>
          <a:bodyPr vert="horz" lIns="0" tIns="0" rIns="0" bIns="0" rtlCol="0" anchor="ctr"/>
          <a:lstStyle>
            <a:lvl1pPr algn="l">
              <a:defRPr sz="1500">
                <a:solidFill>
                  <a:schemeClr val="bg1">
                    <a:lumMod val="65000"/>
                  </a:schemeClr>
                </a:solidFill>
              </a:defRPr>
            </a:lvl1pPr>
          </a:lstStyle>
          <a:p>
            <a:r>
              <a:rPr lang="en-US" dirty="0" smtClean="0"/>
              <a:t>Presentation Title  //  edit 'Header &amp; Footer' to change or remove </a:t>
            </a:r>
          </a:p>
        </p:txBody>
      </p:sp>
    </p:spTree>
    <p:extLst>
      <p:ext uri="{BB962C8B-B14F-4D97-AF65-F5344CB8AC3E}">
        <p14:creationId xmlns:p14="http://schemas.microsoft.com/office/powerpoint/2010/main" val="2183572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94" r:id="rId4"/>
    <p:sldLayoutId id="2147483795" r:id="rId5"/>
    <p:sldLayoutId id="2147483786" r:id="rId6"/>
    <p:sldLayoutId id="2147483787" r:id="rId7"/>
    <p:sldLayoutId id="2147483788" r:id="rId8"/>
    <p:sldLayoutId id="2147483796" r:id="rId9"/>
  </p:sldLayoutIdLst>
  <p:timing>
    <p:tnLst>
      <p:par>
        <p:cTn id="1" dur="indefinite" restart="never" nodeType="tmRoot"/>
      </p:par>
    </p:tnLst>
  </p:timing>
  <p:hf hdr="0" dt="0"/>
  <p:txStyles>
    <p:titleStyle>
      <a:lvl1pPr algn="l" rtl="0" eaLnBrk="1" fontAlgn="base" hangingPunct="1">
        <a:spcBef>
          <a:spcPct val="0"/>
        </a:spcBef>
        <a:spcAft>
          <a:spcPct val="0"/>
        </a:spcAft>
        <a:defRPr sz="1500" baseline="0">
          <a:solidFill>
            <a:schemeClr val="bg1">
              <a:lumMod val="65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2pPr>
      <a:lvl3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3pPr>
      <a:lvl4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4pPr>
      <a:lvl5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5pPr>
      <a:lvl6pPr marL="4572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6pPr>
      <a:lvl7pPr marL="9144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7pPr>
      <a:lvl8pPr marL="13716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8pPr>
      <a:lvl9pPr marL="18288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hyperlink" Target="#_ftnref1"/><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_ftnref1"/><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mdoyle@kirby.unsw.edu.au"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117" y="3414293"/>
            <a:ext cx="7167851" cy="1296144"/>
          </a:xfrm>
        </p:spPr>
        <p:txBody>
          <a:bodyPr/>
          <a:lstStyle/>
          <a:p>
            <a:pPr algn="ctr"/>
            <a:r>
              <a:rPr lang="en-AU" sz="2800" b="1" dirty="0">
                <a:solidFill>
                  <a:schemeClr val="tx1"/>
                </a:solidFill>
              </a:rPr>
              <a:t>A systematic review of prison-based behavioural substance abuse treatment programs for men </a:t>
            </a:r>
            <a:endParaRPr lang="en-US" sz="2800" dirty="0">
              <a:solidFill>
                <a:schemeClr val="tx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1077118" y="5332756"/>
            <a:ext cx="7167851" cy="485965"/>
          </a:xfrm>
          <a:prstGeom prst="rect">
            <a:avLst/>
          </a:prstGeom>
        </p:spPr>
        <p:txBody>
          <a:bodyPr vert="horz" lIns="0" tIns="0" rIns="0" bIns="0"/>
          <a:lstStyle>
            <a:lvl1pPr marL="0" indent="0" algn="l" rtl="0" eaLnBrk="1" fontAlgn="base" hangingPunct="1">
              <a:spcBef>
                <a:spcPct val="20000"/>
              </a:spcBef>
              <a:spcAft>
                <a:spcPct val="0"/>
              </a:spcAft>
              <a:buNone/>
              <a:defRPr sz="2000" b="1" baseline="0">
                <a:solidFill>
                  <a:srgbClr val="BD9C55"/>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algn="ctr"/>
            <a:r>
              <a:rPr lang="en-US" sz="1800" kern="0" dirty="0" smtClean="0">
                <a:solidFill>
                  <a:schemeClr val="tx1"/>
                </a:solidFill>
                <a:latin typeface="Arial" panose="020B0604020202020204" pitchFamily="34" charset="0"/>
                <a:cs typeface="Arial" panose="020B0604020202020204" pitchFamily="34" charset="0"/>
              </a:rPr>
              <a:t>Authors: </a:t>
            </a:r>
            <a:r>
              <a:rPr lang="en-US" sz="1800" b="0" kern="0" dirty="0" smtClean="0">
                <a:solidFill>
                  <a:schemeClr val="tx1"/>
                </a:solidFill>
                <a:latin typeface="Arial" panose="020B0604020202020204" pitchFamily="34" charset="0"/>
                <a:cs typeface="Arial" panose="020B0604020202020204" pitchFamily="34" charset="0"/>
              </a:rPr>
              <a:t>Michael Doyle</a:t>
            </a:r>
            <a:r>
              <a:rPr lang="en-US" sz="1800" kern="0" dirty="0" smtClean="0">
                <a:solidFill>
                  <a:schemeClr val="tx1"/>
                </a:solidFill>
                <a:latin typeface="Arial" panose="020B0604020202020204" pitchFamily="34" charset="0"/>
                <a:cs typeface="Arial" panose="020B0604020202020204" pitchFamily="34" charset="0"/>
              </a:rPr>
              <a:t>, </a:t>
            </a:r>
            <a:r>
              <a:rPr lang="en-US" sz="1800" b="0" kern="0" dirty="0" smtClean="0">
                <a:solidFill>
                  <a:schemeClr val="tx1"/>
                </a:solidFill>
                <a:latin typeface="Arial" panose="020B0604020202020204" pitchFamily="34" charset="0"/>
                <a:cs typeface="Arial" panose="020B0604020202020204" pitchFamily="34" charset="0"/>
              </a:rPr>
              <a:t>Anthony Shakeshaft, Jill Guthrie, </a:t>
            </a:r>
          </a:p>
          <a:p>
            <a:pPr algn="ctr"/>
            <a:r>
              <a:rPr lang="en-US" sz="1800" b="0" kern="0" dirty="0" smtClean="0">
                <a:solidFill>
                  <a:schemeClr val="tx1"/>
                </a:solidFill>
                <a:latin typeface="Arial" panose="020B0604020202020204" pitchFamily="34" charset="0"/>
                <a:cs typeface="Arial" panose="020B0604020202020204" pitchFamily="34" charset="0"/>
              </a:rPr>
              <a:t>Mieke Snijder and Tony Butler </a:t>
            </a:r>
            <a:endParaRPr lang="en-US" sz="1800" b="0" kern="0" dirty="0">
              <a:solidFill>
                <a:schemeClr val="tx1"/>
              </a:solidFill>
              <a:latin typeface="Arial" panose="020B0604020202020204" pitchFamily="34" charset="0"/>
              <a:cs typeface="Arial" panose="020B0604020202020204" pitchFamily="34" charset="0"/>
            </a:endParaRPr>
          </a:p>
        </p:txBody>
      </p:sp>
      <p:pic>
        <p:nvPicPr>
          <p:cNvPr id="1028" name="Picture 4" descr="National Drug &amp; Alcohol Research Cen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225" y="6354279"/>
            <a:ext cx="985963" cy="334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3"/>
          <a:stretch>
            <a:fillRect/>
          </a:stretch>
        </p:blipFill>
        <p:spPr>
          <a:xfrm>
            <a:off x="7194159" y="6323766"/>
            <a:ext cx="1607936" cy="477154"/>
          </a:xfrm>
          <a:prstGeom prst="rect">
            <a:avLst/>
          </a:prstGeom>
        </p:spPr>
      </p:pic>
      <p:sp>
        <p:nvSpPr>
          <p:cNvPr id="3" name="TextBox 2"/>
          <p:cNvSpPr txBox="1"/>
          <p:nvPr/>
        </p:nvSpPr>
        <p:spPr>
          <a:xfrm>
            <a:off x="2" y="6372880"/>
            <a:ext cx="1781092" cy="430887"/>
          </a:xfrm>
          <a:prstGeom prst="rect">
            <a:avLst/>
          </a:prstGeom>
          <a:noFill/>
        </p:spPr>
        <p:txBody>
          <a:bodyPr wrap="square" rtlCol="0">
            <a:spAutoFit/>
          </a:bodyPr>
          <a:lstStyle/>
          <a:p>
            <a:r>
              <a:rPr lang="en-AU" sz="1100" b="1" dirty="0" smtClean="0"/>
              <a:t>Scholarships &amp; support</a:t>
            </a:r>
            <a:r>
              <a:rPr lang="en-AU" sz="1100" dirty="0" smtClean="0"/>
              <a:t>:  </a:t>
            </a:r>
            <a:endParaRPr lang="en-AU" sz="1100" dirty="0"/>
          </a:p>
        </p:txBody>
      </p:sp>
      <p:pic>
        <p:nvPicPr>
          <p:cNvPr id="8" name="Picture 7" descr="cid:image006.jpg@01D16A5B.AC682690"/>
          <p:cNvPicPr/>
          <p:nvPr/>
        </p:nvPicPr>
        <p:blipFill>
          <a:blip r:embed="rId4">
            <a:extLst>
              <a:ext uri="{28A0092B-C50C-407E-A947-70E740481C1C}">
                <a14:useLocalDpi xmlns:a14="http://schemas.microsoft.com/office/drawing/2010/main" val="0"/>
              </a:ext>
            </a:extLst>
          </a:blip>
          <a:srcRect/>
          <a:stretch>
            <a:fillRect/>
          </a:stretch>
        </p:blipFill>
        <p:spPr bwMode="auto">
          <a:xfrm>
            <a:off x="2164579" y="6323769"/>
            <a:ext cx="1866735" cy="395707"/>
          </a:xfrm>
          <a:prstGeom prst="rect">
            <a:avLst/>
          </a:prstGeom>
          <a:noFill/>
          <a:ln>
            <a:noFill/>
          </a:ln>
        </p:spPr>
      </p:pic>
    </p:spTree>
    <p:extLst>
      <p:ext uri="{BB962C8B-B14F-4D97-AF65-F5344CB8AC3E}">
        <p14:creationId xmlns:p14="http://schemas.microsoft.com/office/powerpoint/2010/main" val="901112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867" y="934763"/>
            <a:ext cx="3708076" cy="864096"/>
          </a:xfrm>
        </p:spPr>
        <p:txBody>
          <a:bodyPr/>
          <a:lstStyle/>
          <a:p>
            <a:endParaRPr lang="en-AU" dirty="0"/>
          </a:p>
        </p:txBody>
      </p:sp>
      <p:sp>
        <p:nvSpPr>
          <p:cNvPr id="3" name="Text Placeholder 2"/>
          <p:cNvSpPr>
            <a:spLocks noGrp="1"/>
          </p:cNvSpPr>
          <p:nvPr>
            <p:ph type="body" sz="quarter" idx="11"/>
          </p:nvPr>
        </p:nvSpPr>
        <p:spPr/>
        <p:txBody>
          <a:bodyPr/>
          <a:lstStyle/>
          <a:p>
            <a:endParaRPr lang="en-AU" dirty="0"/>
          </a:p>
        </p:txBody>
      </p:sp>
      <p:sp>
        <p:nvSpPr>
          <p:cNvPr id="5" name="Slide Number Placeholder 4"/>
          <p:cNvSpPr>
            <a:spLocks noGrp="1"/>
          </p:cNvSpPr>
          <p:nvPr>
            <p:ph type="sldNum" sz="quarter" idx="13"/>
          </p:nvPr>
        </p:nvSpPr>
        <p:spPr/>
        <p:txBody>
          <a:bodyPr/>
          <a:lstStyle/>
          <a:p>
            <a:fld id="{8C385F23-470B-B540-9492-8220B9E90E81}" type="slidenum">
              <a:rPr lang="en-US" smtClean="0"/>
              <a:pPr/>
              <a:t>10</a:t>
            </a:fld>
            <a:endParaRPr lang="en-US" dirty="0"/>
          </a:p>
        </p:txBody>
      </p:sp>
      <p:sp>
        <p:nvSpPr>
          <p:cNvPr id="9" name="Rectangle 8"/>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98998430"/>
              </p:ext>
            </p:extLst>
          </p:nvPr>
        </p:nvGraphicFramePr>
        <p:xfrm>
          <a:off x="2173856" y="252261"/>
          <a:ext cx="4960188" cy="8047887"/>
        </p:xfrm>
        <a:graphic>
          <a:graphicData uri="http://schemas.openxmlformats.org/drawingml/2006/table">
            <a:tbl>
              <a:tblPr firstRow="1" firstCol="1" bandRow="1"/>
              <a:tblGrid>
                <a:gridCol w="396815"/>
                <a:gridCol w="552090"/>
                <a:gridCol w="396815"/>
                <a:gridCol w="583368"/>
                <a:gridCol w="262675"/>
                <a:gridCol w="749844"/>
                <a:gridCol w="345057"/>
                <a:gridCol w="1009290"/>
                <a:gridCol w="301925"/>
                <a:gridCol w="362309"/>
              </a:tblGrid>
              <a:tr h="286066">
                <a:tc>
                  <a:txBody>
                    <a:bodyPr/>
                    <a:lstStyle/>
                    <a:p>
                      <a:pPr algn="ctr">
                        <a:lnSpc>
                          <a:spcPct val="115000"/>
                        </a:lnSpc>
                        <a:spcAft>
                          <a:spcPts val="0"/>
                        </a:spcAft>
                      </a:pPr>
                      <a:r>
                        <a:rPr lang="en-AU" sz="500" b="1" dirty="0">
                          <a:effectLst/>
                          <a:latin typeface="Calibri"/>
                          <a:ea typeface="Calibri"/>
                          <a:cs typeface="Times New Roman"/>
                        </a:rPr>
                        <a:t>Author</a:t>
                      </a:r>
                      <a:endParaRPr lang="en-AU" sz="500" dirty="0">
                        <a:effectLst/>
                        <a:latin typeface="Calibri"/>
                        <a:ea typeface="Calibri"/>
                        <a:cs typeface="Times New Roman"/>
                      </a:endParaRPr>
                    </a:p>
                  </a:txBody>
                  <a:tcPr marL="19827" marR="198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500" b="1" dirty="0">
                          <a:effectLst/>
                          <a:latin typeface="Calibri"/>
                          <a:ea typeface="Calibri"/>
                          <a:cs typeface="Times New Roman"/>
                        </a:rPr>
                        <a:t>Sample</a:t>
                      </a:r>
                      <a:endParaRPr lang="en-AU" sz="500" dirty="0">
                        <a:effectLst/>
                        <a:latin typeface="Calibri"/>
                        <a:ea typeface="Calibri"/>
                        <a:cs typeface="Times New Roman"/>
                      </a:endParaRPr>
                    </a:p>
                  </a:txBody>
                  <a:tcPr marL="19827" marR="198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500" b="1">
                          <a:effectLst/>
                          <a:latin typeface="Calibri"/>
                          <a:ea typeface="Calibri"/>
                          <a:cs typeface="Times New Roman"/>
                        </a:rPr>
                        <a:t>Selection bias</a:t>
                      </a:r>
                      <a:endParaRPr lang="en-AU" sz="500">
                        <a:effectLst/>
                        <a:latin typeface="Calibri"/>
                        <a:ea typeface="Calibri"/>
                        <a:cs typeface="Times New Roman"/>
                      </a:endParaRPr>
                    </a:p>
                  </a:txBody>
                  <a:tcPr marL="19827" marR="198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500" b="1">
                          <a:effectLst/>
                          <a:latin typeface="Calibri"/>
                          <a:ea typeface="Calibri"/>
                          <a:cs typeface="Times New Roman"/>
                        </a:rPr>
                        <a:t>Study Design</a:t>
                      </a:r>
                      <a:endParaRPr lang="en-AU" sz="500">
                        <a:effectLst/>
                        <a:latin typeface="Calibri"/>
                        <a:ea typeface="Calibri"/>
                        <a:cs typeface="Times New Roman"/>
                      </a:endParaRPr>
                    </a:p>
                  </a:txBody>
                  <a:tcPr marL="19827" marR="198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500" b="1">
                          <a:effectLst/>
                          <a:latin typeface="Calibri"/>
                          <a:ea typeface="Calibri"/>
                          <a:cs typeface="Times New Roman"/>
                        </a:rPr>
                        <a:t>Confounders controlled</a:t>
                      </a:r>
                      <a:endParaRPr lang="en-AU" sz="500">
                        <a:effectLst/>
                        <a:latin typeface="Calibri"/>
                        <a:ea typeface="Calibri"/>
                        <a:cs typeface="Times New Roman"/>
                      </a:endParaRPr>
                    </a:p>
                  </a:txBody>
                  <a:tcPr marL="19827" marR="198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500" b="1">
                          <a:effectLst/>
                          <a:latin typeface="Calibri"/>
                          <a:ea typeface="Calibri"/>
                          <a:cs typeface="Times New Roman"/>
                        </a:rPr>
                        <a:t>Data collection methods</a:t>
                      </a:r>
                      <a:endParaRPr lang="en-AU" sz="500">
                        <a:effectLst/>
                        <a:latin typeface="Calibri"/>
                        <a:ea typeface="Calibri"/>
                        <a:cs typeface="Times New Roman"/>
                      </a:endParaRPr>
                    </a:p>
                  </a:txBody>
                  <a:tcPr marL="19827" marR="198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500" b="1">
                          <a:effectLst/>
                          <a:latin typeface="Calibri"/>
                          <a:ea typeface="Calibri"/>
                          <a:cs typeface="Times New Roman"/>
                        </a:rPr>
                        <a:t>Withdrawal &amp;</a:t>
                      </a:r>
                      <a:endParaRPr lang="en-AU" sz="500">
                        <a:effectLst/>
                        <a:latin typeface="Calibri"/>
                        <a:ea typeface="Calibri"/>
                        <a:cs typeface="Times New Roman"/>
                      </a:endParaRPr>
                    </a:p>
                    <a:p>
                      <a:pPr algn="ctr">
                        <a:lnSpc>
                          <a:spcPct val="115000"/>
                        </a:lnSpc>
                        <a:spcAft>
                          <a:spcPts val="0"/>
                        </a:spcAft>
                      </a:pPr>
                      <a:r>
                        <a:rPr lang="en-AU" sz="500" b="1">
                          <a:effectLst/>
                          <a:latin typeface="Calibri"/>
                          <a:ea typeface="Calibri"/>
                          <a:cs typeface="Times New Roman"/>
                        </a:rPr>
                        <a:t>drop-out</a:t>
                      </a:r>
                      <a:endParaRPr lang="en-AU" sz="500">
                        <a:effectLst/>
                        <a:latin typeface="Calibri"/>
                        <a:ea typeface="Calibri"/>
                        <a:cs typeface="Times New Roman"/>
                      </a:endParaRPr>
                    </a:p>
                  </a:txBody>
                  <a:tcPr marL="19827" marR="198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500" b="1">
                          <a:effectLst/>
                          <a:latin typeface="Calibri"/>
                          <a:ea typeface="Calibri"/>
                          <a:cs typeface="Times New Roman"/>
                        </a:rPr>
                        <a:t>Intervention integrity</a:t>
                      </a:r>
                      <a:endParaRPr lang="en-AU" sz="500">
                        <a:effectLst/>
                        <a:latin typeface="Calibri"/>
                        <a:ea typeface="Calibri"/>
                        <a:cs typeface="Times New Roman"/>
                      </a:endParaRPr>
                    </a:p>
                    <a:p>
                      <a:pPr algn="ctr">
                        <a:lnSpc>
                          <a:spcPct val="115000"/>
                        </a:lnSpc>
                        <a:spcAft>
                          <a:spcPts val="0"/>
                        </a:spcAft>
                      </a:pPr>
                      <a:r>
                        <a:rPr lang="en-AU" sz="500" b="1">
                          <a:effectLst/>
                          <a:latin typeface="Calibri"/>
                          <a:ea typeface="Calibri"/>
                          <a:cs typeface="Times New Roman"/>
                        </a:rPr>
                        <a:t> </a:t>
                      </a:r>
                      <a:endParaRPr lang="en-AU" sz="500">
                        <a:effectLst/>
                        <a:latin typeface="Calibri"/>
                        <a:ea typeface="Calibri"/>
                        <a:cs typeface="Times New Roman"/>
                      </a:endParaRPr>
                    </a:p>
                  </a:txBody>
                  <a:tcPr marL="19827" marR="198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500" b="1" dirty="0">
                          <a:effectLst/>
                          <a:latin typeface="Calibri"/>
                          <a:ea typeface="Calibri"/>
                          <a:cs typeface="Times New Roman"/>
                        </a:rPr>
                        <a:t>Global  rating</a:t>
                      </a:r>
                      <a:endParaRPr lang="en-AU" sz="500" dirty="0">
                        <a:effectLst/>
                        <a:latin typeface="Calibri"/>
                        <a:ea typeface="Calibri"/>
                        <a:cs typeface="Times New Roman"/>
                      </a:endParaRPr>
                    </a:p>
                  </a:txBody>
                  <a:tcPr marL="19827" marR="198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500" dirty="0">
                          <a:effectLst/>
                          <a:latin typeface="Calibri"/>
                          <a:ea typeface="Calibri"/>
                          <a:cs typeface="Times New Roman"/>
                        </a:rPr>
                        <a:t> </a:t>
                      </a:r>
                    </a:p>
                  </a:txBody>
                  <a:tcPr marL="19827" marR="198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437">
                <a:tc>
                  <a:txBody>
                    <a:bodyPr/>
                    <a:lstStyle/>
                    <a:p>
                      <a:pPr>
                        <a:lnSpc>
                          <a:spcPct val="115000"/>
                        </a:lnSpc>
                        <a:spcBef>
                          <a:spcPts val="200"/>
                        </a:spcBef>
                        <a:spcAft>
                          <a:spcPts val="0"/>
                        </a:spcAft>
                      </a:pPr>
                      <a:r>
                        <a:rPr lang="en-AU" sz="500" b="1">
                          <a:effectLst/>
                          <a:latin typeface="Calibri"/>
                          <a:ea typeface="Calibri"/>
                          <a:cs typeface="Times New Roman"/>
                        </a:rPr>
                        <a:t>Arseneault</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(2015)</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Bef>
                          <a:spcPts val="200"/>
                        </a:spcBef>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N=150</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Intervention: n=80 Controls: n=70</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Bef>
                          <a:spcPts val="200"/>
                        </a:spcBef>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Bef>
                          <a:spcPts val="200"/>
                        </a:spcBef>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Controlled clinical trial</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Bef>
                          <a:spcPts val="200"/>
                        </a:spcBef>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Bef>
                          <a:spcPts val="200"/>
                        </a:spcBef>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Yes</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Yes  (1-13)</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Bef>
                          <a:spcPts val="200"/>
                        </a:spcBef>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Bef>
                          <a:spcPts val="200"/>
                        </a:spcBef>
                        <a:spcAft>
                          <a:spcPts val="0"/>
                        </a:spcAft>
                      </a:pPr>
                      <a:r>
                        <a:rPr lang="en-AU" sz="400">
                          <a:effectLst/>
                          <a:latin typeface="Calibri"/>
                          <a:ea typeface="Calibri"/>
                          <a:cs typeface="Times New Roman"/>
                        </a:rPr>
                        <a:t>96% of intervention group completed treatment. Treatment had curriculum. Attendance to other treatments not reported.</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20955" indent="-89535">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rowSpan="6">
                  <a:txBody>
                    <a:bodyPr/>
                    <a:lstStyle/>
                    <a:p>
                      <a:pPr algn="ctr">
                        <a:lnSpc>
                          <a:spcPct val="115000"/>
                        </a:lnSpc>
                        <a:spcAft>
                          <a:spcPts val="0"/>
                        </a:spcAft>
                      </a:pPr>
                      <a:r>
                        <a:rPr lang="en-AU" sz="500" b="1">
                          <a:effectLst/>
                          <a:latin typeface="Calibri"/>
                          <a:ea typeface="Calibri"/>
                          <a:cs typeface="Times New Roman"/>
                        </a:rPr>
                        <a:t>Residential treatment</a:t>
                      </a:r>
                      <a:endParaRPr lang="en-AU" sz="500">
                        <a:effectLst/>
                        <a:latin typeface="Calibri"/>
                        <a:ea typeface="Calibri"/>
                        <a:cs typeface="Times New Roman"/>
                      </a:endParaRPr>
                    </a:p>
                  </a:txBody>
                  <a:tcPr marL="19827" marR="19827"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7437">
                <a:tc>
                  <a:txBody>
                    <a:bodyPr/>
                    <a:lstStyle/>
                    <a:p>
                      <a:pPr>
                        <a:lnSpc>
                          <a:spcPct val="115000"/>
                        </a:lnSpc>
                        <a:spcAft>
                          <a:spcPts val="0"/>
                        </a:spcAft>
                      </a:pPr>
                      <a:r>
                        <a:rPr lang="en-AU" sz="500" b="1">
                          <a:effectLst/>
                          <a:latin typeface="Calibri"/>
                          <a:ea typeface="Calibri"/>
                          <a:cs typeface="Times New Roman"/>
                        </a:rPr>
                        <a:t>Linhorst</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(2012)</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Men &amp; women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N=1,151</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 or mandated</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 analytic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dirty="0">
                          <a:effectLst/>
                          <a:latin typeface="Calibri"/>
                          <a:ea typeface="Calibri"/>
                          <a:cs typeface="Times New Roman"/>
                        </a:rPr>
                        <a:t>Weak</a:t>
                      </a:r>
                      <a:endParaRPr lang="en-AU" sz="500" dirty="0">
                        <a:effectLst/>
                        <a:latin typeface="Calibri"/>
                        <a:ea typeface="Calibri"/>
                        <a:cs typeface="Times New Roman"/>
                      </a:endParaRPr>
                    </a:p>
                    <a:p>
                      <a:pPr indent="-68580">
                        <a:lnSpc>
                          <a:spcPct val="115000"/>
                        </a:lnSpc>
                        <a:spcAft>
                          <a:spcPts val="0"/>
                        </a:spcAft>
                      </a:pPr>
                      <a:r>
                        <a:rPr lang="en-AU" sz="400" dirty="0">
                          <a:effectLst/>
                          <a:latin typeface="Calibri"/>
                          <a:ea typeface="Calibri"/>
                          <a:cs typeface="Times New Roman"/>
                        </a:rPr>
                        <a:t>Routine data: Yes</a:t>
                      </a:r>
                      <a:endParaRPr lang="en-AU" sz="500" dirty="0">
                        <a:effectLst/>
                        <a:latin typeface="Calibri"/>
                        <a:ea typeface="Calibri"/>
                        <a:cs typeface="Times New Roman"/>
                      </a:endParaRPr>
                    </a:p>
                    <a:p>
                      <a:pPr indent="-68580">
                        <a:lnSpc>
                          <a:spcPct val="115000"/>
                        </a:lnSpc>
                        <a:spcAft>
                          <a:spcPts val="0"/>
                        </a:spcAft>
                      </a:pPr>
                      <a:r>
                        <a:rPr lang="en-AU" sz="400" dirty="0">
                          <a:effectLst/>
                          <a:latin typeface="Calibri"/>
                          <a:ea typeface="Calibri"/>
                          <a:cs typeface="Times New Roman"/>
                        </a:rPr>
                        <a:t>Self-report:  Yes</a:t>
                      </a:r>
                      <a:endParaRPr lang="en-AU" sz="500" dirty="0">
                        <a:effectLst/>
                        <a:latin typeface="Calibri"/>
                        <a:ea typeface="Calibri"/>
                        <a:cs typeface="Times New Roman"/>
                      </a:endParaRPr>
                    </a:p>
                    <a:p>
                      <a:pPr indent="-68580">
                        <a:lnSpc>
                          <a:spcPct val="115000"/>
                        </a:lnSpc>
                        <a:spcAft>
                          <a:spcPts val="300"/>
                        </a:spcAft>
                      </a:pPr>
                      <a:r>
                        <a:rPr lang="en-AU" sz="400" dirty="0">
                          <a:effectLst/>
                          <a:latin typeface="Calibri"/>
                          <a:ea typeface="Calibri"/>
                          <a:cs typeface="Times New Roman"/>
                        </a:rPr>
                        <a:t>Validated tools: No</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Only graduates included in analysis. Treatment had curriculum. Attendance to other treatments not reported.</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marL="20955" indent="-89535">
                        <a:lnSpc>
                          <a:spcPct val="115000"/>
                        </a:lnSpc>
                        <a:spcAft>
                          <a:spcPts val="0"/>
                        </a:spcAft>
                      </a:pPr>
                      <a:r>
                        <a:rPr lang="en-AU" sz="500" b="1" dirty="0">
                          <a:effectLst/>
                          <a:latin typeface="Calibri"/>
                          <a:ea typeface="Calibri"/>
                          <a:cs typeface="Times New Roman"/>
                        </a:rPr>
                        <a:t>Weak</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vMerge="1">
                  <a:txBody>
                    <a:bodyPr/>
                    <a:lstStyle/>
                    <a:p>
                      <a:endParaRPr lang="en-AU"/>
                    </a:p>
                  </a:txBody>
                  <a:tcPr/>
                </a:tc>
              </a:tr>
              <a:tr h="227437">
                <a:tc>
                  <a:txBody>
                    <a:bodyPr/>
                    <a:lstStyle/>
                    <a:p>
                      <a:pPr>
                        <a:lnSpc>
                          <a:spcPct val="115000"/>
                        </a:lnSpc>
                        <a:spcAft>
                          <a:spcPts val="0"/>
                        </a:spcAft>
                      </a:pPr>
                      <a:r>
                        <a:rPr lang="en-AU" sz="500" b="1">
                          <a:effectLst/>
                          <a:latin typeface="Calibri"/>
                          <a:ea typeface="Calibri"/>
                          <a:cs typeface="Times New Roman"/>
                        </a:rPr>
                        <a:t>Pelissier</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(2001)</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Men &amp; women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N=1,569</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Intervention: n=760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Controls: n=809</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 analytic</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Moderate </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dirty="0">
                          <a:effectLst/>
                          <a:latin typeface="Calibri"/>
                          <a:ea typeface="Calibri"/>
                          <a:cs typeface="Times New Roman"/>
                        </a:rPr>
                        <a:t>Weak </a:t>
                      </a:r>
                      <a:endParaRPr lang="en-AU" sz="500" dirty="0">
                        <a:effectLst/>
                        <a:latin typeface="Calibri"/>
                        <a:ea typeface="Calibri"/>
                        <a:cs typeface="Times New Roman"/>
                      </a:endParaRPr>
                    </a:p>
                    <a:p>
                      <a:pPr indent="-68580">
                        <a:lnSpc>
                          <a:spcPct val="115000"/>
                        </a:lnSpc>
                        <a:spcAft>
                          <a:spcPts val="0"/>
                        </a:spcAft>
                      </a:pPr>
                      <a:r>
                        <a:rPr lang="en-AU" sz="400" dirty="0">
                          <a:effectLst/>
                          <a:latin typeface="Calibri"/>
                          <a:ea typeface="Calibri"/>
                          <a:cs typeface="Times New Roman"/>
                        </a:rPr>
                        <a:t>Routine data: Yes</a:t>
                      </a:r>
                      <a:endParaRPr lang="en-AU" sz="500" dirty="0">
                        <a:effectLst/>
                        <a:latin typeface="Calibri"/>
                        <a:ea typeface="Calibri"/>
                        <a:cs typeface="Times New Roman"/>
                      </a:endParaRPr>
                    </a:p>
                    <a:p>
                      <a:pPr indent="-68580">
                        <a:lnSpc>
                          <a:spcPct val="115000"/>
                        </a:lnSpc>
                        <a:spcAft>
                          <a:spcPts val="0"/>
                        </a:spcAft>
                      </a:pPr>
                      <a:r>
                        <a:rPr lang="en-AU" sz="400" dirty="0">
                          <a:effectLst/>
                          <a:latin typeface="Calibri"/>
                          <a:ea typeface="Calibri"/>
                          <a:cs typeface="Times New Roman"/>
                        </a:rPr>
                        <a:t>Self-report:  Yes</a:t>
                      </a:r>
                      <a:endParaRPr lang="en-AU" sz="500" dirty="0">
                        <a:effectLst/>
                        <a:latin typeface="Calibri"/>
                        <a:ea typeface="Calibri"/>
                        <a:cs typeface="Times New Roman"/>
                      </a:endParaRPr>
                    </a:p>
                    <a:p>
                      <a:pPr indent="-68580">
                        <a:lnSpc>
                          <a:spcPct val="115000"/>
                        </a:lnSpc>
                        <a:spcAft>
                          <a:spcPts val="300"/>
                        </a:spcAft>
                      </a:pPr>
                      <a:r>
                        <a:rPr lang="en-AU" sz="400" dirty="0">
                          <a:effectLst/>
                          <a:latin typeface="Calibri"/>
                          <a:ea typeface="Calibri"/>
                          <a:cs typeface="Times New Roman"/>
                        </a:rPr>
                        <a:t>Validated tools: No</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indent="-68580">
                        <a:lnSpc>
                          <a:spcPct val="115000"/>
                        </a:lnSpc>
                        <a:spcAft>
                          <a:spcPts val="0"/>
                        </a:spcAft>
                      </a:pPr>
                      <a:r>
                        <a:rPr lang="en-AU" sz="500">
                          <a:effectLst/>
                          <a:latin typeface="Arial"/>
                          <a:ea typeface="Calibri"/>
                          <a:cs typeface="Times New Roman"/>
                        </a:rPr>
                        <a:t> </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400" dirty="0">
                          <a:effectLst/>
                          <a:latin typeface="Calibri"/>
                          <a:ea typeface="Calibri"/>
                          <a:cs typeface="Times New Roman"/>
                        </a:rPr>
                        <a:t>Only graduates included in analysis. 75% men and 59% of women in intervention group completed treatment. Treatments had curriculum. A</a:t>
                      </a:r>
                      <a:r>
                        <a:rPr lang="en-AU" sz="400" dirty="0">
                          <a:effectLst/>
                          <a:latin typeface="Calibri"/>
                          <a:ea typeface="Calibri"/>
                          <a:cs typeface="Arial"/>
                        </a:rPr>
                        <a:t>ttendance to other treatments not reported.</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marL="20955" indent="-89535">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vMerge="1">
                  <a:txBody>
                    <a:bodyPr/>
                    <a:lstStyle/>
                    <a:p>
                      <a:endParaRPr lang="en-AU"/>
                    </a:p>
                  </a:txBody>
                  <a:tcPr/>
                </a:tc>
              </a:tr>
              <a:tr h="227437">
                <a:tc>
                  <a:txBody>
                    <a:bodyPr/>
                    <a:lstStyle/>
                    <a:p>
                      <a:pPr>
                        <a:lnSpc>
                          <a:spcPct val="115000"/>
                        </a:lnSpc>
                        <a:spcAft>
                          <a:spcPts val="0"/>
                        </a:spcAft>
                      </a:pPr>
                      <a:r>
                        <a:rPr lang="en-AU" sz="500" b="1">
                          <a:effectLst/>
                          <a:latin typeface="Calibri"/>
                          <a:ea typeface="Calibri"/>
                          <a:cs typeface="Times New Roman"/>
                        </a:rPr>
                        <a:t>Raney</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(2005)</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Men &amp; women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N=87</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No</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No</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Arial"/>
                        </a:rPr>
                        <a:t>Weak</a:t>
                      </a:r>
                      <a:endParaRPr lang="en-AU" sz="500">
                        <a:effectLst/>
                        <a:latin typeface="Calibri"/>
                        <a:ea typeface="Calibri"/>
                        <a:cs typeface="Times New Roman"/>
                      </a:endParaRPr>
                    </a:p>
                    <a:p>
                      <a:pPr indent="-68580">
                        <a:lnSpc>
                          <a:spcPct val="115000"/>
                        </a:lnSpc>
                        <a:spcAft>
                          <a:spcPts val="0"/>
                        </a:spcAft>
                      </a:pPr>
                      <a:r>
                        <a:rPr lang="en-AU" sz="500" i="1">
                          <a:effectLst/>
                          <a:latin typeface="Calibri"/>
                          <a:ea typeface="Calibri"/>
                          <a:cs typeface="Arial"/>
                        </a:rPr>
                        <a:t> </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400" dirty="0">
                          <a:effectLst/>
                          <a:latin typeface="Calibri"/>
                          <a:ea typeface="Calibri"/>
                          <a:cs typeface="Times New Roman"/>
                        </a:rPr>
                        <a:t>Treatment attendance not reported. Treatment had curriculum. </a:t>
                      </a:r>
                      <a:r>
                        <a:rPr lang="en-AU" sz="400" dirty="0">
                          <a:effectLst/>
                          <a:latin typeface="Calibri"/>
                          <a:ea typeface="Calibri"/>
                          <a:cs typeface="Arial"/>
                        </a:rPr>
                        <a:t>No other treatment attended.</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marL="20955" indent="-89535">
                        <a:lnSpc>
                          <a:spcPct val="115000"/>
                        </a:lnSpc>
                        <a:spcAft>
                          <a:spcPts val="0"/>
                        </a:spcAft>
                      </a:pPr>
                      <a:r>
                        <a:rPr lang="en-AU" sz="500" b="1" dirty="0">
                          <a:effectLst/>
                          <a:latin typeface="Calibri"/>
                          <a:ea typeface="Calibri"/>
                          <a:cs typeface="Times New Roman"/>
                        </a:rPr>
                        <a:t>Weak</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vMerge="1">
                  <a:txBody>
                    <a:bodyPr/>
                    <a:lstStyle/>
                    <a:p>
                      <a:endParaRPr lang="en-AU"/>
                    </a:p>
                  </a:txBody>
                  <a:tcPr/>
                </a:tc>
              </a:tr>
              <a:tr h="227437">
                <a:tc>
                  <a:txBody>
                    <a:bodyPr/>
                    <a:lstStyle/>
                    <a:p>
                      <a:pPr>
                        <a:lnSpc>
                          <a:spcPct val="115000"/>
                        </a:lnSpc>
                        <a:spcAft>
                          <a:spcPts val="0"/>
                        </a:spcAft>
                      </a:pPr>
                      <a:r>
                        <a:rPr lang="en-AU" sz="500" b="1">
                          <a:effectLst/>
                          <a:latin typeface="Calibri"/>
                          <a:ea typeface="Calibri"/>
                          <a:cs typeface="Times New Roman"/>
                        </a:rPr>
                        <a:t>Turley</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(2004)</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N=411</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Times series analysis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Yes</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No</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Arial"/>
                        </a:rPr>
                        <a:t>Moderate</a:t>
                      </a:r>
                      <a:endParaRPr lang="en-AU" sz="500">
                        <a:effectLst/>
                        <a:latin typeface="Calibri"/>
                        <a:ea typeface="Calibri"/>
                        <a:cs typeface="Times New Roman"/>
                      </a:endParaRPr>
                    </a:p>
                    <a:p>
                      <a:pPr indent="-68580">
                        <a:lnSpc>
                          <a:spcPct val="115000"/>
                        </a:lnSpc>
                        <a:spcAft>
                          <a:spcPts val="0"/>
                        </a:spcAft>
                      </a:pPr>
                      <a:r>
                        <a:rPr lang="en-AU" sz="500">
                          <a:effectLst/>
                          <a:latin typeface="Arial"/>
                          <a:ea typeface="Calibri"/>
                          <a:cs typeface="Times New Roman"/>
                        </a:rPr>
                        <a:t> </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Only graduates included in analysis. Treatment had curriculum. No other treatment attended.</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marL="20955" indent="-89535">
                        <a:lnSpc>
                          <a:spcPct val="115000"/>
                        </a:lnSpc>
                        <a:spcAft>
                          <a:spcPts val="0"/>
                        </a:spcAft>
                      </a:pPr>
                      <a:r>
                        <a:rPr lang="en-AU" sz="500" b="1" dirty="0">
                          <a:effectLst/>
                          <a:latin typeface="Calibri"/>
                          <a:ea typeface="Calibri"/>
                          <a:cs typeface="Times New Roman"/>
                        </a:rPr>
                        <a:t>Weak</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vMerge="1">
                  <a:txBody>
                    <a:bodyPr/>
                    <a:lstStyle/>
                    <a:p>
                      <a:endParaRPr lang="en-AU"/>
                    </a:p>
                  </a:txBody>
                  <a:tcPr/>
                </a:tc>
              </a:tr>
              <a:tr h="320699">
                <a:tc>
                  <a:txBody>
                    <a:bodyPr/>
                    <a:lstStyle/>
                    <a:p>
                      <a:pPr>
                        <a:lnSpc>
                          <a:spcPct val="115000"/>
                        </a:lnSpc>
                        <a:spcAft>
                          <a:spcPts val="0"/>
                        </a:spcAft>
                      </a:pPr>
                      <a:r>
                        <a:rPr lang="en-AU" sz="500" b="1">
                          <a:effectLst/>
                          <a:latin typeface="Calibri"/>
                          <a:ea typeface="Calibri"/>
                          <a:cs typeface="Times New Roman"/>
                        </a:rPr>
                        <a:t>Vaughn</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(2003)</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500" b="1">
                          <a:effectLst/>
                          <a:latin typeface="Calibri"/>
                          <a:ea typeface="Calibri"/>
                          <a:cs typeface="Times New Roman"/>
                        </a:rPr>
                        <a:t>Men &amp; women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N=698</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Intervention: n=304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controls: n=394</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 mandated  </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 analytical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indent="-68580">
                        <a:lnSpc>
                          <a:spcPct val="115000"/>
                        </a:lnSpc>
                        <a:spcAft>
                          <a:spcPts val="0"/>
                        </a:spcAft>
                      </a:pPr>
                      <a:r>
                        <a:rPr lang="en-AU" sz="500" b="1" dirty="0">
                          <a:effectLst/>
                          <a:latin typeface="Calibri"/>
                          <a:ea typeface="Calibri"/>
                          <a:cs typeface="Times New Roman"/>
                        </a:rPr>
                        <a:t>Weak</a:t>
                      </a:r>
                      <a:endParaRPr lang="en-AU" sz="500" dirty="0">
                        <a:effectLst/>
                        <a:latin typeface="Calibri"/>
                        <a:ea typeface="Calibri"/>
                        <a:cs typeface="Times New Roman"/>
                      </a:endParaRPr>
                    </a:p>
                    <a:p>
                      <a:pPr indent="-68580">
                        <a:lnSpc>
                          <a:spcPct val="115000"/>
                        </a:lnSpc>
                        <a:spcAft>
                          <a:spcPts val="0"/>
                        </a:spcAft>
                      </a:pPr>
                      <a:r>
                        <a:rPr lang="en-AU" sz="400" dirty="0">
                          <a:effectLst/>
                          <a:latin typeface="Calibri"/>
                          <a:ea typeface="Calibri"/>
                          <a:cs typeface="Times New Roman"/>
                        </a:rPr>
                        <a:t>Routine data: No</a:t>
                      </a:r>
                      <a:endParaRPr lang="en-AU" sz="500" dirty="0">
                        <a:effectLst/>
                        <a:latin typeface="Calibri"/>
                        <a:ea typeface="Calibri"/>
                        <a:cs typeface="Times New Roman"/>
                      </a:endParaRPr>
                    </a:p>
                    <a:p>
                      <a:pPr indent="-68580">
                        <a:lnSpc>
                          <a:spcPct val="115000"/>
                        </a:lnSpc>
                        <a:spcAft>
                          <a:spcPts val="0"/>
                        </a:spcAft>
                      </a:pPr>
                      <a:r>
                        <a:rPr lang="en-AU" sz="400" dirty="0">
                          <a:effectLst/>
                          <a:latin typeface="Calibri"/>
                          <a:ea typeface="Calibri"/>
                          <a:cs typeface="Times New Roman"/>
                        </a:rPr>
                        <a:t>Self-report: Yes</a:t>
                      </a:r>
                      <a:endParaRPr lang="en-AU" sz="500" dirty="0">
                        <a:effectLst/>
                        <a:latin typeface="Calibri"/>
                        <a:ea typeface="Calibri"/>
                        <a:cs typeface="Times New Roman"/>
                      </a:endParaRPr>
                    </a:p>
                    <a:p>
                      <a:pPr indent="-68580">
                        <a:lnSpc>
                          <a:spcPct val="115000"/>
                        </a:lnSpc>
                        <a:spcAft>
                          <a:spcPts val="300"/>
                        </a:spcAft>
                      </a:pPr>
                      <a:r>
                        <a:rPr lang="en-AU" sz="400" dirty="0">
                          <a:effectLst/>
                          <a:latin typeface="Calibri"/>
                          <a:ea typeface="Calibri"/>
                          <a:cs typeface="Times New Roman"/>
                        </a:rPr>
                        <a:t>Validated tools: No</a:t>
                      </a:r>
                      <a:endParaRPr lang="en-AU" sz="500" dirty="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indent="-68580">
                        <a:lnSpc>
                          <a:spcPct val="115000"/>
                        </a:lnSpc>
                        <a:spcAft>
                          <a:spcPts val="0"/>
                        </a:spcAft>
                      </a:pPr>
                      <a:r>
                        <a:rPr lang="en-AU" sz="500" b="1">
                          <a:effectLst/>
                          <a:latin typeface="Calibri"/>
                          <a:ea typeface="Calibri"/>
                          <a:cs typeface="Arial"/>
                        </a:rPr>
                        <a:t>Moderate</a:t>
                      </a:r>
                      <a:endParaRPr lang="en-AU" sz="500">
                        <a:effectLst/>
                        <a:latin typeface="Calibri"/>
                        <a:ea typeface="Calibri"/>
                        <a:cs typeface="Times New Roman"/>
                      </a:endParaRPr>
                    </a:p>
                    <a:p>
                      <a:pPr indent="-68580">
                        <a:lnSpc>
                          <a:spcPct val="115000"/>
                        </a:lnSpc>
                        <a:spcAft>
                          <a:spcPts val="0"/>
                        </a:spcAft>
                      </a:pPr>
                      <a:r>
                        <a:rPr lang="en-AU" sz="500">
                          <a:effectLst/>
                          <a:latin typeface="Arial"/>
                          <a:ea typeface="Calibri"/>
                          <a:cs typeface="Times New Roman"/>
                        </a:rPr>
                        <a:t> </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400" dirty="0">
                          <a:effectLst/>
                          <a:latin typeface="Calibri"/>
                          <a:ea typeface="Calibri"/>
                          <a:cs typeface="Times New Roman"/>
                        </a:rPr>
                        <a:t>Intervention group completed treatment. Treatment had curriculum. No other treatment attended</a:t>
                      </a:r>
                      <a:r>
                        <a:rPr lang="en-AU" sz="400" dirty="0" smtClean="0">
                          <a:effectLst/>
                          <a:latin typeface="Calibri"/>
                          <a:ea typeface="Calibri"/>
                          <a:cs typeface="Times New Roman"/>
                        </a:rPr>
                        <a:t>.</a:t>
                      </a:r>
                      <a:endParaRPr lang="en-AU" sz="500" dirty="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20955" indent="-89535">
                        <a:lnSpc>
                          <a:spcPct val="115000"/>
                        </a:lnSpc>
                        <a:spcAft>
                          <a:spcPts val="0"/>
                        </a:spcAft>
                      </a:pPr>
                      <a:r>
                        <a:rPr lang="en-AU" sz="500" b="1" dirty="0">
                          <a:effectLst/>
                          <a:latin typeface="Calibri"/>
                          <a:ea typeface="Calibri"/>
                          <a:cs typeface="Times New Roman"/>
                        </a:rPr>
                        <a:t>Weak</a:t>
                      </a:r>
                      <a:endParaRPr lang="en-AU" sz="500" dirty="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AU"/>
                    </a:p>
                  </a:txBody>
                  <a:tcPr/>
                </a:tc>
              </a:tr>
              <a:tr h="227437">
                <a:tc>
                  <a:txBody>
                    <a:bodyPr/>
                    <a:lstStyle/>
                    <a:p>
                      <a:pPr>
                        <a:lnSpc>
                          <a:spcPct val="115000"/>
                        </a:lnSpc>
                        <a:spcAft>
                          <a:spcPts val="0"/>
                        </a:spcAft>
                      </a:pPr>
                      <a:r>
                        <a:rPr lang="en-AU" sz="500" b="1">
                          <a:effectLst/>
                          <a:latin typeface="Calibri"/>
                          <a:ea typeface="Calibri"/>
                          <a:cs typeface="Times New Roman"/>
                        </a:rPr>
                        <a:t>Bowen</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(2006)</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500" b="1">
                          <a:effectLst/>
                          <a:latin typeface="Calibri"/>
                          <a:ea typeface="Calibri"/>
                          <a:cs typeface="Times New Roman"/>
                        </a:rPr>
                        <a:t>Men &amp; women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N=173</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Intervention: n=57</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Controls: n=116</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Self-referral</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 analytic</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68580">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indent="-68580">
                        <a:lnSpc>
                          <a:spcPct val="115000"/>
                        </a:lnSpc>
                        <a:spcAft>
                          <a:spcPts val="0"/>
                        </a:spcAft>
                      </a:pPr>
                      <a:r>
                        <a:rPr lang="en-AU" sz="500" b="1">
                          <a:effectLst/>
                          <a:latin typeface="Calibri"/>
                          <a:ea typeface="Calibri"/>
                          <a:cs typeface="Times New Roman"/>
                        </a:rPr>
                        <a:t> </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Yes</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Self-reported data: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a:t>
                      </a:r>
                      <a:r>
                        <a:rPr lang="en-AU" sz="400" b="1">
                          <a:effectLst/>
                          <a:latin typeface="Calibri"/>
                          <a:ea typeface="Calibri"/>
                          <a:cs typeface="Times New Roman"/>
                        </a:rPr>
                        <a:t> </a:t>
                      </a:r>
                      <a:r>
                        <a:rPr lang="en-AU" sz="400">
                          <a:effectLst/>
                          <a:latin typeface="Calibri"/>
                          <a:ea typeface="Calibri"/>
                          <a:cs typeface="Times New Roman"/>
                        </a:rPr>
                        <a:t>Yes (14-19)</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400" dirty="0">
                          <a:effectLst/>
                          <a:latin typeface="Calibri"/>
                          <a:ea typeface="Calibri"/>
                          <a:cs typeface="Arial"/>
                        </a:rPr>
                        <a:t>Only graduates included in analysis. Treatment had curriculum. Intervention group able to attend other AoD treatments (no data recorded).</a:t>
                      </a:r>
                      <a:endParaRPr lang="en-AU" sz="500" dirty="0">
                        <a:effectLst/>
                        <a:latin typeface="Calibri"/>
                        <a:ea typeface="Calibri"/>
                        <a:cs typeface="Times New Roman"/>
                      </a:endParaRPr>
                    </a:p>
                    <a:p>
                      <a:pPr>
                        <a:lnSpc>
                          <a:spcPct val="115000"/>
                        </a:lnSpc>
                        <a:spcAft>
                          <a:spcPts val="0"/>
                        </a:spcAft>
                      </a:pPr>
                      <a:r>
                        <a:rPr lang="en-AU" sz="400" dirty="0">
                          <a:effectLst/>
                          <a:latin typeface="Calibri"/>
                          <a:ea typeface="Calibri"/>
                          <a:cs typeface="Times New Roman"/>
                        </a:rPr>
                        <a:t> </a:t>
                      </a:r>
                      <a:endParaRPr lang="en-AU" sz="500" dirty="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20955" indent="-89535">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marR="71755" indent="-68580" algn="ctr">
                        <a:lnSpc>
                          <a:spcPct val="115000"/>
                        </a:lnSpc>
                        <a:spcAft>
                          <a:spcPts val="0"/>
                        </a:spcAft>
                      </a:pPr>
                      <a:r>
                        <a:rPr lang="en-AU" sz="500" b="1" dirty="0">
                          <a:effectLst/>
                          <a:latin typeface="Calibri"/>
                          <a:ea typeface="Calibri"/>
                          <a:cs typeface="Times New Roman"/>
                        </a:rPr>
                        <a:t>Drug treatment prison</a:t>
                      </a:r>
                      <a:endParaRPr lang="en-AU" sz="500" dirty="0">
                        <a:effectLst/>
                        <a:latin typeface="Calibri"/>
                        <a:ea typeface="Calibri"/>
                        <a:cs typeface="Times New Roman"/>
                      </a:endParaRPr>
                    </a:p>
                  </a:txBody>
                  <a:tcPr marL="19827" marR="19827"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437">
                <a:tc>
                  <a:txBody>
                    <a:bodyPr/>
                    <a:lstStyle/>
                    <a:p>
                      <a:pPr>
                        <a:lnSpc>
                          <a:spcPct val="115000"/>
                        </a:lnSpc>
                        <a:spcAft>
                          <a:spcPts val="0"/>
                        </a:spcAft>
                      </a:pPr>
                      <a:r>
                        <a:rPr lang="en-AU" sz="500" b="1">
                          <a:effectLst/>
                          <a:latin typeface="Calibri"/>
                          <a:ea typeface="Calibri"/>
                          <a:cs typeface="Times New Roman"/>
                        </a:rPr>
                        <a:t>Matsumoto</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(2014)</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N=251</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a:noFill/>
                    </a:lnB>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Yes</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Yes (20, 21)</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indent="-68580">
                        <a:lnSpc>
                          <a:spcPct val="115000"/>
                        </a:lnSpc>
                        <a:spcAft>
                          <a:spcPts val="0"/>
                        </a:spcAft>
                      </a:pPr>
                      <a:r>
                        <a:rPr lang="en-AU" sz="500" b="1">
                          <a:effectLst/>
                          <a:latin typeface="Calibri"/>
                          <a:ea typeface="Calibri"/>
                          <a:cs typeface="Arial"/>
                        </a:rPr>
                        <a:t>Strong</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Arial"/>
                        </a:rPr>
                        <a:t> </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400">
                          <a:effectLst/>
                          <a:latin typeface="Calibri"/>
                          <a:ea typeface="Calibri"/>
                          <a:cs typeface="Times New Roman"/>
                        </a:rPr>
                        <a:t>Intervention group completed treatment. Treatment had curriculum. </a:t>
                      </a:r>
                      <a:r>
                        <a:rPr lang="en-AU" sz="400">
                          <a:effectLst/>
                          <a:latin typeface="Calibri"/>
                          <a:ea typeface="Calibri"/>
                          <a:cs typeface="Arial"/>
                        </a:rPr>
                        <a:t>No other treatment attended.</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marL="20955" indent="-89535">
                        <a:lnSpc>
                          <a:spcPct val="115000"/>
                        </a:lnSpc>
                        <a:spcAft>
                          <a:spcPts val="0"/>
                        </a:spcAft>
                      </a:pPr>
                      <a:r>
                        <a:rPr lang="en-AU" sz="500" b="1" dirty="0">
                          <a:effectLst/>
                          <a:latin typeface="Calibri"/>
                          <a:ea typeface="Calibri"/>
                          <a:cs typeface="Times New Roman"/>
                        </a:rPr>
                        <a:t>Weak</a:t>
                      </a:r>
                      <a:endParaRPr lang="en-AU" sz="500" dirty="0">
                        <a:effectLst/>
                        <a:latin typeface="Calibri"/>
                        <a:ea typeface="Calibri"/>
                        <a:cs typeface="Times New Roman"/>
                      </a:endParaRPr>
                    </a:p>
                  </a:txBody>
                  <a:tcPr marL="19827" marR="19827" marT="0" marB="0">
                    <a:lnL>
                      <a:noFill/>
                    </a:lnL>
                    <a:lnR>
                      <a:noFill/>
                    </a:lnR>
                    <a:lnT>
                      <a:noFill/>
                    </a:lnT>
                    <a:lnB>
                      <a:noFill/>
                    </a:lnB>
                  </a:tcPr>
                </a:tc>
                <a:tc vMerge="1">
                  <a:txBody>
                    <a:bodyPr/>
                    <a:lstStyle/>
                    <a:p>
                      <a:endParaRPr lang="en-AU"/>
                    </a:p>
                  </a:txBody>
                  <a:tcPr/>
                </a:tc>
              </a:tr>
              <a:tr h="286066">
                <a:tc>
                  <a:txBody>
                    <a:bodyPr/>
                    <a:lstStyle/>
                    <a:p>
                      <a:pPr>
                        <a:lnSpc>
                          <a:spcPct val="115000"/>
                        </a:lnSpc>
                        <a:spcAft>
                          <a:spcPts val="0"/>
                        </a:spcAft>
                      </a:pPr>
                      <a:r>
                        <a:rPr lang="en-AU" sz="500" b="1">
                          <a:effectLst/>
                          <a:latin typeface="Calibri"/>
                          <a:ea typeface="Calibri"/>
                          <a:cs typeface="Times New Roman"/>
                        </a:rPr>
                        <a:t>Vukadin</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(2004)</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N=108</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Intervention: A n= 63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Intervention B n=46</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 &amp; mandated</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No</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 </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No</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500" b="1">
                          <a:effectLst/>
                          <a:latin typeface="Calibri"/>
                          <a:ea typeface="Calibri"/>
                          <a:cs typeface="Times New Roman"/>
                        </a:rPr>
                        <a:t>Not applicable</a:t>
                      </a:r>
                      <a:r>
                        <a:rPr lang="en-AU" sz="500" b="1">
                          <a:effectLst/>
                          <a:latin typeface="Calibri"/>
                          <a:ea typeface="Calibri"/>
                          <a:cs typeface="Arial"/>
                        </a:rPr>
                        <a:t> </a:t>
                      </a:r>
                      <a:endParaRPr lang="en-AU" sz="500">
                        <a:effectLst/>
                        <a:latin typeface="Calibri"/>
                        <a:ea typeface="Calibri"/>
                        <a:cs typeface="Times New Roman"/>
                      </a:endParaRPr>
                    </a:p>
                    <a:p>
                      <a:pPr indent="-68580">
                        <a:lnSpc>
                          <a:spcPct val="115000"/>
                        </a:lnSpc>
                        <a:spcAft>
                          <a:spcPts val="0"/>
                        </a:spcAft>
                      </a:pPr>
                      <a:r>
                        <a:rPr lang="en-AU" sz="500">
                          <a:effectLst/>
                          <a:latin typeface="Arial"/>
                          <a:ea typeface="Calibri"/>
                          <a:cs typeface="Times New Roman"/>
                        </a:rPr>
                        <a:t> </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400">
                          <a:effectLst/>
                          <a:latin typeface="Calibri"/>
                          <a:ea typeface="Calibri"/>
                          <a:cs typeface="Times New Roman"/>
                        </a:rPr>
                        <a:t>Treatment attendance not reported. Treatment has curriculum. No other treatment attended.</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20955" indent="-89535">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AU"/>
                    </a:p>
                  </a:txBody>
                  <a:tcPr/>
                </a:tc>
              </a:tr>
              <a:tr h="227437">
                <a:tc>
                  <a:txBody>
                    <a:bodyPr/>
                    <a:lstStyle/>
                    <a:p>
                      <a:pPr>
                        <a:lnSpc>
                          <a:spcPct val="115000"/>
                        </a:lnSpc>
                        <a:spcAft>
                          <a:spcPts val="0"/>
                        </a:spcAft>
                      </a:pPr>
                      <a:r>
                        <a:rPr lang="en-AU" sz="500" b="1">
                          <a:effectLst/>
                          <a:latin typeface="Calibri"/>
                          <a:ea typeface="Calibri"/>
                          <a:cs typeface="Times New Roman"/>
                        </a:rPr>
                        <a:t>Inciardi</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(1997)</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Men &amp; women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N=448</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 analytical</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Weak </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Yes</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No</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Arial"/>
                        </a:rPr>
                        <a:t>Strong</a:t>
                      </a:r>
                      <a:endParaRPr lang="en-AU" sz="500">
                        <a:effectLst/>
                        <a:latin typeface="Calibri"/>
                        <a:ea typeface="Calibri"/>
                        <a:cs typeface="Times New Roman"/>
                      </a:endParaRPr>
                    </a:p>
                    <a:p>
                      <a:pPr indent="-68580">
                        <a:lnSpc>
                          <a:spcPct val="115000"/>
                        </a:lnSpc>
                        <a:spcAft>
                          <a:spcPts val="0"/>
                        </a:spcAft>
                      </a:pPr>
                      <a:r>
                        <a:rPr lang="en-AU" sz="500">
                          <a:effectLst/>
                          <a:latin typeface="Arial"/>
                          <a:ea typeface="Calibri"/>
                          <a:cs typeface="Times New Roman"/>
                        </a:rPr>
                        <a:t> </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400" dirty="0">
                          <a:effectLst/>
                          <a:latin typeface="Calibri"/>
                          <a:ea typeface="Calibri"/>
                          <a:cs typeface="Times New Roman"/>
                        </a:rPr>
                        <a:t>Treatment attendance not reported. Treatments had curriculum. Attendance to other treatments not reported.</a:t>
                      </a:r>
                      <a:endParaRPr lang="en-AU" sz="500" dirty="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20955" indent="-89535">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rowSpan="4">
                  <a:txBody>
                    <a:bodyPr/>
                    <a:lstStyle/>
                    <a:p>
                      <a:pPr marR="71755" indent="-68580" algn="ctr">
                        <a:lnSpc>
                          <a:spcPct val="115000"/>
                        </a:lnSpc>
                        <a:spcAft>
                          <a:spcPts val="0"/>
                        </a:spcAft>
                      </a:pPr>
                      <a:r>
                        <a:rPr lang="en-AU" sz="500" b="1" dirty="0">
                          <a:effectLst/>
                          <a:latin typeface="Calibri"/>
                          <a:ea typeface="Calibri"/>
                          <a:cs typeface="Times New Roman"/>
                        </a:rPr>
                        <a:t>Therapeutic Communities</a:t>
                      </a:r>
                      <a:endParaRPr lang="en-AU" sz="500" dirty="0">
                        <a:effectLst/>
                        <a:latin typeface="Calibri"/>
                        <a:ea typeface="Calibri"/>
                        <a:cs typeface="Times New Roman"/>
                      </a:endParaRPr>
                    </a:p>
                  </a:txBody>
                  <a:tcPr marL="19827" marR="19827"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7437">
                <a:tc>
                  <a:txBody>
                    <a:bodyPr/>
                    <a:lstStyle/>
                    <a:p>
                      <a:pPr>
                        <a:lnSpc>
                          <a:spcPct val="115000"/>
                        </a:lnSpc>
                        <a:spcAft>
                          <a:spcPts val="0"/>
                        </a:spcAft>
                      </a:pPr>
                      <a:r>
                        <a:rPr lang="en-AU" sz="500" b="1">
                          <a:effectLst/>
                          <a:latin typeface="Calibri"/>
                          <a:ea typeface="Calibri"/>
                          <a:cs typeface="Times New Roman"/>
                        </a:rPr>
                        <a:t>Joe</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(2010)</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N=2,026</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 analytical</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Yes</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Yes (22-26)</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Arial"/>
                        </a:rPr>
                        <a:t>Moderate</a:t>
                      </a:r>
                      <a:endParaRPr lang="en-AU" sz="500">
                        <a:effectLst/>
                        <a:latin typeface="Calibri"/>
                        <a:ea typeface="Calibri"/>
                        <a:cs typeface="Times New Roman"/>
                      </a:endParaRPr>
                    </a:p>
                    <a:p>
                      <a:pPr indent="-68580">
                        <a:lnSpc>
                          <a:spcPct val="115000"/>
                        </a:lnSpc>
                        <a:spcAft>
                          <a:spcPts val="0"/>
                        </a:spcAft>
                      </a:pPr>
                      <a:r>
                        <a:rPr lang="en-AU" sz="500">
                          <a:effectLst/>
                          <a:latin typeface="Arial"/>
                          <a:ea typeface="Calibri"/>
                          <a:cs typeface="Times New Roman"/>
                        </a:rPr>
                        <a:t> </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Only graduates included in analysis. Treatments had curriculum. Attendance to other treatments not reported.</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marL="20955" indent="-89535">
                        <a:lnSpc>
                          <a:spcPct val="115000"/>
                        </a:lnSpc>
                        <a:spcAft>
                          <a:spcPts val="0"/>
                        </a:spcAft>
                      </a:pPr>
                      <a:r>
                        <a:rPr lang="en-AU" sz="500" b="1" dirty="0">
                          <a:effectLst/>
                          <a:latin typeface="Calibri"/>
                          <a:ea typeface="Calibri"/>
                          <a:cs typeface="Times New Roman"/>
                        </a:rPr>
                        <a:t>Moderate</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vMerge="1">
                  <a:txBody>
                    <a:bodyPr/>
                    <a:lstStyle/>
                    <a:p>
                      <a:endParaRPr lang="en-AU"/>
                    </a:p>
                  </a:txBody>
                  <a:tcPr/>
                </a:tc>
              </a:tr>
              <a:tr h="227437">
                <a:tc>
                  <a:txBody>
                    <a:bodyPr/>
                    <a:lstStyle/>
                    <a:p>
                      <a:pPr>
                        <a:lnSpc>
                          <a:spcPct val="115000"/>
                        </a:lnSpc>
                        <a:spcAft>
                          <a:spcPts val="0"/>
                        </a:spcAft>
                      </a:pPr>
                      <a:r>
                        <a:rPr lang="en-AU" sz="500" b="1">
                          <a:effectLst/>
                          <a:latin typeface="Calibri"/>
                          <a:ea typeface="Calibri"/>
                          <a:cs typeface="Times New Roman"/>
                        </a:rPr>
                        <a:t>Knight</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(1997)</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N=414</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Intervention: n=293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Controls: n=121</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 analytical</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solidFill>
                            <a:srgbClr val="000000"/>
                          </a:solidFill>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Yes</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a:t>
                      </a:r>
                      <a:r>
                        <a:rPr lang="en-AU" sz="400">
                          <a:solidFill>
                            <a:srgbClr val="000000"/>
                          </a:solidFill>
                          <a:effectLst/>
                          <a:latin typeface="Calibri"/>
                          <a:ea typeface="Calibri"/>
                          <a:cs typeface="Times New Roman"/>
                        </a:rPr>
                        <a:t>Yes  (27-33)</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Only graduates included in analysis. Treatment had curriculum. Attendance to other treatments not reported.</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marL="20955" indent="-89535">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vMerge="1">
                  <a:txBody>
                    <a:bodyPr/>
                    <a:lstStyle/>
                    <a:p>
                      <a:endParaRPr lang="en-AU"/>
                    </a:p>
                  </a:txBody>
                  <a:tcPr/>
                </a:tc>
              </a:tr>
              <a:tr h="307747">
                <a:tc>
                  <a:txBody>
                    <a:bodyPr/>
                    <a:lstStyle/>
                    <a:p>
                      <a:pPr>
                        <a:lnSpc>
                          <a:spcPct val="115000"/>
                        </a:lnSpc>
                        <a:spcAft>
                          <a:spcPts val="0"/>
                        </a:spcAft>
                      </a:pPr>
                      <a:r>
                        <a:rPr lang="en-AU" sz="500" b="1">
                          <a:effectLst/>
                          <a:latin typeface="Calibri"/>
                          <a:ea typeface="Calibri"/>
                          <a:cs typeface="Times New Roman"/>
                        </a:rPr>
                        <a:t>Lee H</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(2014)</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500" b="1" dirty="0">
                          <a:effectLst/>
                          <a:latin typeface="Calibri"/>
                          <a:ea typeface="Calibri"/>
                          <a:cs typeface="Times New Roman"/>
                        </a:rPr>
                        <a:t>Men</a:t>
                      </a:r>
                      <a:endParaRPr lang="en-AU" sz="500" dirty="0">
                        <a:effectLst/>
                        <a:latin typeface="Calibri"/>
                        <a:ea typeface="Calibri"/>
                        <a:cs typeface="Times New Roman"/>
                      </a:endParaRPr>
                    </a:p>
                    <a:p>
                      <a:pPr>
                        <a:lnSpc>
                          <a:spcPct val="115000"/>
                        </a:lnSpc>
                        <a:spcAft>
                          <a:spcPts val="0"/>
                        </a:spcAft>
                      </a:pPr>
                      <a:r>
                        <a:rPr lang="en-AU" sz="400" dirty="0">
                          <a:effectLst/>
                          <a:latin typeface="Calibri"/>
                          <a:ea typeface="Calibri"/>
                          <a:cs typeface="Times New Roman"/>
                        </a:rPr>
                        <a:t>N=48</a:t>
                      </a:r>
                      <a:endParaRPr lang="en-AU" sz="500" dirty="0">
                        <a:effectLst/>
                        <a:latin typeface="Calibri"/>
                        <a:ea typeface="Calibri"/>
                        <a:cs typeface="Times New Roman"/>
                      </a:endParaRPr>
                    </a:p>
                    <a:p>
                      <a:pPr>
                        <a:lnSpc>
                          <a:spcPct val="115000"/>
                        </a:lnSpc>
                        <a:spcAft>
                          <a:spcPts val="0"/>
                        </a:spcAft>
                      </a:pPr>
                      <a:r>
                        <a:rPr lang="en-AU" sz="400" dirty="0">
                          <a:effectLst/>
                          <a:latin typeface="Calibri"/>
                          <a:ea typeface="Calibri"/>
                          <a:cs typeface="Times New Roman"/>
                        </a:rPr>
                        <a:t>Intervention: n=24 </a:t>
                      </a:r>
                      <a:endParaRPr lang="en-AU" sz="500" dirty="0">
                        <a:effectLst/>
                        <a:latin typeface="Calibri"/>
                        <a:ea typeface="Calibri"/>
                        <a:cs typeface="Times New Roman"/>
                      </a:endParaRPr>
                    </a:p>
                    <a:p>
                      <a:pPr>
                        <a:lnSpc>
                          <a:spcPct val="115000"/>
                        </a:lnSpc>
                        <a:spcAft>
                          <a:spcPts val="0"/>
                        </a:spcAft>
                      </a:pPr>
                      <a:r>
                        <a:rPr lang="en-AU" sz="400" dirty="0">
                          <a:effectLst/>
                          <a:latin typeface="Calibri"/>
                          <a:ea typeface="Calibri"/>
                          <a:cs typeface="Times New Roman"/>
                        </a:rPr>
                        <a:t>Controls: n=24</a:t>
                      </a:r>
                      <a:endParaRPr lang="en-AU" sz="500" dirty="0">
                        <a:effectLst/>
                        <a:latin typeface="Calibri"/>
                        <a:ea typeface="Calibri"/>
                        <a:cs typeface="Times New Roman"/>
                      </a:endParaRPr>
                    </a:p>
                    <a:p>
                      <a:pPr>
                        <a:lnSpc>
                          <a:spcPct val="115000"/>
                        </a:lnSpc>
                        <a:spcAft>
                          <a:spcPts val="0"/>
                        </a:spcAft>
                      </a:pPr>
                      <a:r>
                        <a:rPr lang="en-AU" sz="500" dirty="0">
                          <a:effectLst/>
                          <a:latin typeface="Calibri"/>
                          <a:ea typeface="Calibri"/>
                          <a:cs typeface="Times New Roman"/>
                        </a:rPr>
                        <a:t> </a:t>
                      </a: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Self-referral</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Controlled Clinical trial</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Yes, not described</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indent="-68580">
                        <a:lnSpc>
                          <a:spcPct val="115000"/>
                        </a:lnSpc>
                        <a:spcAft>
                          <a:spcPts val="0"/>
                        </a:spcAft>
                      </a:pPr>
                      <a:r>
                        <a:rPr lang="en-AU" sz="500" b="1" dirty="0">
                          <a:effectLst/>
                          <a:latin typeface="Calibri"/>
                          <a:ea typeface="Calibri"/>
                          <a:cs typeface="Times New Roman"/>
                        </a:rPr>
                        <a:t>Strong</a:t>
                      </a:r>
                      <a:endParaRPr lang="en-AU" sz="500" dirty="0">
                        <a:effectLst/>
                        <a:latin typeface="Calibri"/>
                        <a:ea typeface="Calibri"/>
                        <a:cs typeface="Times New Roman"/>
                      </a:endParaRPr>
                    </a:p>
                    <a:p>
                      <a:pPr indent="-68580">
                        <a:lnSpc>
                          <a:spcPct val="115000"/>
                        </a:lnSpc>
                        <a:spcAft>
                          <a:spcPts val="0"/>
                        </a:spcAft>
                      </a:pPr>
                      <a:r>
                        <a:rPr lang="en-AU" sz="500" b="1" dirty="0">
                          <a:effectLst/>
                          <a:latin typeface="Calibri"/>
                          <a:ea typeface="Calibri"/>
                          <a:cs typeface="Times New Roman"/>
                        </a:rPr>
                        <a:t> </a:t>
                      </a:r>
                      <a:endParaRPr lang="en-AU" sz="500" dirty="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No</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Yes (34)</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indent="-68580">
                        <a:lnSpc>
                          <a:spcPct val="115000"/>
                        </a:lnSpc>
                        <a:spcAft>
                          <a:spcPts val="0"/>
                        </a:spcAft>
                      </a:pPr>
                      <a:r>
                        <a:rPr lang="en-AU" sz="500" b="1">
                          <a:effectLst/>
                          <a:latin typeface="Calibri"/>
                          <a:ea typeface="Calibri"/>
                          <a:cs typeface="Arial"/>
                        </a:rPr>
                        <a:t>Strong</a:t>
                      </a:r>
                      <a:endParaRPr lang="en-AU" sz="500">
                        <a:effectLst/>
                        <a:latin typeface="Calibri"/>
                        <a:ea typeface="Calibri"/>
                        <a:cs typeface="Times New Roman"/>
                      </a:endParaRPr>
                    </a:p>
                    <a:p>
                      <a:pPr indent="-68580">
                        <a:lnSpc>
                          <a:spcPct val="115000"/>
                        </a:lnSpc>
                        <a:spcAft>
                          <a:spcPts val="0"/>
                        </a:spcAft>
                      </a:pPr>
                      <a:r>
                        <a:rPr lang="en-AU" sz="500">
                          <a:effectLst/>
                          <a:latin typeface="Arial"/>
                          <a:ea typeface="Calibri"/>
                          <a:cs typeface="Times New Roman"/>
                        </a:rPr>
                        <a:t> </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400" dirty="0">
                          <a:effectLst/>
                          <a:latin typeface="Calibri"/>
                          <a:ea typeface="Calibri"/>
                          <a:cs typeface="Times New Roman"/>
                        </a:rPr>
                        <a:t>Intervention group completed treatment. Treatment had curriculum. Contamination present with 75% of controls also received one to one counselling.</a:t>
                      </a:r>
                      <a:endParaRPr lang="en-AU" sz="500" dirty="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20955" indent="-89535">
                        <a:lnSpc>
                          <a:spcPct val="115000"/>
                        </a:lnSpc>
                        <a:spcAft>
                          <a:spcPts val="0"/>
                        </a:spcAft>
                      </a:pPr>
                      <a:r>
                        <a:rPr lang="en-AU" sz="500" b="1" dirty="0">
                          <a:effectLst/>
                          <a:latin typeface="Calibri"/>
                          <a:ea typeface="Calibri"/>
                          <a:cs typeface="Times New Roman"/>
                        </a:rPr>
                        <a:t>Moderate</a:t>
                      </a:r>
                      <a:endParaRPr lang="en-AU" sz="500" dirty="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AU"/>
                    </a:p>
                  </a:txBody>
                  <a:tcPr/>
                </a:tc>
              </a:tr>
              <a:tr h="227437">
                <a:tc>
                  <a:txBody>
                    <a:bodyPr/>
                    <a:lstStyle/>
                    <a:p>
                      <a:pPr>
                        <a:lnSpc>
                          <a:spcPct val="115000"/>
                        </a:lnSpc>
                        <a:spcAft>
                          <a:spcPts val="0"/>
                        </a:spcAft>
                      </a:pPr>
                      <a:r>
                        <a:rPr lang="en-AU" sz="500" b="1">
                          <a:effectLst/>
                          <a:latin typeface="Calibri"/>
                          <a:ea typeface="Calibri"/>
                          <a:cs typeface="Times New Roman"/>
                        </a:rPr>
                        <a:t>Stohr</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(2002)</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N=82</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 or mandated</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Strong</a:t>
                      </a:r>
                      <a:r>
                        <a:rPr lang="en-AU" sz="400">
                          <a:effectLst/>
                          <a:latin typeface="Calibri"/>
                          <a:ea typeface="Calibri"/>
                          <a:cs typeface="Times New Roman"/>
                        </a:rPr>
                        <a:t> </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p>
                      <a:pPr indent="-68580">
                        <a:lnSpc>
                          <a:spcPct val="115000"/>
                        </a:lnSpc>
                        <a:spcAft>
                          <a:spcPts val="0"/>
                        </a:spcAft>
                      </a:pPr>
                      <a:r>
                        <a:rPr lang="en-AU" sz="500" b="1">
                          <a:effectLst/>
                          <a:latin typeface="Calibri"/>
                          <a:ea typeface="Calibri"/>
                          <a:cs typeface="Times New Roman"/>
                        </a:rPr>
                        <a:t> </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No</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No</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Arial"/>
                        </a:rPr>
                        <a:t>Weak</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400" dirty="0">
                          <a:effectLst/>
                          <a:latin typeface="Calibri"/>
                          <a:ea typeface="Calibri"/>
                          <a:cs typeface="Times New Roman"/>
                        </a:rPr>
                        <a:t>Treatment attendance not reported. Treatment had curriculum. No other treatment attended.</a:t>
                      </a:r>
                      <a:endParaRPr lang="en-AU" sz="500" dirty="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20955" indent="-89535">
                        <a:lnSpc>
                          <a:spcPct val="115000"/>
                        </a:lnSpc>
                        <a:spcAft>
                          <a:spcPts val="0"/>
                        </a:spcAft>
                      </a:pPr>
                      <a:r>
                        <a:rPr lang="en-AU" sz="500" b="1" dirty="0">
                          <a:effectLst/>
                          <a:latin typeface="Calibri"/>
                          <a:ea typeface="Calibri"/>
                          <a:cs typeface="Times New Roman"/>
                        </a:rPr>
                        <a:t>Weak</a:t>
                      </a:r>
                      <a:endParaRPr lang="en-AU" sz="500" dirty="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rowSpan="4">
                  <a:txBody>
                    <a:bodyPr/>
                    <a:lstStyle/>
                    <a:p>
                      <a:pPr marR="71755" indent="-68580" algn="ctr">
                        <a:lnSpc>
                          <a:spcPct val="115000"/>
                        </a:lnSpc>
                        <a:spcAft>
                          <a:spcPts val="0"/>
                        </a:spcAft>
                      </a:pPr>
                      <a:r>
                        <a:rPr lang="en-AU" sz="500" b="1" dirty="0">
                          <a:effectLst/>
                          <a:latin typeface="Calibri"/>
                          <a:ea typeface="Calibri"/>
                          <a:cs typeface="Times New Roman"/>
                        </a:rPr>
                        <a:t>Therapeutic Communities</a:t>
                      </a:r>
                      <a:endParaRPr lang="en-AU" sz="500" dirty="0">
                        <a:effectLst/>
                        <a:latin typeface="Calibri"/>
                        <a:ea typeface="Calibri"/>
                        <a:cs typeface="Times New Roman"/>
                      </a:endParaRPr>
                    </a:p>
                  </a:txBody>
                  <a:tcPr marL="19827" marR="19827"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7437">
                <a:tc>
                  <a:txBody>
                    <a:bodyPr/>
                    <a:lstStyle/>
                    <a:p>
                      <a:pPr>
                        <a:lnSpc>
                          <a:spcPct val="115000"/>
                        </a:lnSpc>
                        <a:spcAft>
                          <a:spcPts val="0"/>
                        </a:spcAft>
                      </a:pPr>
                      <a:r>
                        <a:rPr lang="en-AU" sz="500" b="1">
                          <a:effectLst/>
                          <a:latin typeface="Calibri"/>
                          <a:ea typeface="Calibri"/>
                          <a:cs typeface="Times New Roman"/>
                        </a:rPr>
                        <a:t>Welsh</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(2007)</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N=708</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Intervention: n=217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controls: n=491</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dirty="0">
                          <a:effectLst/>
                          <a:latin typeface="Calibri"/>
                          <a:ea typeface="Calibri"/>
                          <a:cs typeface="Times New Roman"/>
                        </a:rPr>
                        <a:t>Moderate</a:t>
                      </a:r>
                      <a:endParaRPr lang="en-AU" sz="500" dirty="0">
                        <a:effectLst/>
                        <a:latin typeface="Calibri"/>
                        <a:ea typeface="Calibri"/>
                        <a:cs typeface="Times New Roman"/>
                      </a:endParaRPr>
                    </a:p>
                    <a:p>
                      <a:pPr>
                        <a:lnSpc>
                          <a:spcPct val="115000"/>
                        </a:lnSpc>
                        <a:spcAft>
                          <a:spcPts val="0"/>
                        </a:spcAft>
                      </a:pPr>
                      <a:r>
                        <a:rPr lang="en-AU" sz="400" dirty="0">
                          <a:effectLst/>
                          <a:latin typeface="Calibri"/>
                          <a:ea typeface="Calibri"/>
                          <a:cs typeface="Times New Roman"/>
                        </a:rPr>
                        <a:t>Cohort analytical</a:t>
                      </a:r>
                      <a:endParaRPr lang="en-AU" sz="500" dirty="0">
                        <a:effectLst/>
                        <a:latin typeface="Calibri"/>
                        <a:ea typeface="Calibri"/>
                        <a:cs typeface="Times New Roman"/>
                      </a:endParaRPr>
                    </a:p>
                    <a:p>
                      <a:pPr>
                        <a:lnSpc>
                          <a:spcPct val="115000"/>
                        </a:lnSpc>
                        <a:spcAft>
                          <a:spcPts val="0"/>
                        </a:spcAft>
                      </a:pPr>
                      <a:r>
                        <a:rPr lang="en-AU" sz="400" dirty="0">
                          <a:effectLst/>
                          <a:latin typeface="Calibri"/>
                          <a:ea typeface="Calibri"/>
                          <a:cs typeface="Times New Roman"/>
                        </a:rPr>
                        <a:t>Randomisation: No</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dirty="0">
                          <a:effectLst/>
                          <a:latin typeface="Calibri"/>
                          <a:ea typeface="Calibri"/>
                          <a:cs typeface="Times New Roman"/>
                        </a:rPr>
                        <a:t>Strong</a:t>
                      </a:r>
                      <a:endParaRPr lang="en-AU" sz="500" dirty="0">
                        <a:effectLst/>
                        <a:latin typeface="Calibri"/>
                        <a:ea typeface="Calibri"/>
                        <a:cs typeface="Times New Roman"/>
                      </a:endParaRPr>
                    </a:p>
                    <a:p>
                      <a:pPr indent="-68580">
                        <a:lnSpc>
                          <a:spcPct val="115000"/>
                        </a:lnSpc>
                        <a:spcAft>
                          <a:spcPts val="0"/>
                        </a:spcAft>
                      </a:pPr>
                      <a:r>
                        <a:rPr lang="en-AU" sz="400" dirty="0">
                          <a:effectLst/>
                          <a:latin typeface="Calibri"/>
                          <a:ea typeface="Calibri"/>
                          <a:cs typeface="Times New Roman"/>
                        </a:rPr>
                        <a:t>Routine data: Yes</a:t>
                      </a:r>
                      <a:endParaRPr lang="en-AU" sz="500" dirty="0">
                        <a:effectLst/>
                        <a:latin typeface="Calibri"/>
                        <a:ea typeface="Calibri"/>
                        <a:cs typeface="Times New Roman"/>
                      </a:endParaRPr>
                    </a:p>
                    <a:p>
                      <a:pPr indent="-68580">
                        <a:lnSpc>
                          <a:spcPct val="115000"/>
                        </a:lnSpc>
                        <a:spcAft>
                          <a:spcPts val="0"/>
                        </a:spcAft>
                      </a:pPr>
                      <a:r>
                        <a:rPr lang="en-AU" sz="400" dirty="0">
                          <a:effectLst/>
                          <a:latin typeface="Calibri"/>
                          <a:ea typeface="Calibri"/>
                          <a:cs typeface="Times New Roman"/>
                        </a:rPr>
                        <a:t>Self-report: Yes</a:t>
                      </a:r>
                      <a:endParaRPr lang="en-AU" sz="500" dirty="0">
                        <a:effectLst/>
                        <a:latin typeface="Calibri"/>
                        <a:ea typeface="Calibri"/>
                        <a:cs typeface="Times New Roman"/>
                      </a:endParaRPr>
                    </a:p>
                    <a:p>
                      <a:pPr indent="-68580">
                        <a:lnSpc>
                          <a:spcPct val="115000"/>
                        </a:lnSpc>
                        <a:spcAft>
                          <a:spcPts val="300"/>
                        </a:spcAft>
                      </a:pPr>
                      <a:r>
                        <a:rPr lang="en-AU" sz="400" dirty="0">
                          <a:effectLst/>
                          <a:latin typeface="Calibri"/>
                          <a:ea typeface="Calibri"/>
                          <a:cs typeface="Times New Roman"/>
                        </a:rPr>
                        <a:t>Validated tools: Yes  (35, 36)</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Arial"/>
                        </a:rPr>
                        <a:t>Moderate</a:t>
                      </a:r>
                      <a:endParaRPr lang="en-AU" sz="500">
                        <a:effectLst/>
                        <a:latin typeface="Calibri"/>
                        <a:ea typeface="Calibri"/>
                        <a:cs typeface="Times New Roman"/>
                      </a:endParaRPr>
                    </a:p>
                    <a:p>
                      <a:pPr indent="-68580">
                        <a:lnSpc>
                          <a:spcPct val="115000"/>
                        </a:lnSpc>
                        <a:spcAft>
                          <a:spcPts val="0"/>
                        </a:spcAft>
                      </a:pPr>
                      <a:r>
                        <a:rPr lang="en-AU" sz="500">
                          <a:effectLst/>
                          <a:latin typeface="Arial"/>
                          <a:ea typeface="Calibri"/>
                          <a:cs typeface="Times New Roman"/>
                        </a:rPr>
                        <a:t> </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300"/>
                        </a:spcAft>
                      </a:pPr>
                      <a:r>
                        <a:rPr lang="en-AU" sz="400" dirty="0">
                          <a:effectLst/>
                          <a:latin typeface="Calibri"/>
                          <a:ea typeface="Calibri"/>
                          <a:cs typeface="Times New Roman"/>
                        </a:rPr>
                        <a:t>Intervention group completed treatment. 5 different TC interventions, authors state high consistence between treatments. Treatment has curriculum. Attendance to other treatments not reported.</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marL="20955" indent="-89535">
                        <a:lnSpc>
                          <a:spcPct val="115000"/>
                        </a:lnSpc>
                        <a:spcAft>
                          <a:spcPts val="0"/>
                        </a:spcAft>
                      </a:pPr>
                      <a:r>
                        <a:rPr lang="en-AU" sz="500" b="1" dirty="0">
                          <a:effectLst/>
                          <a:latin typeface="Calibri"/>
                          <a:ea typeface="Calibri"/>
                          <a:cs typeface="Times New Roman"/>
                        </a:rPr>
                        <a:t>Strong</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vMerge="1">
                  <a:txBody>
                    <a:bodyPr/>
                    <a:lstStyle/>
                    <a:p>
                      <a:endParaRPr lang="en-AU"/>
                    </a:p>
                  </a:txBody>
                  <a:tcPr/>
                </a:tc>
              </a:tr>
              <a:tr h="357582">
                <a:tc>
                  <a:txBody>
                    <a:bodyPr/>
                    <a:lstStyle/>
                    <a:p>
                      <a:pPr>
                        <a:lnSpc>
                          <a:spcPct val="115000"/>
                        </a:lnSpc>
                        <a:spcAft>
                          <a:spcPts val="0"/>
                        </a:spcAft>
                      </a:pPr>
                      <a:r>
                        <a:rPr lang="en-AU" sz="500" b="1">
                          <a:effectLst/>
                          <a:latin typeface="Calibri"/>
                          <a:ea typeface="Calibri"/>
                          <a:cs typeface="Times New Roman"/>
                        </a:rPr>
                        <a:t>Welsh</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(2010)</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N=347</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Routine data: Yes</a:t>
                      </a:r>
                    </a:p>
                    <a:p>
                      <a:pPr indent="-68580">
                        <a:lnSpc>
                          <a:spcPct val="115000"/>
                        </a:lnSpc>
                        <a:spcAft>
                          <a:spcPts val="0"/>
                        </a:spcAft>
                      </a:pPr>
                      <a:r>
                        <a:rPr lang="en-AU" sz="500">
                          <a:effectLst/>
                          <a:latin typeface="Calibri"/>
                          <a:ea typeface="Calibri"/>
                          <a:cs typeface="Times New Roman"/>
                        </a:rPr>
                        <a:t>Self-report: Yes</a:t>
                      </a:r>
                    </a:p>
                    <a:p>
                      <a:pPr indent="-68580">
                        <a:lnSpc>
                          <a:spcPct val="115000"/>
                        </a:lnSpc>
                        <a:spcAft>
                          <a:spcPts val="300"/>
                        </a:spcAft>
                      </a:pPr>
                      <a:r>
                        <a:rPr lang="en-AU" sz="500">
                          <a:effectLst/>
                          <a:latin typeface="Calibri"/>
                          <a:ea typeface="Calibri"/>
                          <a:cs typeface="Times New Roman"/>
                        </a:rPr>
                        <a:t>Validated tools: Yes, (32, 33)</a:t>
                      </a:r>
                    </a:p>
                  </a:txBody>
                  <a:tcPr marL="19827" marR="19827" marT="0" marB="0">
                    <a:lnL>
                      <a:noFill/>
                    </a:lnL>
                    <a:lnR>
                      <a:noFill/>
                    </a:lnR>
                    <a:lnT>
                      <a:noFill/>
                    </a:lnT>
                    <a:lnB>
                      <a:noFill/>
                    </a:lnB>
                    <a:solidFill>
                      <a:srgbClr val="D9D9D9"/>
                    </a:solidFill>
                  </a:tcPr>
                </a:tc>
                <a:tc>
                  <a:txBody>
                    <a:bodyPr/>
                    <a:lstStyle/>
                    <a:p>
                      <a:pPr indent="-68580">
                        <a:lnSpc>
                          <a:spcPct val="115000"/>
                        </a:lnSpc>
                        <a:spcAft>
                          <a:spcPts val="0"/>
                        </a:spcAft>
                      </a:pPr>
                      <a:r>
                        <a:rPr lang="en-AU" sz="500" b="1" dirty="0">
                          <a:effectLst/>
                          <a:latin typeface="Calibri"/>
                          <a:ea typeface="Calibri"/>
                          <a:cs typeface="Arial"/>
                        </a:rPr>
                        <a:t>Moderate</a:t>
                      </a:r>
                      <a:endParaRPr lang="en-AU" sz="500" dirty="0">
                        <a:effectLst/>
                        <a:latin typeface="Calibri"/>
                        <a:ea typeface="Calibri"/>
                        <a:cs typeface="Times New Roman"/>
                      </a:endParaRPr>
                    </a:p>
                    <a:p>
                      <a:pPr indent="-68580">
                        <a:lnSpc>
                          <a:spcPct val="115000"/>
                        </a:lnSpc>
                        <a:spcAft>
                          <a:spcPts val="0"/>
                        </a:spcAft>
                      </a:pPr>
                      <a:r>
                        <a:rPr lang="en-AU" sz="500" dirty="0">
                          <a:effectLst/>
                          <a:latin typeface="Arial"/>
                          <a:ea typeface="Calibri"/>
                          <a:cs typeface="Times New Roman"/>
                        </a:rPr>
                        <a:t> </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a:lnSpc>
                          <a:spcPct val="115000"/>
                        </a:lnSpc>
                        <a:spcAft>
                          <a:spcPts val="0"/>
                        </a:spcAft>
                      </a:pPr>
                      <a:r>
                        <a:rPr lang="en-AU" sz="400" dirty="0">
                          <a:effectLst/>
                          <a:latin typeface="Calibri"/>
                          <a:ea typeface="Calibri"/>
                          <a:cs typeface="Times New Roman"/>
                        </a:rPr>
                        <a:t>All participants completed treatment. Treatment has curriculum. Attendance to other treatments not reported.</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a:txBody>
                    <a:bodyPr/>
                    <a:lstStyle/>
                    <a:p>
                      <a:pPr marL="20955" indent="-89535">
                        <a:lnSpc>
                          <a:spcPct val="115000"/>
                        </a:lnSpc>
                        <a:spcAft>
                          <a:spcPts val="0"/>
                        </a:spcAft>
                      </a:pPr>
                      <a:r>
                        <a:rPr lang="en-AU" sz="500" b="1" dirty="0">
                          <a:effectLst/>
                          <a:latin typeface="Calibri"/>
                          <a:ea typeface="Calibri"/>
                          <a:cs typeface="Times New Roman"/>
                        </a:rPr>
                        <a:t>Moderate</a:t>
                      </a:r>
                      <a:endParaRPr lang="en-AU" sz="500" dirty="0">
                        <a:effectLst/>
                        <a:latin typeface="Calibri"/>
                        <a:ea typeface="Calibri"/>
                        <a:cs typeface="Times New Roman"/>
                      </a:endParaRPr>
                    </a:p>
                  </a:txBody>
                  <a:tcPr marL="19827" marR="19827" marT="0" marB="0">
                    <a:lnL>
                      <a:noFill/>
                    </a:lnL>
                    <a:lnR>
                      <a:noFill/>
                    </a:lnR>
                    <a:lnT>
                      <a:noFill/>
                    </a:lnT>
                    <a:lnB>
                      <a:noFill/>
                    </a:lnB>
                    <a:solidFill>
                      <a:srgbClr val="D9D9D9"/>
                    </a:solidFill>
                  </a:tcPr>
                </a:tc>
                <a:tc vMerge="1">
                  <a:txBody>
                    <a:bodyPr/>
                    <a:lstStyle/>
                    <a:p>
                      <a:endParaRPr lang="en-AU"/>
                    </a:p>
                  </a:txBody>
                  <a:tcPr/>
                </a:tc>
              </a:tr>
              <a:tr h="227437">
                <a:tc>
                  <a:txBody>
                    <a:bodyPr/>
                    <a:lstStyle/>
                    <a:p>
                      <a:pPr>
                        <a:lnSpc>
                          <a:spcPct val="115000"/>
                        </a:lnSpc>
                        <a:spcAft>
                          <a:spcPts val="0"/>
                        </a:spcAft>
                      </a:pPr>
                      <a:r>
                        <a:rPr lang="en-AU" sz="500" b="1">
                          <a:effectLst/>
                          <a:latin typeface="Calibri"/>
                          <a:ea typeface="Calibri"/>
                          <a:cs typeface="Times New Roman"/>
                        </a:rPr>
                        <a:t>Wexler</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(1999)</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500" b="1">
                          <a:effectLst/>
                          <a:latin typeface="Calibri"/>
                          <a:ea typeface="Calibri"/>
                          <a:cs typeface="Times New Roman"/>
                        </a:rPr>
                        <a:t>Men &amp; women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N=715</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Intervention: n=42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Controls: n=290</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r>
                        <a:rPr lang="en-AU" sz="400" baseline="30000">
                          <a:effectLst/>
                          <a:latin typeface="Calibri"/>
                          <a:ea typeface="Calibri"/>
                          <a:cs typeface="Times New Roman"/>
                        </a:rPr>
                        <a:t>,</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500" b="1">
                          <a:effectLst/>
                          <a:latin typeface="Calibri"/>
                          <a:ea typeface="Calibri"/>
                          <a:cs typeface="Times New Roman"/>
                        </a:rPr>
                        <a:t>Strong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Controlled clinical trial</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Yes. Not described</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Yes </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 </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Yes, (30, 37-42)</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400">
                          <a:effectLst/>
                          <a:latin typeface="Calibri"/>
                          <a:ea typeface="Calibri"/>
                          <a:cs typeface="Times New Roman"/>
                        </a:rPr>
                        <a:t>Intervention group completed treatment. Treatment has curriculum. No other treatment attended.</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20955" indent="-89535">
                        <a:lnSpc>
                          <a:spcPct val="115000"/>
                        </a:lnSpc>
                        <a:spcAft>
                          <a:spcPts val="0"/>
                        </a:spcAft>
                      </a:pPr>
                      <a:r>
                        <a:rPr lang="en-AU" sz="500" b="1" dirty="0">
                          <a:effectLst/>
                          <a:latin typeface="Calibri"/>
                          <a:ea typeface="Calibri"/>
                          <a:cs typeface="Times New Roman"/>
                        </a:rPr>
                        <a:t>Strong</a:t>
                      </a:r>
                      <a:endParaRPr lang="en-AU" sz="500" dirty="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AU"/>
                    </a:p>
                  </a:txBody>
                  <a:tcPr/>
                </a:tc>
              </a:tr>
              <a:tr h="249099">
                <a:tc>
                  <a:txBody>
                    <a:bodyPr/>
                    <a:lstStyle/>
                    <a:p>
                      <a:pPr>
                        <a:lnSpc>
                          <a:spcPct val="115000"/>
                        </a:lnSpc>
                        <a:spcAft>
                          <a:spcPts val="0"/>
                        </a:spcAft>
                      </a:pPr>
                      <a:r>
                        <a:rPr lang="en-AU" sz="500" b="1">
                          <a:effectLst/>
                          <a:latin typeface="Calibri"/>
                          <a:ea typeface="Calibri"/>
                          <a:cs typeface="Times New Roman"/>
                        </a:rPr>
                        <a:t>Bowes</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(2012)</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N=115</a:t>
                      </a:r>
                      <a:endParaRPr lang="en-AU" sz="500">
                        <a:effectLst/>
                        <a:latin typeface="Calibri"/>
                        <a:ea typeface="Calibri"/>
                        <a:cs typeface="Times New Roman"/>
                      </a:endParaRPr>
                    </a:p>
                    <a:p>
                      <a:pPr>
                        <a:lnSpc>
                          <a:spcPct val="115000"/>
                        </a:lnSpc>
                        <a:spcAft>
                          <a:spcPts val="200"/>
                        </a:spcAft>
                      </a:pPr>
                      <a:r>
                        <a:rPr lang="en-AU" sz="400">
                          <a:effectLst/>
                          <a:latin typeface="Calibri"/>
                          <a:ea typeface="Calibri"/>
                          <a:cs typeface="Times New Roman"/>
                        </a:rPr>
                        <a:t>Intervention: n=56 </a:t>
                      </a:r>
                      <a:endParaRPr lang="en-AU" sz="500">
                        <a:effectLst/>
                        <a:latin typeface="Calibri"/>
                        <a:ea typeface="Calibri"/>
                        <a:cs typeface="Times New Roman"/>
                      </a:endParaRPr>
                    </a:p>
                    <a:p>
                      <a:pPr>
                        <a:lnSpc>
                          <a:spcPct val="115000"/>
                        </a:lnSpc>
                        <a:spcAft>
                          <a:spcPts val="200"/>
                        </a:spcAft>
                      </a:pPr>
                      <a:r>
                        <a:rPr lang="en-AU" sz="400">
                          <a:effectLst/>
                          <a:latin typeface="Calibri"/>
                          <a:ea typeface="Calibri"/>
                          <a:cs typeface="Times New Roman"/>
                        </a:rPr>
                        <a:t>Controls: n=59</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endParaRPr lang="en-AU" sz="500">
                        <a:effectLst/>
                        <a:latin typeface="Calibri"/>
                        <a:ea typeface="Calibri"/>
                        <a:cs typeface="Times New Roman"/>
                      </a:endParaRPr>
                    </a:p>
                    <a:p>
                      <a:pPr>
                        <a:lnSpc>
                          <a:spcPct val="115000"/>
                        </a:lnSpc>
                        <a:spcAft>
                          <a:spcPts val="0"/>
                        </a:spcAft>
                      </a:pPr>
                      <a:r>
                        <a:rPr lang="en-AU" sz="500">
                          <a:effectLst/>
                          <a:latin typeface="Calibri"/>
                          <a:ea typeface="Calibri"/>
                          <a:cs typeface="Times New Roman"/>
                        </a:rPr>
                        <a:t> </a:t>
                      </a: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Randomised control trial</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Yes, &amp; described</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68580">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No</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Yes  (43-47)</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400">
                          <a:effectLst/>
                          <a:latin typeface="Calibri"/>
                          <a:ea typeface="Calibri"/>
                          <a:cs typeface="Times New Roman"/>
                        </a:rPr>
                        <a:t>68% of intervention group completed treatment. Treatment had curriculum. 64% of intervention &amp; 34% of controls attended individual drug counselling.</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20955" indent="-89535">
                        <a:lnSpc>
                          <a:spcPct val="115000"/>
                        </a:lnSpc>
                        <a:spcAft>
                          <a:spcPts val="0"/>
                        </a:spcAft>
                      </a:pPr>
                      <a:r>
                        <a:rPr lang="en-AU" sz="500" b="1" dirty="0">
                          <a:effectLst/>
                          <a:latin typeface="Calibri"/>
                          <a:ea typeface="Calibri"/>
                          <a:cs typeface="Times New Roman"/>
                        </a:rPr>
                        <a:t>Strong</a:t>
                      </a:r>
                      <a:endParaRPr lang="en-AU" sz="500" dirty="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marR="71755" indent="-68580" algn="ctr">
                        <a:lnSpc>
                          <a:spcPct val="115000"/>
                        </a:lnSpc>
                        <a:spcAft>
                          <a:spcPts val="0"/>
                        </a:spcAft>
                      </a:pPr>
                      <a:r>
                        <a:rPr lang="en-AU" sz="500" b="1">
                          <a:effectLst/>
                          <a:latin typeface="Calibri"/>
                          <a:ea typeface="Calibri"/>
                          <a:cs typeface="Times New Roman"/>
                        </a:rPr>
                        <a:t>Group Treatment</a:t>
                      </a:r>
                      <a:endParaRPr lang="en-AU" sz="500">
                        <a:effectLst/>
                        <a:latin typeface="Calibri"/>
                        <a:ea typeface="Calibri"/>
                        <a:cs typeface="Times New Roman"/>
                      </a:endParaRPr>
                    </a:p>
                  </a:txBody>
                  <a:tcPr marL="19827" marR="19827" marT="0" marB="0" vert="vert"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437">
                <a:tc>
                  <a:txBody>
                    <a:bodyPr/>
                    <a:lstStyle/>
                    <a:p>
                      <a:pPr>
                        <a:lnSpc>
                          <a:spcPct val="115000"/>
                        </a:lnSpc>
                        <a:spcAft>
                          <a:spcPts val="0"/>
                        </a:spcAft>
                      </a:pPr>
                      <a:r>
                        <a:rPr lang="en-AU" sz="500" b="1">
                          <a:effectLst/>
                          <a:latin typeface="Calibri"/>
                          <a:ea typeface="Calibri"/>
                          <a:cs typeface="Times New Roman"/>
                        </a:rPr>
                        <a:t>Chaple</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(2014)</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500" b="1">
                          <a:effectLst/>
                          <a:latin typeface="Calibri"/>
                          <a:ea typeface="Calibri"/>
                          <a:cs typeface="Times New Roman"/>
                        </a:rPr>
                        <a:t>Men &amp; women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N=494</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Intervention: n=249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Controls n=245</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Controlled clinical trial</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Yes, not described</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a:noFill/>
                    </a:lnB>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No</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 </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Validated tools: No</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a:noFill/>
                    </a:lnB>
                  </a:tcPr>
                </a:tc>
                <a:tc>
                  <a:txBody>
                    <a:bodyPr/>
                    <a:lstStyle/>
                    <a:p>
                      <a:pPr>
                        <a:lnSpc>
                          <a:spcPct val="115000"/>
                        </a:lnSpc>
                        <a:spcAft>
                          <a:spcPts val="0"/>
                        </a:spcAft>
                      </a:pPr>
                      <a:r>
                        <a:rPr lang="en-AU" sz="400">
                          <a:effectLst/>
                          <a:latin typeface="Calibri"/>
                          <a:ea typeface="Calibri"/>
                          <a:cs typeface="Times New Roman"/>
                        </a:rPr>
                        <a:t>50% of intervention group completed treatment (recorded at only one site). Computerised curriculum. Attendance to other treatments not reported.</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marL="20955" indent="-89535">
                        <a:lnSpc>
                          <a:spcPct val="115000"/>
                        </a:lnSpc>
                        <a:spcAft>
                          <a:spcPts val="0"/>
                        </a:spcAft>
                      </a:pPr>
                      <a:r>
                        <a:rPr lang="en-AU" sz="500" b="1" dirty="0">
                          <a:effectLst/>
                          <a:latin typeface="Calibri"/>
                          <a:ea typeface="Calibri"/>
                          <a:cs typeface="Times New Roman"/>
                        </a:rPr>
                        <a:t>Moderate </a:t>
                      </a:r>
                      <a:endParaRPr lang="en-AU" sz="500" dirty="0">
                        <a:effectLst/>
                        <a:latin typeface="Calibri"/>
                        <a:ea typeface="Calibri"/>
                        <a:cs typeface="Times New Roman"/>
                      </a:endParaRPr>
                    </a:p>
                  </a:txBody>
                  <a:tcPr marL="19827" marR="19827" marT="0" marB="0">
                    <a:lnL>
                      <a:noFill/>
                    </a:lnL>
                    <a:lnR>
                      <a:noFill/>
                    </a:lnR>
                    <a:lnT>
                      <a:noFill/>
                    </a:lnT>
                    <a:lnB>
                      <a:noFill/>
                    </a:lnB>
                  </a:tcPr>
                </a:tc>
                <a:tc vMerge="1">
                  <a:txBody>
                    <a:bodyPr/>
                    <a:lstStyle/>
                    <a:p>
                      <a:endParaRPr lang="en-AU"/>
                    </a:p>
                  </a:txBody>
                  <a:tcPr/>
                </a:tc>
              </a:tr>
              <a:tr h="249099">
                <a:tc>
                  <a:txBody>
                    <a:bodyPr/>
                    <a:lstStyle/>
                    <a:p>
                      <a:pPr>
                        <a:lnSpc>
                          <a:spcPct val="115000"/>
                        </a:lnSpc>
                        <a:spcAft>
                          <a:spcPts val="0"/>
                        </a:spcAft>
                      </a:pPr>
                      <a:r>
                        <a:rPr lang="en-AU" sz="500" b="1">
                          <a:effectLst/>
                          <a:latin typeface="Calibri"/>
                          <a:ea typeface="Calibri"/>
                          <a:cs typeface="Times New Roman"/>
                        </a:rPr>
                        <a:t>Crundall</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(1997)</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N=58</a:t>
                      </a:r>
                      <a:endParaRPr lang="en-AU" sz="500">
                        <a:effectLst/>
                        <a:latin typeface="Calibri"/>
                        <a:ea typeface="Calibri"/>
                        <a:cs typeface="Times New Roman"/>
                      </a:endParaRPr>
                    </a:p>
                    <a:p>
                      <a:pPr>
                        <a:lnSpc>
                          <a:spcPct val="115000"/>
                        </a:lnSpc>
                        <a:spcAft>
                          <a:spcPts val="200"/>
                        </a:spcAft>
                      </a:pPr>
                      <a:r>
                        <a:rPr lang="en-AU" sz="400">
                          <a:effectLst/>
                          <a:latin typeface="Calibri"/>
                          <a:ea typeface="Calibri"/>
                          <a:cs typeface="Times New Roman"/>
                        </a:rPr>
                        <a:t>Intervention: n=45 </a:t>
                      </a:r>
                      <a:endParaRPr lang="en-AU" sz="500">
                        <a:effectLst/>
                        <a:latin typeface="Calibri"/>
                        <a:ea typeface="Calibri"/>
                        <a:cs typeface="Times New Roman"/>
                      </a:endParaRPr>
                    </a:p>
                    <a:p>
                      <a:pPr>
                        <a:lnSpc>
                          <a:spcPct val="115000"/>
                        </a:lnSpc>
                        <a:spcAft>
                          <a:spcPts val="200"/>
                        </a:spcAft>
                      </a:pPr>
                      <a:r>
                        <a:rPr lang="en-AU" sz="400">
                          <a:effectLst/>
                          <a:latin typeface="Calibri"/>
                          <a:ea typeface="Calibri"/>
                          <a:cs typeface="Times New Roman"/>
                        </a:rPr>
                        <a:t>Controls: n=13</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 &amp; Self-referral</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 analytic</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Yes</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 &amp; 3</a:t>
                      </a:r>
                      <a:r>
                        <a:rPr lang="en-AU" sz="400" baseline="30000">
                          <a:effectLst/>
                          <a:latin typeface="Calibri"/>
                          <a:ea typeface="Calibri"/>
                          <a:cs typeface="Times New Roman"/>
                        </a:rPr>
                        <a:t>rd</a:t>
                      </a:r>
                      <a:r>
                        <a:rPr lang="en-AU" sz="400">
                          <a:effectLst/>
                          <a:latin typeface="Calibri"/>
                          <a:ea typeface="Calibri"/>
                          <a:cs typeface="Times New Roman"/>
                        </a:rPr>
                        <a:t> party</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No</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400" dirty="0">
                          <a:effectLst/>
                          <a:latin typeface="Calibri"/>
                          <a:ea typeface="Calibri"/>
                          <a:cs typeface="Times New Roman"/>
                        </a:rPr>
                        <a:t>Treatment attendance not reported. Treatment had curriculum. Attendance to other treatments not reported.</a:t>
                      </a:r>
                      <a:endParaRPr lang="en-AU" sz="500" dirty="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20955" indent="-89535">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AU"/>
                    </a:p>
                  </a:txBody>
                  <a:tcPr/>
                </a:tc>
              </a:tr>
              <a:tr h="292562">
                <a:tc>
                  <a:txBody>
                    <a:bodyPr/>
                    <a:lstStyle/>
                    <a:p>
                      <a:pPr>
                        <a:lnSpc>
                          <a:spcPct val="115000"/>
                        </a:lnSpc>
                        <a:spcAft>
                          <a:spcPts val="0"/>
                        </a:spcAft>
                      </a:pPr>
                      <a:r>
                        <a:rPr lang="en-AU" sz="500" b="1">
                          <a:effectLst/>
                          <a:latin typeface="Calibri"/>
                          <a:ea typeface="Calibri"/>
                          <a:cs typeface="Times New Roman"/>
                        </a:rPr>
                        <a:t>Davis</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(2014)</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N=1,747</a:t>
                      </a:r>
                      <a:endParaRPr lang="en-AU" sz="500">
                        <a:effectLst/>
                        <a:latin typeface="Calibri"/>
                        <a:ea typeface="Calibri"/>
                        <a:cs typeface="Times New Roman"/>
                      </a:endParaRPr>
                    </a:p>
                    <a:p>
                      <a:pPr>
                        <a:lnSpc>
                          <a:spcPct val="115000"/>
                        </a:lnSpc>
                        <a:spcAft>
                          <a:spcPts val="200"/>
                        </a:spcAft>
                      </a:pPr>
                      <a:r>
                        <a:rPr lang="en-AU" sz="400">
                          <a:effectLst/>
                          <a:latin typeface="Calibri"/>
                          <a:ea typeface="Calibri"/>
                          <a:cs typeface="Times New Roman"/>
                        </a:rPr>
                        <a:t>Intervention A n=1,431 </a:t>
                      </a:r>
                      <a:endParaRPr lang="en-AU" sz="500">
                        <a:effectLst/>
                        <a:latin typeface="Calibri"/>
                        <a:ea typeface="Calibri"/>
                        <a:cs typeface="Times New Roman"/>
                      </a:endParaRPr>
                    </a:p>
                    <a:p>
                      <a:pPr>
                        <a:lnSpc>
                          <a:spcPct val="115000"/>
                        </a:lnSpc>
                        <a:spcAft>
                          <a:spcPts val="200"/>
                        </a:spcAft>
                      </a:pPr>
                      <a:r>
                        <a:rPr lang="en-AU" sz="400">
                          <a:effectLst/>
                          <a:latin typeface="Calibri"/>
                          <a:ea typeface="Calibri"/>
                          <a:cs typeface="Times New Roman"/>
                        </a:rPr>
                        <a:t>Intervention B n=316</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Clinical-referral</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 analytical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Yes</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 </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Yes  (16, 20, 28, 48-53)</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400">
                          <a:effectLst/>
                          <a:latin typeface="Calibri"/>
                          <a:ea typeface="Calibri"/>
                          <a:cs typeface="Times New Roman"/>
                        </a:rPr>
                        <a:t>Only graduates included in analysis. Treatments had curriculum. Attendance to other treatments not reported.</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20955" indent="-89535">
                        <a:lnSpc>
                          <a:spcPct val="115000"/>
                        </a:lnSpc>
                        <a:spcAft>
                          <a:spcPts val="0"/>
                        </a:spcAft>
                      </a:pPr>
                      <a:r>
                        <a:rPr lang="en-AU" sz="500" b="1" dirty="0">
                          <a:effectLst/>
                          <a:latin typeface="Calibri"/>
                          <a:ea typeface="Calibri"/>
                          <a:cs typeface="Times New Roman"/>
                        </a:rPr>
                        <a:t>Weak</a:t>
                      </a:r>
                      <a:endParaRPr lang="en-AU" sz="500" dirty="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68580">
                        <a:lnSpc>
                          <a:spcPct val="115000"/>
                        </a:lnSpc>
                        <a:spcAft>
                          <a:spcPts val="0"/>
                        </a:spcAft>
                      </a:pPr>
                      <a:r>
                        <a:rPr lang="en-AU" sz="500" b="1">
                          <a:effectLst/>
                          <a:latin typeface="Calibri"/>
                          <a:ea typeface="Calibri"/>
                          <a:cs typeface="Times New Roman"/>
                        </a:rPr>
                        <a:t> </a:t>
                      </a:r>
                      <a:endParaRPr lang="en-AU" sz="500">
                        <a:effectLst/>
                        <a:latin typeface="Calibri"/>
                        <a:ea typeface="Calibri"/>
                        <a:cs typeface="Times New Roman"/>
                      </a:endParaRPr>
                    </a:p>
                  </a:txBody>
                  <a:tcPr marL="19827" marR="19827" marT="0" marB="0">
                    <a:lnL>
                      <a:noFill/>
                    </a:lnL>
                    <a:lnR>
                      <a:noFill/>
                    </a:lnR>
                    <a:lnT w="12700" cap="flat" cmpd="sng" algn="ctr">
                      <a:solidFill>
                        <a:srgbClr val="000000"/>
                      </a:solidFill>
                      <a:prstDash val="solid"/>
                      <a:round/>
                      <a:headEnd type="none" w="med" len="med"/>
                      <a:tailEnd type="none" w="med" len="med"/>
                    </a:lnT>
                    <a:lnB>
                      <a:noFill/>
                    </a:lnB>
                  </a:tcPr>
                </a:tc>
              </a:tr>
              <a:tr h="227437">
                <a:tc>
                  <a:txBody>
                    <a:bodyPr/>
                    <a:lstStyle/>
                    <a:p>
                      <a:pPr>
                        <a:lnSpc>
                          <a:spcPct val="115000"/>
                        </a:lnSpc>
                        <a:spcAft>
                          <a:spcPts val="0"/>
                        </a:spcAft>
                      </a:pPr>
                      <a:r>
                        <a:rPr lang="en-AU" sz="500" b="1">
                          <a:effectLst/>
                          <a:latin typeface="Calibri"/>
                          <a:ea typeface="Calibri"/>
                          <a:cs typeface="Times New Roman"/>
                        </a:rPr>
                        <a:t>Gossage</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(2003)</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N=190</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Self-referral</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indent="-68580">
                        <a:lnSpc>
                          <a:spcPct val="115000"/>
                        </a:lnSpc>
                        <a:spcAft>
                          <a:spcPts val="0"/>
                        </a:spcAft>
                      </a:pPr>
                      <a:r>
                        <a:rPr lang="en-AU" sz="500" b="1">
                          <a:effectLst/>
                          <a:latin typeface="Calibri"/>
                          <a:ea typeface="Calibri"/>
                          <a:cs typeface="Times New Roman"/>
                        </a:rPr>
                        <a:t>Moderate </a:t>
                      </a:r>
                      <a:endParaRPr lang="en-AU" sz="500">
                        <a:effectLst/>
                        <a:latin typeface="Calibri"/>
                        <a:ea typeface="Calibri"/>
                        <a:cs typeface="Times New Roman"/>
                      </a:endParaRPr>
                    </a:p>
                    <a:p>
                      <a:pPr indent="-68580">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a:noFill/>
                    </a:lnB>
                  </a:tcPr>
                </a:tc>
                <a:tc>
                  <a:txBody>
                    <a:bodyPr/>
                    <a:lstStyle/>
                    <a:p>
                      <a:pPr indent="-68580">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No</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No</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indent="-68580">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400">
                          <a:effectLst/>
                          <a:latin typeface="Calibri"/>
                          <a:ea typeface="Calibri"/>
                          <a:cs typeface="Times New Roman"/>
                        </a:rPr>
                        <a:t>Treatment attendance not reported. No mention of treatment curriculum. Attendance to other treatments not reported.</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marL="20955" indent="-89535">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txBody>
                  <a:tcPr marL="19827" marR="19827" marT="0" marB="0">
                    <a:lnL>
                      <a:noFill/>
                    </a:lnL>
                    <a:lnR>
                      <a:noFill/>
                    </a:lnR>
                    <a:lnT>
                      <a:noFill/>
                    </a:lnT>
                    <a:lnB>
                      <a:noFill/>
                    </a:lnB>
                  </a:tcPr>
                </a:tc>
                <a:tc rowSpan="3">
                  <a:txBody>
                    <a:bodyPr/>
                    <a:lstStyle/>
                    <a:p>
                      <a:pPr marR="71755" indent="-68580" algn="ctr">
                        <a:lnSpc>
                          <a:spcPct val="115000"/>
                        </a:lnSpc>
                        <a:spcAft>
                          <a:spcPts val="0"/>
                        </a:spcAft>
                      </a:pPr>
                      <a:r>
                        <a:rPr lang="en-AU" sz="500" b="1">
                          <a:effectLst/>
                          <a:latin typeface="Calibri"/>
                          <a:ea typeface="Calibri"/>
                          <a:cs typeface="Times New Roman"/>
                        </a:rPr>
                        <a:t>Group Treatment</a:t>
                      </a:r>
                      <a:endParaRPr lang="en-AU" sz="500">
                        <a:effectLst/>
                        <a:latin typeface="Calibri"/>
                        <a:ea typeface="Calibri"/>
                        <a:cs typeface="Times New Roman"/>
                      </a:endParaRPr>
                    </a:p>
                  </a:txBody>
                  <a:tcPr marL="19827" marR="19827" marT="0" marB="0" vert="vert" anchor="ctr">
                    <a:lnL>
                      <a:noFill/>
                    </a:lnL>
                    <a:lnR>
                      <a:noFill/>
                    </a:lnR>
                    <a:lnT>
                      <a:noFill/>
                    </a:lnT>
                    <a:lnB w="12700" cap="flat" cmpd="sng" algn="ctr">
                      <a:solidFill>
                        <a:srgbClr val="000000"/>
                      </a:solidFill>
                      <a:prstDash val="solid"/>
                      <a:round/>
                      <a:headEnd type="none" w="med" len="med"/>
                      <a:tailEnd type="none" w="med" len="med"/>
                    </a:lnB>
                  </a:tcPr>
                </a:tc>
              </a:tr>
              <a:tr h="227437">
                <a:tc>
                  <a:txBody>
                    <a:bodyPr/>
                    <a:lstStyle/>
                    <a:p>
                      <a:pPr>
                        <a:lnSpc>
                          <a:spcPct val="115000"/>
                        </a:lnSpc>
                        <a:spcAft>
                          <a:spcPts val="0"/>
                        </a:spcAft>
                      </a:pPr>
                      <a:r>
                        <a:rPr lang="en-AU" sz="500" b="1">
                          <a:effectLst/>
                          <a:latin typeface="Calibri"/>
                          <a:ea typeface="Calibri"/>
                          <a:cs typeface="Times New Roman"/>
                        </a:rPr>
                        <a:t>Lee K-H</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(2011)</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N=24</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500" b="1">
                          <a:effectLst/>
                          <a:latin typeface="Calibri"/>
                          <a:ea typeface="Calibri"/>
                          <a:cs typeface="Times New Roman"/>
                        </a:rPr>
                        <a:t>Weak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Self-referral</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 </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Controlled Clinical trial </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Yes, not described</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indent="-68580">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indent="-68580">
                        <a:lnSpc>
                          <a:spcPct val="115000"/>
                        </a:lnSpc>
                        <a:spcAft>
                          <a:spcPts val="0"/>
                        </a:spcAft>
                      </a:pPr>
                      <a:r>
                        <a:rPr lang="en-AU" sz="500" b="1">
                          <a:effectLst/>
                          <a:latin typeface="Calibri"/>
                          <a:ea typeface="Calibri"/>
                          <a:cs typeface="Times New Roman"/>
                        </a:rPr>
                        <a:t> </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indent="-68580">
                        <a:lnSpc>
                          <a:spcPct val="115000"/>
                        </a:lnSpc>
                        <a:spcAft>
                          <a:spcPts val="0"/>
                        </a:spcAft>
                      </a:pPr>
                      <a:r>
                        <a:rPr lang="en-AU" sz="500" b="1">
                          <a:effectLst/>
                          <a:latin typeface="Calibri"/>
                          <a:ea typeface="Calibri"/>
                          <a:cs typeface="Times New Roman"/>
                        </a:rPr>
                        <a:t>Strong</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No</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Yes (30, 50, 54)</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indent="-68580">
                        <a:lnSpc>
                          <a:spcPct val="115000"/>
                        </a:lnSpc>
                        <a:spcAft>
                          <a:spcPts val="0"/>
                        </a:spcAft>
                      </a:pPr>
                      <a:r>
                        <a:rPr lang="en-AU" sz="500" b="1">
                          <a:effectLst/>
                          <a:latin typeface="Calibri"/>
                          <a:ea typeface="Calibri"/>
                          <a:cs typeface="Arial"/>
                        </a:rPr>
                        <a:t>Strong</a:t>
                      </a:r>
                      <a:endParaRPr lang="en-AU" sz="500">
                        <a:effectLst/>
                        <a:latin typeface="Calibri"/>
                        <a:ea typeface="Calibri"/>
                        <a:cs typeface="Times New Roman"/>
                      </a:endParaRPr>
                    </a:p>
                    <a:p>
                      <a:pPr indent="-68580">
                        <a:lnSpc>
                          <a:spcPct val="115000"/>
                        </a:lnSpc>
                        <a:spcAft>
                          <a:spcPts val="0"/>
                        </a:spcAft>
                      </a:pPr>
                      <a:r>
                        <a:rPr lang="en-AU" sz="500">
                          <a:effectLst/>
                          <a:latin typeface="Arial"/>
                          <a:ea typeface="Calibri"/>
                          <a:cs typeface="Times New Roman"/>
                        </a:rPr>
                        <a:t> </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a:lnSpc>
                          <a:spcPct val="115000"/>
                        </a:lnSpc>
                        <a:spcAft>
                          <a:spcPts val="0"/>
                        </a:spcAft>
                      </a:pPr>
                      <a:r>
                        <a:rPr lang="en-AU" sz="400">
                          <a:effectLst/>
                          <a:latin typeface="Calibri"/>
                          <a:ea typeface="Calibri"/>
                          <a:cs typeface="Times New Roman"/>
                        </a:rPr>
                        <a:t>Intervention group completed treatment. Treatment had curriculum. </a:t>
                      </a:r>
                      <a:r>
                        <a:rPr lang="en-AU" sz="400">
                          <a:effectLst/>
                          <a:latin typeface="Calibri"/>
                          <a:ea typeface="Calibri"/>
                          <a:cs typeface="Arial"/>
                        </a:rPr>
                        <a:t>Attendance to other treatments not reported.</a:t>
                      </a:r>
                      <a:endParaRPr lang="en-AU" sz="500">
                        <a:effectLst/>
                        <a:latin typeface="Calibri"/>
                        <a:ea typeface="Calibri"/>
                        <a:cs typeface="Times New Roman"/>
                      </a:endParaRPr>
                    </a:p>
                  </a:txBody>
                  <a:tcPr marL="19827" marR="19827" marT="0" marB="0">
                    <a:lnL>
                      <a:noFill/>
                    </a:lnL>
                    <a:lnR>
                      <a:noFill/>
                    </a:lnR>
                    <a:lnT>
                      <a:noFill/>
                    </a:lnT>
                    <a:lnB>
                      <a:noFill/>
                    </a:lnB>
                  </a:tcPr>
                </a:tc>
                <a:tc>
                  <a:txBody>
                    <a:bodyPr/>
                    <a:lstStyle/>
                    <a:p>
                      <a:pPr marL="20955" indent="-89535">
                        <a:lnSpc>
                          <a:spcPct val="115000"/>
                        </a:lnSpc>
                        <a:spcAft>
                          <a:spcPts val="0"/>
                        </a:spcAft>
                      </a:pPr>
                      <a:r>
                        <a:rPr lang="en-AU" sz="500" b="1" dirty="0">
                          <a:effectLst/>
                          <a:latin typeface="Calibri"/>
                          <a:ea typeface="Calibri"/>
                          <a:cs typeface="Times New Roman"/>
                        </a:rPr>
                        <a:t>Moderate</a:t>
                      </a:r>
                      <a:endParaRPr lang="en-AU" sz="500" dirty="0">
                        <a:effectLst/>
                        <a:latin typeface="Calibri"/>
                        <a:ea typeface="Calibri"/>
                        <a:cs typeface="Times New Roman"/>
                      </a:endParaRPr>
                    </a:p>
                  </a:txBody>
                  <a:tcPr marL="19827" marR="19827" marT="0" marB="0">
                    <a:lnL>
                      <a:noFill/>
                    </a:lnL>
                    <a:lnR>
                      <a:noFill/>
                    </a:lnR>
                    <a:lnT>
                      <a:noFill/>
                    </a:lnT>
                    <a:lnB>
                      <a:noFill/>
                    </a:lnB>
                  </a:tcPr>
                </a:tc>
                <a:tc vMerge="1">
                  <a:txBody>
                    <a:bodyPr/>
                    <a:lstStyle/>
                    <a:p>
                      <a:endParaRPr lang="en-AU"/>
                    </a:p>
                  </a:txBody>
                  <a:tcPr/>
                </a:tc>
              </a:tr>
              <a:tr h="238388">
                <a:tc>
                  <a:txBody>
                    <a:bodyPr/>
                    <a:lstStyle/>
                    <a:p>
                      <a:pPr>
                        <a:lnSpc>
                          <a:spcPct val="115000"/>
                        </a:lnSpc>
                        <a:spcAft>
                          <a:spcPts val="0"/>
                        </a:spcAft>
                      </a:pPr>
                      <a:r>
                        <a:rPr lang="en-AU" sz="500" b="1">
                          <a:effectLst/>
                          <a:latin typeface="Calibri"/>
                          <a:ea typeface="Calibri"/>
                          <a:cs typeface="Times New Roman"/>
                        </a:rPr>
                        <a:t>Slaski</a:t>
                      </a:r>
                      <a:endParaRPr lang="en-AU" sz="500">
                        <a:effectLst/>
                        <a:latin typeface="Calibri"/>
                        <a:ea typeface="Calibri"/>
                        <a:cs typeface="Times New Roman"/>
                      </a:endParaRPr>
                    </a:p>
                    <a:p>
                      <a:pPr>
                        <a:lnSpc>
                          <a:spcPct val="115000"/>
                        </a:lnSpc>
                        <a:spcAft>
                          <a:spcPts val="0"/>
                        </a:spcAft>
                      </a:pPr>
                      <a:r>
                        <a:rPr lang="en-AU" sz="500" b="1">
                          <a:effectLst/>
                          <a:latin typeface="Calibri"/>
                          <a:ea typeface="Calibri"/>
                          <a:cs typeface="Times New Roman"/>
                        </a:rPr>
                        <a:t>(2006)</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500" b="1">
                          <a:effectLst/>
                          <a:latin typeface="Calibri"/>
                          <a:ea typeface="Calibri"/>
                          <a:cs typeface="Times New Roman"/>
                        </a:rPr>
                        <a:t>Men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N=57</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Intervention: n=3</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Controls: n=26</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500" b="1">
                          <a:effectLst/>
                          <a:latin typeface="Calibri"/>
                          <a:ea typeface="Calibri"/>
                          <a:cs typeface="Times New Roman"/>
                        </a:rPr>
                        <a:t>Weak</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Ambiguous</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Cohort analytic</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Randomisation: No</a:t>
                      </a:r>
                      <a:endParaRPr lang="en-AU" sz="500">
                        <a:effectLst/>
                        <a:latin typeface="Calibri"/>
                        <a:ea typeface="Calibri"/>
                        <a:cs typeface="Times New Roman"/>
                      </a:endParaRPr>
                    </a:p>
                    <a:p>
                      <a:pPr>
                        <a:lnSpc>
                          <a:spcPct val="115000"/>
                        </a:lnSpc>
                        <a:spcAft>
                          <a:spcPts val="0"/>
                        </a:spcAft>
                      </a:pPr>
                      <a:r>
                        <a:rPr lang="en-AU" sz="500">
                          <a:effectLst/>
                          <a:latin typeface="Calibri"/>
                          <a:ea typeface="Calibri"/>
                          <a:cs typeface="Times New Roman"/>
                        </a:rPr>
                        <a:t> </a:t>
                      </a: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indent="-68580">
                        <a:lnSpc>
                          <a:spcPct val="115000"/>
                        </a:lnSpc>
                        <a:spcAft>
                          <a:spcPts val="0"/>
                        </a:spcAft>
                      </a:pPr>
                      <a:r>
                        <a:rPr lang="en-AU" sz="500" b="1">
                          <a:effectLst/>
                          <a:latin typeface="Calibri"/>
                          <a:ea typeface="Calibri"/>
                          <a:cs typeface="Times New Roman"/>
                        </a:rPr>
                        <a:t> </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0"/>
                        </a:spcAft>
                      </a:pPr>
                      <a:r>
                        <a:rPr lang="en-AU" sz="500" b="1">
                          <a:effectLst/>
                          <a:latin typeface="Calibri"/>
                          <a:ea typeface="Calibri"/>
                          <a:cs typeface="Times New Roman"/>
                        </a:rPr>
                        <a:t>Moderate</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Routine data: No</a:t>
                      </a:r>
                      <a:endParaRPr lang="en-AU" sz="500">
                        <a:effectLst/>
                        <a:latin typeface="Calibri"/>
                        <a:ea typeface="Calibri"/>
                        <a:cs typeface="Times New Roman"/>
                      </a:endParaRPr>
                    </a:p>
                    <a:p>
                      <a:pPr indent="-68580">
                        <a:lnSpc>
                          <a:spcPct val="115000"/>
                        </a:lnSpc>
                        <a:spcAft>
                          <a:spcPts val="0"/>
                        </a:spcAft>
                      </a:pPr>
                      <a:r>
                        <a:rPr lang="en-AU" sz="400">
                          <a:effectLst/>
                          <a:latin typeface="Calibri"/>
                          <a:ea typeface="Calibri"/>
                          <a:cs typeface="Times New Roman"/>
                        </a:rPr>
                        <a:t>Self-report: Yes</a:t>
                      </a:r>
                      <a:endParaRPr lang="en-AU" sz="500">
                        <a:effectLst/>
                        <a:latin typeface="Calibri"/>
                        <a:ea typeface="Calibri"/>
                        <a:cs typeface="Times New Roman"/>
                      </a:endParaRPr>
                    </a:p>
                    <a:p>
                      <a:pPr indent="-68580">
                        <a:lnSpc>
                          <a:spcPct val="115000"/>
                        </a:lnSpc>
                        <a:spcAft>
                          <a:spcPts val="300"/>
                        </a:spcAft>
                      </a:pPr>
                      <a:r>
                        <a:rPr lang="en-AU" sz="400">
                          <a:effectLst/>
                          <a:latin typeface="Calibri"/>
                          <a:ea typeface="Calibri"/>
                          <a:cs typeface="Times New Roman"/>
                        </a:rPr>
                        <a:t>Validated tools: Yes (55)</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68580">
                        <a:lnSpc>
                          <a:spcPct val="115000"/>
                        </a:lnSpc>
                        <a:spcAft>
                          <a:spcPts val="0"/>
                        </a:spcAft>
                      </a:pPr>
                      <a:r>
                        <a:rPr lang="en-AU" sz="500" b="1">
                          <a:effectLst/>
                          <a:latin typeface="Calibri"/>
                          <a:ea typeface="Calibri"/>
                          <a:cs typeface="Arial"/>
                        </a:rPr>
                        <a:t>Weak</a:t>
                      </a:r>
                      <a:endParaRPr lang="en-AU" sz="500">
                        <a:effectLst/>
                        <a:latin typeface="Calibri"/>
                        <a:ea typeface="Calibri"/>
                        <a:cs typeface="Times New Roman"/>
                      </a:endParaRPr>
                    </a:p>
                    <a:p>
                      <a:pPr indent="-68580">
                        <a:lnSpc>
                          <a:spcPct val="115000"/>
                        </a:lnSpc>
                        <a:spcAft>
                          <a:spcPts val="0"/>
                        </a:spcAft>
                      </a:pPr>
                      <a:r>
                        <a:rPr lang="en-AU" sz="500">
                          <a:effectLst/>
                          <a:latin typeface="Arial"/>
                          <a:ea typeface="Calibri"/>
                          <a:cs typeface="Times New Roman"/>
                        </a:rPr>
                        <a:t> </a:t>
                      </a:r>
                      <a:endParaRPr lang="en-AU" sz="50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400" dirty="0">
                          <a:effectLst/>
                          <a:latin typeface="Calibri"/>
                          <a:ea typeface="Calibri"/>
                          <a:cs typeface="Times New Roman"/>
                        </a:rPr>
                        <a:t>Treatment attendance not reported. Treatment had curriculum. Attendance to other treatments not reported.</a:t>
                      </a:r>
                      <a:endParaRPr lang="en-AU" sz="500" dirty="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20955" indent="-89535">
                        <a:lnSpc>
                          <a:spcPct val="115000"/>
                        </a:lnSpc>
                        <a:spcAft>
                          <a:spcPts val="0"/>
                        </a:spcAft>
                      </a:pPr>
                      <a:r>
                        <a:rPr lang="en-AU" sz="500" b="1" dirty="0">
                          <a:effectLst/>
                          <a:latin typeface="Calibri"/>
                          <a:ea typeface="Calibri"/>
                          <a:cs typeface="Times New Roman"/>
                        </a:rPr>
                        <a:t>Weak</a:t>
                      </a:r>
                      <a:endParaRPr lang="en-AU" sz="500" dirty="0">
                        <a:effectLst/>
                        <a:latin typeface="Calibri"/>
                        <a:ea typeface="Calibri"/>
                        <a:cs typeface="Times New Roman"/>
                      </a:endParaRPr>
                    </a:p>
                  </a:txBody>
                  <a:tcPr marL="19827" marR="19827"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AU"/>
                    </a:p>
                  </a:txBody>
                  <a:tcPr/>
                </a:tc>
              </a:tr>
            </a:tbl>
          </a:graphicData>
        </a:graphic>
      </p:graphicFrame>
      <p:sp>
        <p:nvSpPr>
          <p:cNvPr id="6" name="Rectangle 1"/>
          <p:cNvSpPr>
            <a:spLocks noChangeArrowheads="1"/>
          </p:cNvSpPr>
          <p:nvPr/>
        </p:nvSpPr>
        <p:spPr bwMode="auto">
          <a:xfrm>
            <a:off x="3092450" y="1516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smtClean="0">
                <a:ln>
                  <a:noFill/>
                </a:ln>
                <a:solidFill>
                  <a:schemeClr val="tx1"/>
                </a:solidFill>
                <a:effectLst/>
                <a:latin typeface="Arial" pitchFamily="34" charset="0"/>
                <a:cs typeface="Arial" pitchFamily="34" charset="0"/>
              </a:rPr>
              <a:t/>
            </a:r>
            <a:br>
              <a:rPr kumimoji="0" lang="en-AU" altLang="en-US" sz="1800" b="0" i="0" u="none" strike="noStrike" cap="none" normalizeH="0" baseline="0" smtClean="0">
                <a:ln>
                  <a:noFill/>
                </a:ln>
                <a:solidFill>
                  <a:schemeClr val="tx1"/>
                </a:solidFill>
                <a:effectLst/>
                <a:latin typeface="Arial" pitchFamily="34" charset="0"/>
                <a:cs typeface="Arial" pitchFamily="34" charset="0"/>
              </a:rPr>
            </a:br>
            <a:endParaRPr kumimoji="0" lang="en-AU"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3092450" y="1644878"/>
            <a:ext cx="20550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8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hlinkClick r:id="rId2"/>
              </a:rPr>
              <a:t>[</a:t>
            </a:r>
            <a:endParaRPr kumimoji="0" lang="en-AU"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603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867" y="934763"/>
            <a:ext cx="3708076" cy="864096"/>
          </a:xfrm>
        </p:spPr>
        <p:txBody>
          <a:bodyPr/>
          <a:lstStyle/>
          <a:p>
            <a:endParaRPr lang="en-AU" dirty="0"/>
          </a:p>
        </p:txBody>
      </p:sp>
      <p:sp>
        <p:nvSpPr>
          <p:cNvPr id="3" name="Text Placeholder 2"/>
          <p:cNvSpPr>
            <a:spLocks noGrp="1"/>
          </p:cNvSpPr>
          <p:nvPr>
            <p:ph type="body" sz="quarter" idx="11"/>
          </p:nvPr>
        </p:nvSpPr>
        <p:spPr/>
        <p:txBody>
          <a:bodyPr/>
          <a:lstStyle/>
          <a:p>
            <a:endParaRPr lang="en-AU" dirty="0"/>
          </a:p>
        </p:txBody>
      </p:sp>
      <p:sp>
        <p:nvSpPr>
          <p:cNvPr id="5" name="Slide Number Placeholder 4"/>
          <p:cNvSpPr>
            <a:spLocks noGrp="1"/>
          </p:cNvSpPr>
          <p:nvPr>
            <p:ph type="sldNum" sz="quarter" idx="13"/>
          </p:nvPr>
        </p:nvSpPr>
        <p:spPr/>
        <p:txBody>
          <a:bodyPr/>
          <a:lstStyle/>
          <a:p>
            <a:fld id="{8C385F23-470B-B540-9492-8220B9E90E81}" type="slidenum">
              <a:rPr lang="en-US" smtClean="0"/>
              <a:pPr/>
              <a:t>11</a:t>
            </a:fld>
            <a:endParaRPr lang="en-US" dirty="0"/>
          </a:p>
        </p:txBody>
      </p:sp>
      <p:sp>
        <p:nvSpPr>
          <p:cNvPr id="9" name="Rectangle 8"/>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
        <p:nvSpPr>
          <p:cNvPr id="6" name="Rectangle 1"/>
          <p:cNvSpPr>
            <a:spLocks noChangeArrowheads="1"/>
          </p:cNvSpPr>
          <p:nvPr/>
        </p:nvSpPr>
        <p:spPr bwMode="auto">
          <a:xfrm>
            <a:off x="3092450" y="1516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smtClean="0">
                <a:ln>
                  <a:noFill/>
                </a:ln>
                <a:solidFill>
                  <a:schemeClr val="tx1"/>
                </a:solidFill>
                <a:effectLst/>
                <a:latin typeface="Arial" pitchFamily="34" charset="0"/>
                <a:cs typeface="Arial" pitchFamily="34" charset="0"/>
              </a:rPr>
              <a:t/>
            </a:r>
            <a:br>
              <a:rPr kumimoji="0" lang="en-AU" altLang="en-US" sz="1800" b="0" i="0" u="none" strike="noStrike" cap="none" normalizeH="0" baseline="0" smtClean="0">
                <a:ln>
                  <a:noFill/>
                </a:ln>
                <a:solidFill>
                  <a:schemeClr val="tx1"/>
                </a:solidFill>
                <a:effectLst/>
                <a:latin typeface="Arial" pitchFamily="34" charset="0"/>
                <a:cs typeface="Arial" pitchFamily="34" charset="0"/>
              </a:rPr>
            </a:br>
            <a:endParaRPr kumimoji="0" lang="en-AU"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3092450" y="1644878"/>
            <a:ext cx="20550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8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hlinkClick r:id="rId2"/>
              </a:rPr>
              <a:t>[</a:t>
            </a:r>
            <a:endParaRPr kumimoji="0" lang="en-AU"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457200" y="2673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smtClean="0">
                <a:ln>
                  <a:noFill/>
                </a:ln>
                <a:solidFill>
                  <a:schemeClr val="tx1"/>
                </a:solidFill>
                <a:effectLst/>
                <a:latin typeface="Arial" pitchFamily="34" charset="0"/>
                <a:cs typeface="Arial" pitchFamily="34" charset="0"/>
              </a:rPr>
              <a:t/>
            </a:r>
            <a:br>
              <a:rPr kumimoji="0" lang="en-AU" altLang="en-US" sz="1800" b="0" i="0" u="none" strike="noStrike" cap="none" normalizeH="0" baseline="0" smtClean="0">
                <a:ln>
                  <a:noFill/>
                </a:ln>
                <a:solidFill>
                  <a:schemeClr val="tx1"/>
                </a:solidFill>
                <a:effectLst/>
                <a:latin typeface="Arial" pitchFamily="34" charset="0"/>
                <a:cs typeface="Arial" pitchFamily="34" charset="0"/>
              </a:rPr>
            </a:br>
            <a:endParaRPr kumimoji="0" lang="en-AU"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457200" y="659764"/>
            <a:ext cx="4340484" cy="307777"/>
          </a:xfrm>
          <a:prstGeom prst="rect">
            <a:avLst/>
          </a:prstGeom>
          <a:noFill/>
        </p:spPr>
        <p:txBody>
          <a:bodyPr wrap="none" rtlCol="0">
            <a:spAutoFit/>
          </a:bodyPr>
          <a:lstStyle/>
          <a:p>
            <a:r>
              <a:rPr lang="en-AU" sz="1400" b="1" dirty="0"/>
              <a:t>Table 2:  Appraisal of quantitative papers (n = 24)</a:t>
            </a:r>
            <a:endParaRPr lang="en-AU" sz="1400" dirty="0"/>
          </a:p>
        </p:txBody>
      </p:sp>
      <p:graphicFrame>
        <p:nvGraphicFramePr>
          <p:cNvPr id="4" name="Table 3"/>
          <p:cNvGraphicFramePr>
            <a:graphicFrameLocks noGrp="1"/>
          </p:cNvGraphicFramePr>
          <p:nvPr>
            <p:extLst>
              <p:ext uri="{D42A27DB-BD31-4B8C-83A1-F6EECF244321}">
                <p14:modId xmlns:p14="http://schemas.microsoft.com/office/powerpoint/2010/main" val="486401690"/>
              </p:ext>
            </p:extLst>
          </p:nvPr>
        </p:nvGraphicFramePr>
        <p:xfrm>
          <a:off x="112142" y="1130060"/>
          <a:ext cx="8962846" cy="5210355"/>
        </p:xfrm>
        <a:graphic>
          <a:graphicData uri="http://schemas.openxmlformats.org/drawingml/2006/table">
            <a:tbl>
              <a:tblPr firstRow="1" firstCol="1" bandRow="1"/>
              <a:tblGrid>
                <a:gridCol w="634868"/>
                <a:gridCol w="871388"/>
                <a:gridCol w="746903"/>
                <a:gridCol w="1059386"/>
                <a:gridCol w="944807"/>
                <a:gridCol w="1120356"/>
                <a:gridCol w="759352"/>
                <a:gridCol w="1894134"/>
                <a:gridCol w="732477"/>
                <a:gridCol w="199175"/>
              </a:tblGrid>
              <a:tr h="576267">
                <a:tc>
                  <a:txBody>
                    <a:bodyPr/>
                    <a:lstStyle/>
                    <a:p>
                      <a:pPr algn="ctr">
                        <a:lnSpc>
                          <a:spcPct val="115000"/>
                        </a:lnSpc>
                        <a:spcAft>
                          <a:spcPts val="0"/>
                        </a:spcAft>
                      </a:pPr>
                      <a:r>
                        <a:rPr lang="en-AU" sz="1050" b="1" kern="1200" dirty="0">
                          <a:solidFill>
                            <a:srgbClr val="000000"/>
                          </a:solidFill>
                          <a:effectLst/>
                          <a:latin typeface="Arial"/>
                          <a:ea typeface="Calibri"/>
                          <a:cs typeface="Times New Roman"/>
                        </a:rPr>
                        <a:t>Author</a:t>
                      </a:r>
                      <a:endParaRPr lang="en-AU" sz="1050" dirty="0">
                        <a:effectLst/>
                        <a:latin typeface="Calibri"/>
                        <a:ea typeface="Calibri"/>
                        <a:cs typeface="Times New Roman"/>
                      </a:endParaRPr>
                    </a:p>
                  </a:txBody>
                  <a:tcPr marL="40993" marR="40993" marT="70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AU" sz="1050" b="1" kern="1200" dirty="0">
                          <a:solidFill>
                            <a:srgbClr val="000000"/>
                          </a:solidFill>
                          <a:effectLst/>
                          <a:latin typeface="Arial"/>
                          <a:ea typeface="Calibri"/>
                          <a:cs typeface="Times New Roman"/>
                        </a:rPr>
                        <a:t>Sample</a:t>
                      </a:r>
                      <a:endParaRPr lang="en-AU" sz="1050" dirty="0">
                        <a:effectLst/>
                        <a:latin typeface="Calibri"/>
                        <a:ea typeface="Calibri"/>
                        <a:cs typeface="Times New Roman"/>
                      </a:endParaRPr>
                    </a:p>
                  </a:txBody>
                  <a:tcPr marL="40993" marR="40993" marT="70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AU" sz="1050" b="1" kern="1200" dirty="0">
                          <a:solidFill>
                            <a:srgbClr val="000000"/>
                          </a:solidFill>
                          <a:effectLst/>
                          <a:latin typeface="Arial"/>
                          <a:ea typeface="Calibri"/>
                          <a:cs typeface="Times New Roman"/>
                        </a:rPr>
                        <a:t>Selection bias</a:t>
                      </a:r>
                      <a:endParaRPr lang="en-AU" sz="1050" dirty="0">
                        <a:effectLst/>
                        <a:latin typeface="Calibri"/>
                        <a:ea typeface="Calibri"/>
                        <a:cs typeface="Times New Roman"/>
                      </a:endParaRPr>
                    </a:p>
                  </a:txBody>
                  <a:tcPr marL="40993" marR="40993" marT="70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AU" sz="1050" b="1" kern="1200" dirty="0">
                          <a:solidFill>
                            <a:srgbClr val="000000"/>
                          </a:solidFill>
                          <a:effectLst/>
                          <a:latin typeface="Arial"/>
                          <a:ea typeface="Calibri"/>
                          <a:cs typeface="Times New Roman"/>
                        </a:rPr>
                        <a:t>Study Design</a:t>
                      </a:r>
                      <a:endParaRPr lang="en-AU" sz="1050" dirty="0">
                        <a:effectLst/>
                        <a:latin typeface="Calibri"/>
                        <a:ea typeface="Calibri"/>
                        <a:cs typeface="Times New Roman"/>
                      </a:endParaRPr>
                    </a:p>
                  </a:txBody>
                  <a:tcPr marL="40993" marR="40993" marT="70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AU" sz="1050" b="1" kern="1200" dirty="0">
                          <a:solidFill>
                            <a:srgbClr val="000000"/>
                          </a:solidFill>
                          <a:effectLst/>
                          <a:latin typeface="Arial"/>
                          <a:ea typeface="Calibri"/>
                          <a:cs typeface="Times New Roman"/>
                        </a:rPr>
                        <a:t>Confounders controlled</a:t>
                      </a:r>
                      <a:endParaRPr lang="en-AU" sz="1050" dirty="0">
                        <a:effectLst/>
                        <a:latin typeface="Calibri"/>
                        <a:ea typeface="Calibri"/>
                        <a:cs typeface="Times New Roman"/>
                      </a:endParaRPr>
                    </a:p>
                  </a:txBody>
                  <a:tcPr marL="40993" marR="40993" marT="70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AU" sz="1050" b="1" kern="1200" dirty="0">
                          <a:solidFill>
                            <a:srgbClr val="000000"/>
                          </a:solidFill>
                          <a:effectLst/>
                          <a:latin typeface="Arial"/>
                          <a:ea typeface="Calibri"/>
                          <a:cs typeface="Times New Roman"/>
                        </a:rPr>
                        <a:t>Data collection methods</a:t>
                      </a:r>
                      <a:endParaRPr lang="en-AU" sz="1050" dirty="0">
                        <a:effectLst/>
                        <a:latin typeface="Calibri"/>
                        <a:ea typeface="Calibri"/>
                        <a:cs typeface="Times New Roman"/>
                      </a:endParaRPr>
                    </a:p>
                  </a:txBody>
                  <a:tcPr marL="40993" marR="40993" marT="70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AU" sz="1050" b="1" kern="1200" dirty="0">
                          <a:solidFill>
                            <a:srgbClr val="000000"/>
                          </a:solidFill>
                          <a:effectLst/>
                          <a:latin typeface="Arial"/>
                          <a:ea typeface="Calibri"/>
                          <a:cs typeface="Times New Roman"/>
                        </a:rPr>
                        <a:t>Withdrawal &amp;</a:t>
                      </a:r>
                      <a:endParaRPr lang="en-AU" sz="1050" dirty="0">
                        <a:effectLst/>
                        <a:latin typeface="Calibri"/>
                        <a:ea typeface="Calibri"/>
                        <a:cs typeface="Times New Roman"/>
                      </a:endParaRPr>
                    </a:p>
                    <a:p>
                      <a:pPr algn="ctr">
                        <a:lnSpc>
                          <a:spcPct val="115000"/>
                        </a:lnSpc>
                        <a:spcAft>
                          <a:spcPts val="0"/>
                        </a:spcAft>
                      </a:pPr>
                      <a:r>
                        <a:rPr lang="en-AU" sz="1050" b="1" kern="1200" dirty="0">
                          <a:solidFill>
                            <a:srgbClr val="000000"/>
                          </a:solidFill>
                          <a:effectLst/>
                          <a:latin typeface="Arial"/>
                          <a:ea typeface="Calibri"/>
                          <a:cs typeface="Times New Roman"/>
                        </a:rPr>
                        <a:t>drop-out</a:t>
                      </a:r>
                      <a:endParaRPr lang="en-AU" sz="1050" dirty="0">
                        <a:effectLst/>
                        <a:latin typeface="Calibri"/>
                        <a:ea typeface="Calibri"/>
                        <a:cs typeface="Times New Roman"/>
                      </a:endParaRPr>
                    </a:p>
                  </a:txBody>
                  <a:tcPr marL="40993" marR="40993" marT="70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AU" sz="1050" b="1" kern="1200" dirty="0">
                          <a:solidFill>
                            <a:srgbClr val="000000"/>
                          </a:solidFill>
                          <a:effectLst/>
                          <a:latin typeface="Arial"/>
                          <a:ea typeface="Calibri"/>
                          <a:cs typeface="Times New Roman"/>
                        </a:rPr>
                        <a:t>Intervention integrity</a:t>
                      </a:r>
                      <a:endParaRPr lang="en-AU" sz="1050" dirty="0">
                        <a:effectLst/>
                        <a:latin typeface="Calibri"/>
                        <a:ea typeface="Calibri"/>
                        <a:cs typeface="Times New Roman"/>
                      </a:endParaRPr>
                    </a:p>
                    <a:p>
                      <a:pPr algn="ctr">
                        <a:lnSpc>
                          <a:spcPct val="115000"/>
                        </a:lnSpc>
                        <a:spcAft>
                          <a:spcPts val="0"/>
                        </a:spcAft>
                      </a:pPr>
                      <a:r>
                        <a:rPr lang="en-AU" sz="1050" b="1" kern="1200" dirty="0">
                          <a:solidFill>
                            <a:srgbClr val="000000"/>
                          </a:solidFill>
                          <a:effectLst/>
                          <a:latin typeface="Arial"/>
                          <a:ea typeface="Calibri"/>
                          <a:cs typeface="Times New Roman"/>
                        </a:rPr>
                        <a:t> </a:t>
                      </a:r>
                      <a:endParaRPr lang="en-AU" sz="1050" dirty="0">
                        <a:effectLst/>
                        <a:latin typeface="Calibri"/>
                        <a:ea typeface="Calibri"/>
                        <a:cs typeface="Times New Roman"/>
                      </a:endParaRPr>
                    </a:p>
                  </a:txBody>
                  <a:tcPr marL="40993" marR="40993" marT="70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AU" sz="1050" b="1" kern="1200" dirty="0">
                          <a:solidFill>
                            <a:srgbClr val="000000"/>
                          </a:solidFill>
                          <a:effectLst/>
                          <a:latin typeface="Arial"/>
                          <a:ea typeface="Calibri"/>
                          <a:cs typeface="Times New Roman"/>
                        </a:rPr>
                        <a:t>Global  rating</a:t>
                      </a:r>
                      <a:endParaRPr lang="en-AU" sz="1050" dirty="0">
                        <a:effectLst/>
                        <a:latin typeface="Calibri"/>
                        <a:ea typeface="Calibri"/>
                        <a:cs typeface="Times New Roman"/>
                      </a:endParaRPr>
                    </a:p>
                  </a:txBody>
                  <a:tcPr marL="40993" marR="40993" marT="70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AU" sz="1050" kern="1200" dirty="0">
                          <a:solidFill>
                            <a:srgbClr val="000000"/>
                          </a:solidFill>
                          <a:effectLst/>
                          <a:latin typeface="Arial"/>
                          <a:ea typeface="Calibri"/>
                          <a:cs typeface="Times New Roman"/>
                        </a:rPr>
                        <a:t> </a:t>
                      </a:r>
                      <a:endParaRPr lang="en-AU" sz="1050" dirty="0">
                        <a:effectLst/>
                        <a:latin typeface="Calibri"/>
                        <a:ea typeface="Calibri"/>
                        <a:cs typeface="Times New Roman"/>
                      </a:endParaRPr>
                    </a:p>
                  </a:txBody>
                  <a:tcPr marL="40993" marR="40993" marT="70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287039">
                <a:tc>
                  <a:txBody>
                    <a:bodyPr/>
                    <a:lstStyle/>
                    <a:p>
                      <a:pPr>
                        <a:lnSpc>
                          <a:spcPct val="115000"/>
                        </a:lnSpc>
                        <a:spcAft>
                          <a:spcPts val="0"/>
                        </a:spcAft>
                      </a:pPr>
                      <a:r>
                        <a:rPr lang="en-AU" sz="1050" b="1" kern="1200" dirty="0">
                          <a:solidFill>
                            <a:srgbClr val="000000"/>
                          </a:solidFill>
                          <a:effectLst/>
                          <a:latin typeface="Arial"/>
                          <a:ea typeface="Calibri"/>
                          <a:cs typeface="Times New Roman"/>
                        </a:rPr>
                        <a:t>Pelissier</a:t>
                      </a:r>
                      <a:endParaRPr lang="en-AU" sz="1050" b="1" dirty="0">
                        <a:effectLst/>
                        <a:latin typeface="Calibri"/>
                        <a:ea typeface="Calibri"/>
                        <a:cs typeface="Times New Roman"/>
                      </a:endParaRPr>
                    </a:p>
                    <a:p>
                      <a:pPr>
                        <a:lnSpc>
                          <a:spcPct val="115000"/>
                        </a:lnSpc>
                        <a:spcAft>
                          <a:spcPts val="0"/>
                        </a:spcAft>
                      </a:pPr>
                      <a:r>
                        <a:rPr lang="en-AU" sz="1050" b="1" kern="1200" dirty="0">
                          <a:solidFill>
                            <a:srgbClr val="000000"/>
                          </a:solidFill>
                          <a:effectLst/>
                          <a:latin typeface="Arial"/>
                          <a:ea typeface="Calibri"/>
                          <a:cs typeface="Times New Roman"/>
                        </a:rPr>
                        <a:t>(2001)</a:t>
                      </a:r>
                      <a:endParaRPr lang="en-AU" sz="1050" b="1"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AU" sz="1050" b="1" kern="1200" dirty="0">
                          <a:solidFill>
                            <a:srgbClr val="000000"/>
                          </a:solidFill>
                          <a:effectLst/>
                          <a:latin typeface="Arial"/>
                          <a:ea typeface="Calibri"/>
                          <a:cs typeface="Times New Roman"/>
                        </a:rPr>
                        <a:t>Men &amp; women</a:t>
                      </a:r>
                      <a:endParaRPr lang="en-AU" sz="105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N=1,569</a:t>
                      </a:r>
                      <a:endParaRPr lang="en-AU" sz="100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Intervention: n=760 Controls: n=809</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AU" sz="1050" b="1" kern="1200" dirty="0">
                          <a:solidFill>
                            <a:srgbClr val="000000"/>
                          </a:solidFill>
                          <a:effectLst/>
                          <a:latin typeface="Arial"/>
                          <a:ea typeface="Calibri"/>
                          <a:cs typeface="Times New Roman"/>
                        </a:rPr>
                        <a:t>Moderate</a:t>
                      </a:r>
                      <a:endParaRPr lang="en-AU" sz="105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Clinical-referral</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AU" sz="1050" b="1" kern="1200" dirty="0">
                          <a:solidFill>
                            <a:srgbClr val="000000"/>
                          </a:solidFill>
                          <a:effectLst/>
                          <a:latin typeface="Arial"/>
                          <a:ea typeface="Calibri"/>
                          <a:cs typeface="Times New Roman"/>
                        </a:rPr>
                        <a:t>Moderate</a:t>
                      </a:r>
                      <a:endParaRPr lang="en-AU" sz="105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Cohort analytic</a:t>
                      </a:r>
                      <a:endParaRPr lang="en-AU" sz="100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Randomisation: No</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73025">
                        <a:lnSpc>
                          <a:spcPct val="115000"/>
                        </a:lnSpc>
                        <a:spcAft>
                          <a:spcPts val="0"/>
                        </a:spcAft>
                      </a:pPr>
                      <a:r>
                        <a:rPr lang="en-AU" sz="1050" b="1" kern="1200" dirty="0">
                          <a:solidFill>
                            <a:srgbClr val="000000"/>
                          </a:solidFill>
                          <a:effectLst/>
                          <a:latin typeface="Arial"/>
                          <a:ea typeface="Calibri"/>
                          <a:cs typeface="Times New Roman"/>
                        </a:rPr>
                        <a:t>Moderate </a:t>
                      </a:r>
                      <a:endParaRPr lang="en-AU" sz="105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73025">
                        <a:lnSpc>
                          <a:spcPct val="115000"/>
                        </a:lnSpc>
                        <a:spcAft>
                          <a:spcPts val="0"/>
                        </a:spcAft>
                      </a:pPr>
                      <a:r>
                        <a:rPr lang="en-AU" sz="1050" b="1" kern="1200" dirty="0">
                          <a:solidFill>
                            <a:srgbClr val="000000"/>
                          </a:solidFill>
                          <a:effectLst/>
                          <a:latin typeface="Arial"/>
                          <a:ea typeface="Calibri"/>
                          <a:cs typeface="Times New Roman"/>
                        </a:rPr>
                        <a:t>Weak </a:t>
                      </a:r>
                      <a:endParaRPr lang="en-AU" sz="1050" dirty="0">
                        <a:effectLst/>
                        <a:latin typeface="Calibri"/>
                        <a:ea typeface="Calibri"/>
                        <a:cs typeface="Times New Roman"/>
                      </a:endParaRPr>
                    </a:p>
                    <a:p>
                      <a:pPr indent="-73025">
                        <a:lnSpc>
                          <a:spcPct val="115000"/>
                        </a:lnSpc>
                        <a:spcAft>
                          <a:spcPts val="0"/>
                        </a:spcAft>
                      </a:pPr>
                      <a:r>
                        <a:rPr lang="en-AU" sz="1000" kern="1200" dirty="0">
                          <a:solidFill>
                            <a:srgbClr val="000000"/>
                          </a:solidFill>
                          <a:effectLst/>
                          <a:latin typeface="Arial"/>
                          <a:ea typeface="Calibri"/>
                          <a:cs typeface="Times New Roman"/>
                        </a:rPr>
                        <a:t>Routine data: Yes</a:t>
                      </a:r>
                      <a:endParaRPr lang="en-AU" sz="1000" dirty="0">
                        <a:effectLst/>
                        <a:latin typeface="Calibri"/>
                        <a:ea typeface="Calibri"/>
                        <a:cs typeface="Times New Roman"/>
                      </a:endParaRPr>
                    </a:p>
                    <a:p>
                      <a:pPr indent="-73025">
                        <a:lnSpc>
                          <a:spcPct val="115000"/>
                        </a:lnSpc>
                        <a:spcAft>
                          <a:spcPts val="0"/>
                        </a:spcAft>
                      </a:pPr>
                      <a:r>
                        <a:rPr lang="en-AU" sz="1000" kern="1200" dirty="0">
                          <a:solidFill>
                            <a:srgbClr val="000000"/>
                          </a:solidFill>
                          <a:effectLst/>
                          <a:latin typeface="Arial"/>
                          <a:ea typeface="Calibri"/>
                          <a:cs typeface="Times New Roman"/>
                        </a:rPr>
                        <a:t>Self-report:  Yes</a:t>
                      </a:r>
                      <a:endParaRPr lang="en-AU" sz="1000" dirty="0">
                        <a:effectLst/>
                        <a:latin typeface="Calibri"/>
                        <a:ea typeface="Calibri"/>
                        <a:cs typeface="Times New Roman"/>
                      </a:endParaRPr>
                    </a:p>
                    <a:p>
                      <a:pPr indent="-73025">
                        <a:lnSpc>
                          <a:spcPct val="115000"/>
                        </a:lnSpc>
                        <a:spcAft>
                          <a:spcPts val="300"/>
                        </a:spcAft>
                      </a:pPr>
                      <a:r>
                        <a:rPr lang="en-AU" sz="1000" kern="1200" dirty="0">
                          <a:solidFill>
                            <a:srgbClr val="000000"/>
                          </a:solidFill>
                          <a:effectLst/>
                          <a:latin typeface="Arial"/>
                          <a:ea typeface="Calibri"/>
                          <a:cs typeface="Times New Roman"/>
                        </a:rPr>
                        <a:t>Validated tools: No</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73025">
                        <a:lnSpc>
                          <a:spcPct val="115000"/>
                        </a:lnSpc>
                        <a:spcAft>
                          <a:spcPts val="0"/>
                        </a:spcAft>
                      </a:pPr>
                      <a:r>
                        <a:rPr lang="en-AU" sz="1050" b="1" kern="1200" dirty="0">
                          <a:solidFill>
                            <a:srgbClr val="000000"/>
                          </a:solidFill>
                          <a:effectLst/>
                          <a:latin typeface="Arial"/>
                          <a:ea typeface="Calibri"/>
                          <a:cs typeface="Times New Roman"/>
                        </a:rPr>
                        <a:t>Moderate</a:t>
                      </a:r>
                      <a:endParaRPr lang="en-AU" sz="105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AU" sz="1000" kern="1200" dirty="0">
                          <a:solidFill>
                            <a:srgbClr val="000000"/>
                          </a:solidFill>
                          <a:effectLst/>
                          <a:latin typeface="Arial"/>
                          <a:ea typeface="Calibri"/>
                          <a:cs typeface="Times New Roman"/>
                        </a:rPr>
                        <a:t>Only graduates included in analysis. 75% men and 59% of women in intervention group completed treatment. Treatments had curriculum. Attendance to other treatments not reported.</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415" indent="-91440">
                        <a:lnSpc>
                          <a:spcPct val="115000"/>
                        </a:lnSpc>
                        <a:spcAft>
                          <a:spcPts val="0"/>
                        </a:spcAft>
                      </a:pPr>
                      <a:r>
                        <a:rPr lang="en-AU" sz="1050" b="1" kern="1200" dirty="0">
                          <a:solidFill>
                            <a:srgbClr val="000000"/>
                          </a:solidFill>
                          <a:effectLst/>
                          <a:latin typeface="Arial"/>
                          <a:ea typeface="Calibri"/>
                          <a:cs typeface="Times New Roman"/>
                        </a:rPr>
                        <a:t>Moderate</a:t>
                      </a:r>
                      <a:endParaRPr lang="en-AU" sz="105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73025" algn="ctr">
                        <a:lnSpc>
                          <a:spcPct val="115000"/>
                        </a:lnSpc>
                        <a:spcAft>
                          <a:spcPts val="0"/>
                        </a:spcAft>
                      </a:pPr>
                      <a:r>
                        <a:rPr lang="en-AU" sz="1050" b="1" kern="1200" dirty="0">
                          <a:solidFill>
                            <a:srgbClr val="000000"/>
                          </a:solidFill>
                          <a:effectLst/>
                          <a:latin typeface="Arial"/>
                          <a:ea typeface="Calibri"/>
                          <a:cs typeface="Times New Roman"/>
                        </a:rPr>
                        <a:t>Residential </a:t>
                      </a:r>
                      <a:endParaRPr lang="en-AU" sz="1050" dirty="0">
                        <a:effectLst/>
                        <a:latin typeface="Calibri"/>
                        <a:ea typeface="Calibri"/>
                        <a:cs typeface="Times New Roman"/>
                      </a:endParaRPr>
                    </a:p>
                  </a:txBody>
                  <a:tcPr marL="40993" marR="40993" marT="7068"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57532">
                <a:tc>
                  <a:txBody>
                    <a:bodyPr/>
                    <a:lstStyle/>
                    <a:p>
                      <a:pPr>
                        <a:lnSpc>
                          <a:spcPct val="115000"/>
                        </a:lnSpc>
                        <a:spcAft>
                          <a:spcPts val="0"/>
                        </a:spcAft>
                      </a:pPr>
                      <a:r>
                        <a:rPr lang="en-AU" sz="1050" b="1" kern="1200" dirty="0">
                          <a:solidFill>
                            <a:srgbClr val="000000"/>
                          </a:solidFill>
                          <a:effectLst/>
                          <a:latin typeface="Arial"/>
                          <a:ea typeface="Calibri"/>
                          <a:cs typeface="Times New Roman"/>
                        </a:rPr>
                        <a:t>Inciardi</a:t>
                      </a:r>
                      <a:endParaRPr lang="en-AU" sz="1050" b="1" dirty="0">
                        <a:effectLst/>
                        <a:latin typeface="Calibri"/>
                        <a:ea typeface="Calibri"/>
                        <a:cs typeface="Times New Roman"/>
                      </a:endParaRPr>
                    </a:p>
                    <a:p>
                      <a:pPr>
                        <a:lnSpc>
                          <a:spcPct val="115000"/>
                        </a:lnSpc>
                        <a:spcAft>
                          <a:spcPts val="0"/>
                        </a:spcAft>
                      </a:pPr>
                      <a:r>
                        <a:rPr lang="en-AU" sz="1050" b="1" kern="1200" dirty="0">
                          <a:solidFill>
                            <a:srgbClr val="000000"/>
                          </a:solidFill>
                          <a:effectLst/>
                          <a:latin typeface="Arial"/>
                          <a:ea typeface="Calibri"/>
                          <a:cs typeface="Times New Roman"/>
                        </a:rPr>
                        <a:t>(1997)</a:t>
                      </a:r>
                      <a:endParaRPr lang="en-AU" sz="1050" b="1"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050" b="1" kern="1200" dirty="0">
                          <a:solidFill>
                            <a:srgbClr val="000000"/>
                          </a:solidFill>
                          <a:effectLst/>
                          <a:latin typeface="Arial"/>
                          <a:ea typeface="Calibri"/>
                          <a:cs typeface="Times New Roman"/>
                        </a:rPr>
                        <a:t>Men &amp; women</a:t>
                      </a:r>
                      <a:endParaRPr lang="en-AU" sz="105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N=448</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050" b="1" kern="1200" dirty="0">
                          <a:solidFill>
                            <a:srgbClr val="000000"/>
                          </a:solidFill>
                          <a:effectLst/>
                          <a:latin typeface="Arial"/>
                          <a:ea typeface="Calibri"/>
                          <a:cs typeface="Times New Roman"/>
                        </a:rPr>
                        <a:t>Moderate</a:t>
                      </a:r>
                      <a:endParaRPr lang="en-AU" sz="105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Clinical-referral</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050" b="1" kern="1200" dirty="0">
                          <a:solidFill>
                            <a:srgbClr val="000000"/>
                          </a:solidFill>
                          <a:effectLst/>
                          <a:latin typeface="Arial"/>
                          <a:ea typeface="Calibri"/>
                          <a:cs typeface="Times New Roman"/>
                        </a:rPr>
                        <a:t>Moderate</a:t>
                      </a:r>
                      <a:endParaRPr lang="en-AU" sz="105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Cohort analytical</a:t>
                      </a:r>
                      <a:endParaRPr lang="en-AU" sz="100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Randomisation: No</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73025">
                        <a:lnSpc>
                          <a:spcPct val="115000"/>
                        </a:lnSpc>
                        <a:spcAft>
                          <a:spcPts val="0"/>
                        </a:spcAft>
                      </a:pPr>
                      <a:r>
                        <a:rPr lang="en-AU" sz="1050" b="1" kern="1200" dirty="0">
                          <a:solidFill>
                            <a:srgbClr val="000000"/>
                          </a:solidFill>
                          <a:effectLst/>
                          <a:latin typeface="Arial"/>
                          <a:ea typeface="Calibri"/>
                          <a:cs typeface="Times New Roman"/>
                        </a:rPr>
                        <a:t>Strong</a:t>
                      </a:r>
                      <a:endParaRPr lang="en-AU" sz="105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73025">
                        <a:lnSpc>
                          <a:spcPct val="115000"/>
                        </a:lnSpc>
                        <a:spcAft>
                          <a:spcPts val="0"/>
                        </a:spcAft>
                      </a:pPr>
                      <a:r>
                        <a:rPr lang="en-AU" sz="1050" b="1" kern="1200" dirty="0">
                          <a:solidFill>
                            <a:srgbClr val="000000"/>
                          </a:solidFill>
                          <a:effectLst/>
                          <a:latin typeface="Arial"/>
                          <a:ea typeface="Calibri"/>
                          <a:cs typeface="Times New Roman"/>
                        </a:rPr>
                        <a:t>Weak </a:t>
                      </a:r>
                      <a:endParaRPr lang="en-AU" sz="1050" dirty="0">
                        <a:effectLst/>
                        <a:latin typeface="Calibri"/>
                        <a:ea typeface="Calibri"/>
                        <a:cs typeface="Times New Roman"/>
                      </a:endParaRPr>
                    </a:p>
                    <a:p>
                      <a:pPr indent="-73025">
                        <a:lnSpc>
                          <a:spcPct val="115000"/>
                        </a:lnSpc>
                        <a:spcAft>
                          <a:spcPts val="0"/>
                        </a:spcAft>
                      </a:pPr>
                      <a:r>
                        <a:rPr lang="en-AU" sz="1000" kern="1200" dirty="0">
                          <a:solidFill>
                            <a:srgbClr val="000000"/>
                          </a:solidFill>
                          <a:effectLst/>
                          <a:latin typeface="Arial"/>
                          <a:ea typeface="Calibri"/>
                          <a:cs typeface="Times New Roman"/>
                        </a:rPr>
                        <a:t>Routine data: Yes</a:t>
                      </a:r>
                      <a:endParaRPr lang="en-AU" sz="1000" dirty="0">
                        <a:effectLst/>
                        <a:latin typeface="Calibri"/>
                        <a:ea typeface="Calibri"/>
                        <a:cs typeface="Times New Roman"/>
                      </a:endParaRPr>
                    </a:p>
                    <a:p>
                      <a:pPr indent="-73025">
                        <a:lnSpc>
                          <a:spcPct val="115000"/>
                        </a:lnSpc>
                        <a:spcAft>
                          <a:spcPts val="0"/>
                        </a:spcAft>
                      </a:pPr>
                      <a:r>
                        <a:rPr lang="en-AU" sz="1000" kern="1200" dirty="0">
                          <a:solidFill>
                            <a:srgbClr val="000000"/>
                          </a:solidFill>
                          <a:effectLst/>
                          <a:latin typeface="Arial"/>
                          <a:ea typeface="Calibri"/>
                          <a:cs typeface="Times New Roman"/>
                        </a:rPr>
                        <a:t>Self-report: Yes</a:t>
                      </a:r>
                      <a:endParaRPr lang="en-AU" sz="1000" dirty="0">
                        <a:effectLst/>
                        <a:latin typeface="Calibri"/>
                        <a:ea typeface="Calibri"/>
                        <a:cs typeface="Times New Roman"/>
                      </a:endParaRPr>
                    </a:p>
                    <a:p>
                      <a:pPr indent="-73025">
                        <a:lnSpc>
                          <a:spcPct val="115000"/>
                        </a:lnSpc>
                        <a:spcAft>
                          <a:spcPts val="300"/>
                        </a:spcAft>
                      </a:pPr>
                      <a:r>
                        <a:rPr lang="en-AU" sz="1000" kern="1200" dirty="0">
                          <a:solidFill>
                            <a:srgbClr val="000000"/>
                          </a:solidFill>
                          <a:effectLst/>
                          <a:latin typeface="Arial"/>
                          <a:ea typeface="Calibri"/>
                          <a:cs typeface="Times New Roman"/>
                        </a:rPr>
                        <a:t>Validated tools: No</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73025">
                        <a:lnSpc>
                          <a:spcPct val="115000"/>
                        </a:lnSpc>
                        <a:spcAft>
                          <a:spcPts val="0"/>
                        </a:spcAft>
                      </a:pPr>
                      <a:r>
                        <a:rPr lang="en-AU" sz="1050" b="1" kern="1200" dirty="0">
                          <a:solidFill>
                            <a:srgbClr val="000000"/>
                          </a:solidFill>
                          <a:effectLst/>
                          <a:latin typeface="Arial"/>
                          <a:ea typeface="Calibri"/>
                          <a:cs typeface="Times New Roman"/>
                        </a:rPr>
                        <a:t>Strong</a:t>
                      </a:r>
                      <a:endParaRPr lang="en-AU" sz="105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000" kern="1200" dirty="0">
                          <a:solidFill>
                            <a:srgbClr val="000000"/>
                          </a:solidFill>
                          <a:effectLst/>
                          <a:latin typeface="Arial"/>
                          <a:ea typeface="Calibri"/>
                          <a:cs typeface="Times New Roman"/>
                        </a:rPr>
                        <a:t>Treatment attendance not reported. Treatments had curriculum. Attendance to other treatments not reported.</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18415" indent="-91440">
                        <a:lnSpc>
                          <a:spcPct val="115000"/>
                        </a:lnSpc>
                        <a:spcAft>
                          <a:spcPts val="0"/>
                        </a:spcAft>
                      </a:pPr>
                      <a:r>
                        <a:rPr lang="en-AU" sz="1050" b="1" kern="1200">
                          <a:solidFill>
                            <a:srgbClr val="000000"/>
                          </a:solidFill>
                          <a:effectLst/>
                          <a:latin typeface="Arial"/>
                          <a:ea typeface="Calibri"/>
                          <a:cs typeface="Times New Roman"/>
                        </a:rPr>
                        <a:t>Moderate</a:t>
                      </a:r>
                      <a:endParaRPr lang="en-AU" sz="105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3">
                  <a:txBody>
                    <a:bodyPr/>
                    <a:lstStyle/>
                    <a:p>
                      <a:pPr marR="73025" indent="-73025" algn="ctr">
                        <a:lnSpc>
                          <a:spcPct val="115000"/>
                        </a:lnSpc>
                        <a:spcAft>
                          <a:spcPts val="0"/>
                        </a:spcAft>
                      </a:pPr>
                      <a:r>
                        <a:rPr lang="en-AU" sz="1050" b="1" kern="1200" dirty="0">
                          <a:solidFill>
                            <a:srgbClr val="000000"/>
                          </a:solidFill>
                          <a:effectLst/>
                          <a:latin typeface="Arial"/>
                          <a:ea typeface="Calibri"/>
                          <a:cs typeface="Times New Roman"/>
                        </a:rPr>
                        <a:t>Therapeutic Communities</a:t>
                      </a:r>
                      <a:endParaRPr lang="en-AU" sz="1050" dirty="0">
                        <a:effectLst/>
                        <a:latin typeface="Calibri"/>
                        <a:ea typeface="Calibri"/>
                        <a:cs typeface="Times New Roman"/>
                      </a:endParaRPr>
                    </a:p>
                  </a:txBody>
                  <a:tcPr marL="40993" marR="40993" marT="7068"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149281">
                <a:tc>
                  <a:txBody>
                    <a:bodyPr/>
                    <a:lstStyle/>
                    <a:p>
                      <a:pPr>
                        <a:lnSpc>
                          <a:spcPct val="115000"/>
                        </a:lnSpc>
                        <a:spcAft>
                          <a:spcPts val="0"/>
                        </a:spcAft>
                      </a:pPr>
                      <a:r>
                        <a:rPr lang="en-AU" sz="1050" b="1" kern="1200" dirty="0">
                          <a:solidFill>
                            <a:srgbClr val="000000"/>
                          </a:solidFill>
                          <a:effectLst/>
                          <a:latin typeface="Arial"/>
                          <a:ea typeface="Calibri"/>
                          <a:cs typeface="Times New Roman"/>
                        </a:rPr>
                        <a:t>Knight</a:t>
                      </a:r>
                      <a:endParaRPr lang="en-AU" sz="1050" b="1" dirty="0">
                        <a:effectLst/>
                        <a:latin typeface="Calibri"/>
                        <a:ea typeface="Calibri"/>
                        <a:cs typeface="Times New Roman"/>
                      </a:endParaRPr>
                    </a:p>
                    <a:p>
                      <a:pPr>
                        <a:lnSpc>
                          <a:spcPct val="115000"/>
                        </a:lnSpc>
                        <a:spcAft>
                          <a:spcPts val="0"/>
                        </a:spcAft>
                      </a:pPr>
                      <a:r>
                        <a:rPr lang="en-AU" sz="1050" b="1" kern="1200" dirty="0">
                          <a:solidFill>
                            <a:srgbClr val="000000"/>
                          </a:solidFill>
                          <a:effectLst/>
                          <a:latin typeface="Arial"/>
                          <a:ea typeface="Calibri"/>
                          <a:cs typeface="Times New Roman"/>
                        </a:rPr>
                        <a:t>(1997)</a:t>
                      </a:r>
                      <a:endParaRPr lang="en-AU" sz="1050" b="1"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050" b="1" kern="1200" dirty="0">
                          <a:solidFill>
                            <a:srgbClr val="000000"/>
                          </a:solidFill>
                          <a:effectLst/>
                          <a:latin typeface="Arial"/>
                          <a:ea typeface="Calibri"/>
                          <a:cs typeface="Times New Roman"/>
                        </a:rPr>
                        <a:t>Men</a:t>
                      </a:r>
                      <a:endParaRPr lang="en-AU" sz="105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N=414</a:t>
                      </a:r>
                      <a:endParaRPr lang="en-AU" sz="100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Intervention: n=293 </a:t>
                      </a:r>
                      <a:endParaRPr lang="en-AU" sz="100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Controls:</a:t>
                      </a:r>
                      <a:endParaRPr lang="en-AU" sz="100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n=121</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050" b="1" kern="1200" dirty="0">
                          <a:solidFill>
                            <a:srgbClr val="000000"/>
                          </a:solidFill>
                          <a:effectLst/>
                          <a:latin typeface="Arial"/>
                          <a:ea typeface="Calibri"/>
                          <a:cs typeface="Times New Roman"/>
                        </a:rPr>
                        <a:t>Moderate</a:t>
                      </a:r>
                      <a:endParaRPr lang="en-AU" sz="105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Clinical-referral</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050" b="1" kern="1200" dirty="0">
                          <a:solidFill>
                            <a:srgbClr val="000000"/>
                          </a:solidFill>
                          <a:effectLst/>
                          <a:latin typeface="Arial"/>
                          <a:ea typeface="Calibri"/>
                          <a:cs typeface="Times New Roman"/>
                        </a:rPr>
                        <a:t>Moderate</a:t>
                      </a:r>
                      <a:endParaRPr lang="en-AU" sz="105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Cohort analytical</a:t>
                      </a:r>
                      <a:endParaRPr lang="en-AU" sz="100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Randomisation: No</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73025">
                        <a:lnSpc>
                          <a:spcPct val="115000"/>
                        </a:lnSpc>
                        <a:spcAft>
                          <a:spcPts val="0"/>
                        </a:spcAft>
                      </a:pPr>
                      <a:r>
                        <a:rPr lang="en-AU" sz="1050" b="1" kern="1200" dirty="0">
                          <a:solidFill>
                            <a:srgbClr val="000000"/>
                          </a:solidFill>
                          <a:effectLst/>
                          <a:latin typeface="Arial"/>
                          <a:ea typeface="Calibri"/>
                          <a:cs typeface="Times New Roman"/>
                        </a:rPr>
                        <a:t>Strong</a:t>
                      </a:r>
                      <a:endParaRPr lang="en-AU" sz="105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73025">
                        <a:lnSpc>
                          <a:spcPct val="115000"/>
                        </a:lnSpc>
                        <a:spcAft>
                          <a:spcPts val="0"/>
                        </a:spcAft>
                      </a:pPr>
                      <a:r>
                        <a:rPr lang="en-AU" sz="1050" b="1" kern="1200" dirty="0">
                          <a:solidFill>
                            <a:srgbClr val="000000"/>
                          </a:solidFill>
                          <a:effectLst/>
                          <a:latin typeface="Arial"/>
                          <a:ea typeface="Calibri"/>
                          <a:cs typeface="Times New Roman"/>
                        </a:rPr>
                        <a:t>Strong</a:t>
                      </a:r>
                      <a:endParaRPr lang="en-AU" sz="1050" dirty="0">
                        <a:effectLst/>
                        <a:latin typeface="Calibri"/>
                        <a:ea typeface="Calibri"/>
                        <a:cs typeface="Times New Roman"/>
                      </a:endParaRPr>
                    </a:p>
                    <a:p>
                      <a:pPr indent="-73025">
                        <a:lnSpc>
                          <a:spcPct val="115000"/>
                        </a:lnSpc>
                        <a:spcAft>
                          <a:spcPts val="0"/>
                        </a:spcAft>
                      </a:pPr>
                      <a:r>
                        <a:rPr lang="en-AU" sz="1000" kern="1200" dirty="0">
                          <a:solidFill>
                            <a:srgbClr val="000000"/>
                          </a:solidFill>
                          <a:effectLst/>
                          <a:latin typeface="Arial"/>
                          <a:ea typeface="Calibri"/>
                          <a:cs typeface="Times New Roman"/>
                        </a:rPr>
                        <a:t>Routine data: </a:t>
                      </a:r>
                      <a:r>
                        <a:rPr lang="en-AU" sz="1000" kern="1200" dirty="0" smtClean="0">
                          <a:solidFill>
                            <a:srgbClr val="000000"/>
                          </a:solidFill>
                          <a:effectLst/>
                          <a:latin typeface="Arial"/>
                          <a:ea typeface="Calibri"/>
                          <a:cs typeface="Times New Roman"/>
                        </a:rPr>
                        <a:t>Yes</a:t>
                      </a:r>
                      <a:endParaRPr lang="en-AU" sz="1000" dirty="0">
                        <a:effectLst/>
                        <a:latin typeface="Calibri"/>
                        <a:ea typeface="Calibri"/>
                        <a:cs typeface="Times New Roman"/>
                      </a:endParaRPr>
                    </a:p>
                    <a:p>
                      <a:pPr indent="-73025">
                        <a:lnSpc>
                          <a:spcPct val="115000"/>
                        </a:lnSpc>
                        <a:spcAft>
                          <a:spcPts val="0"/>
                        </a:spcAft>
                      </a:pPr>
                      <a:r>
                        <a:rPr lang="en-AU" sz="1000" kern="1200" dirty="0">
                          <a:solidFill>
                            <a:srgbClr val="000000"/>
                          </a:solidFill>
                          <a:effectLst/>
                          <a:latin typeface="Arial"/>
                          <a:ea typeface="Calibri"/>
                          <a:cs typeface="Times New Roman"/>
                        </a:rPr>
                        <a:t>Self-report: Yes</a:t>
                      </a:r>
                      <a:endParaRPr lang="en-AU" sz="1000" dirty="0">
                        <a:effectLst/>
                        <a:latin typeface="Calibri"/>
                        <a:ea typeface="Calibri"/>
                        <a:cs typeface="Times New Roman"/>
                      </a:endParaRPr>
                    </a:p>
                    <a:p>
                      <a:pPr indent="-73025">
                        <a:lnSpc>
                          <a:spcPct val="115000"/>
                        </a:lnSpc>
                        <a:spcAft>
                          <a:spcPts val="300"/>
                        </a:spcAft>
                      </a:pPr>
                      <a:r>
                        <a:rPr lang="en-AU" sz="1000" kern="1200" dirty="0">
                          <a:solidFill>
                            <a:srgbClr val="000000"/>
                          </a:solidFill>
                          <a:effectLst/>
                          <a:latin typeface="Arial"/>
                          <a:ea typeface="Calibri"/>
                          <a:cs typeface="Times New Roman"/>
                        </a:rPr>
                        <a:t>Validated tools: Yes  (27-33)</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73025">
                        <a:lnSpc>
                          <a:spcPct val="115000"/>
                        </a:lnSpc>
                        <a:spcAft>
                          <a:spcPts val="0"/>
                        </a:spcAft>
                      </a:pPr>
                      <a:r>
                        <a:rPr lang="en-AU" sz="1050" b="1" kern="1200" dirty="0">
                          <a:solidFill>
                            <a:srgbClr val="000000"/>
                          </a:solidFill>
                          <a:effectLst/>
                          <a:latin typeface="Arial"/>
                          <a:ea typeface="Calibri"/>
                          <a:cs typeface="Times New Roman"/>
                        </a:rPr>
                        <a:t>Strong</a:t>
                      </a:r>
                      <a:endParaRPr lang="en-AU" sz="105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000" kern="1200" dirty="0">
                          <a:solidFill>
                            <a:srgbClr val="000000"/>
                          </a:solidFill>
                          <a:effectLst/>
                          <a:latin typeface="Arial"/>
                          <a:ea typeface="Calibri"/>
                          <a:cs typeface="Times New Roman"/>
                        </a:rPr>
                        <a:t>Only graduates included in analysis. Treatment had curriculum. Attendance to other treatments not reported.</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18415" indent="-91440">
                        <a:lnSpc>
                          <a:spcPct val="115000"/>
                        </a:lnSpc>
                        <a:spcAft>
                          <a:spcPts val="0"/>
                        </a:spcAft>
                      </a:pPr>
                      <a:r>
                        <a:rPr lang="en-AU" sz="1050" b="1" kern="1200" dirty="0">
                          <a:solidFill>
                            <a:srgbClr val="000000"/>
                          </a:solidFill>
                          <a:effectLst/>
                          <a:latin typeface="Arial"/>
                          <a:ea typeface="Calibri"/>
                          <a:cs typeface="Times New Roman"/>
                        </a:rPr>
                        <a:t>Strong</a:t>
                      </a:r>
                      <a:endParaRPr lang="en-AU" sz="105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en-AU"/>
                    </a:p>
                  </a:txBody>
                  <a:tcPr/>
                </a:tc>
              </a:tr>
              <a:tr h="1240236">
                <a:tc>
                  <a:txBody>
                    <a:bodyPr/>
                    <a:lstStyle/>
                    <a:p>
                      <a:pPr>
                        <a:lnSpc>
                          <a:spcPct val="115000"/>
                        </a:lnSpc>
                        <a:spcAft>
                          <a:spcPts val="0"/>
                        </a:spcAft>
                      </a:pPr>
                      <a:r>
                        <a:rPr lang="en-AU" sz="1050" b="1" kern="1200" dirty="0">
                          <a:solidFill>
                            <a:srgbClr val="000000"/>
                          </a:solidFill>
                          <a:effectLst/>
                          <a:latin typeface="Arial"/>
                          <a:ea typeface="Calibri"/>
                          <a:cs typeface="Times New Roman"/>
                        </a:rPr>
                        <a:t>Welsh</a:t>
                      </a:r>
                      <a:endParaRPr lang="en-AU" sz="1050" b="1" dirty="0">
                        <a:effectLst/>
                        <a:latin typeface="Calibri"/>
                        <a:ea typeface="Calibri"/>
                        <a:cs typeface="Times New Roman"/>
                      </a:endParaRPr>
                    </a:p>
                    <a:p>
                      <a:pPr>
                        <a:lnSpc>
                          <a:spcPct val="115000"/>
                        </a:lnSpc>
                        <a:spcAft>
                          <a:spcPts val="0"/>
                        </a:spcAft>
                      </a:pPr>
                      <a:r>
                        <a:rPr lang="en-AU" sz="1050" b="1" kern="1200" dirty="0">
                          <a:solidFill>
                            <a:srgbClr val="000000"/>
                          </a:solidFill>
                          <a:effectLst/>
                          <a:latin typeface="Arial"/>
                          <a:ea typeface="Calibri"/>
                          <a:cs typeface="Times New Roman"/>
                        </a:rPr>
                        <a:t>(2007)</a:t>
                      </a:r>
                      <a:endParaRPr lang="en-AU" sz="1050" b="1"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050" b="1" kern="1200" dirty="0">
                          <a:solidFill>
                            <a:srgbClr val="000000"/>
                          </a:solidFill>
                          <a:effectLst/>
                          <a:latin typeface="Arial"/>
                          <a:ea typeface="Calibri"/>
                          <a:cs typeface="Times New Roman"/>
                        </a:rPr>
                        <a:t>Men</a:t>
                      </a:r>
                      <a:endParaRPr lang="en-AU" sz="105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N=708</a:t>
                      </a:r>
                      <a:endParaRPr lang="en-AU" sz="100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Intervention: n=217 </a:t>
                      </a:r>
                      <a:endParaRPr lang="en-AU" sz="100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controls: n=491</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050" b="1" kern="1200" dirty="0">
                          <a:solidFill>
                            <a:srgbClr val="000000"/>
                          </a:solidFill>
                          <a:effectLst/>
                          <a:latin typeface="Arial"/>
                          <a:ea typeface="Calibri"/>
                          <a:cs typeface="Times New Roman"/>
                        </a:rPr>
                        <a:t>Moderate</a:t>
                      </a:r>
                      <a:endParaRPr lang="en-AU" sz="105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Clinical-referral</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050" b="1" kern="1200" dirty="0">
                          <a:solidFill>
                            <a:srgbClr val="000000"/>
                          </a:solidFill>
                          <a:effectLst/>
                          <a:latin typeface="Arial"/>
                          <a:ea typeface="Calibri"/>
                          <a:cs typeface="Times New Roman"/>
                        </a:rPr>
                        <a:t>Moderate</a:t>
                      </a:r>
                      <a:endParaRPr lang="en-AU" sz="105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Cohort analytical</a:t>
                      </a:r>
                      <a:endParaRPr lang="en-AU" sz="1000" dirty="0">
                        <a:effectLst/>
                        <a:latin typeface="Calibri"/>
                        <a:ea typeface="Calibri"/>
                        <a:cs typeface="Times New Roman"/>
                      </a:endParaRPr>
                    </a:p>
                    <a:p>
                      <a:pPr>
                        <a:lnSpc>
                          <a:spcPct val="115000"/>
                        </a:lnSpc>
                        <a:spcAft>
                          <a:spcPts val="0"/>
                        </a:spcAft>
                      </a:pPr>
                      <a:r>
                        <a:rPr lang="en-AU" sz="1000" kern="1200" dirty="0">
                          <a:solidFill>
                            <a:srgbClr val="000000"/>
                          </a:solidFill>
                          <a:effectLst/>
                          <a:latin typeface="Arial"/>
                          <a:ea typeface="Calibri"/>
                          <a:cs typeface="Times New Roman"/>
                        </a:rPr>
                        <a:t>Randomisation: No</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73025">
                        <a:lnSpc>
                          <a:spcPct val="115000"/>
                        </a:lnSpc>
                        <a:spcAft>
                          <a:spcPts val="0"/>
                        </a:spcAft>
                      </a:pPr>
                      <a:r>
                        <a:rPr lang="en-AU" sz="1050" b="1" kern="1200" dirty="0">
                          <a:solidFill>
                            <a:srgbClr val="000000"/>
                          </a:solidFill>
                          <a:effectLst/>
                          <a:latin typeface="Arial"/>
                          <a:ea typeface="Calibri"/>
                          <a:cs typeface="Times New Roman"/>
                        </a:rPr>
                        <a:t>Strong</a:t>
                      </a:r>
                      <a:endParaRPr lang="en-AU" sz="105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73025">
                        <a:lnSpc>
                          <a:spcPct val="115000"/>
                        </a:lnSpc>
                        <a:spcAft>
                          <a:spcPts val="0"/>
                        </a:spcAft>
                      </a:pPr>
                      <a:r>
                        <a:rPr lang="en-AU" sz="1050" b="1" kern="1200" dirty="0">
                          <a:solidFill>
                            <a:srgbClr val="000000"/>
                          </a:solidFill>
                          <a:effectLst/>
                          <a:latin typeface="Arial"/>
                          <a:ea typeface="Calibri"/>
                          <a:cs typeface="Times New Roman"/>
                        </a:rPr>
                        <a:t>Strong</a:t>
                      </a:r>
                      <a:endParaRPr lang="en-AU" sz="1050" dirty="0">
                        <a:effectLst/>
                        <a:latin typeface="Calibri"/>
                        <a:ea typeface="Calibri"/>
                        <a:cs typeface="Times New Roman"/>
                      </a:endParaRPr>
                    </a:p>
                    <a:p>
                      <a:pPr indent="-73025">
                        <a:lnSpc>
                          <a:spcPct val="115000"/>
                        </a:lnSpc>
                        <a:spcAft>
                          <a:spcPts val="0"/>
                        </a:spcAft>
                      </a:pPr>
                      <a:r>
                        <a:rPr lang="en-AU" sz="1000" kern="1200" dirty="0">
                          <a:solidFill>
                            <a:srgbClr val="000000"/>
                          </a:solidFill>
                          <a:effectLst/>
                          <a:latin typeface="Arial"/>
                          <a:ea typeface="Calibri"/>
                          <a:cs typeface="Times New Roman"/>
                        </a:rPr>
                        <a:t>Routine data: Yes</a:t>
                      </a:r>
                      <a:endParaRPr lang="en-AU" sz="1000" dirty="0">
                        <a:effectLst/>
                        <a:latin typeface="Calibri"/>
                        <a:ea typeface="Calibri"/>
                        <a:cs typeface="Times New Roman"/>
                      </a:endParaRPr>
                    </a:p>
                    <a:p>
                      <a:pPr indent="-73025">
                        <a:lnSpc>
                          <a:spcPct val="115000"/>
                        </a:lnSpc>
                        <a:spcAft>
                          <a:spcPts val="0"/>
                        </a:spcAft>
                      </a:pPr>
                      <a:r>
                        <a:rPr lang="en-AU" sz="1000" kern="1200" dirty="0">
                          <a:solidFill>
                            <a:srgbClr val="000000"/>
                          </a:solidFill>
                          <a:effectLst/>
                          <a:latin typeface="Arial"/>
                          <a:ea typeface="Calibri"/>
                          <a:cs typeface="Times New Roman"/>
                        </a:rPr>
                        <a:t>Self-report: Yes</a:t>
                      </a:r>
                      <a:endParaRPr lang="en-AU" sz="1000" dirty="0">
                        <a:effectLst/>
                        <a:latin typeface="Calibri"/>
                        <a:ea typeface="Calibri"/>
                        <a:cs typeface="Times New Roman"/>
                      </a:endParaRPr>
                    </a:p>
                    <a:p>
                      <a:pPr indent="-73025">
                        <a:lnSpc>
                          <a:spcPct val="115000"/>
                        </a:lnSpc>
                        <a:spcAft>
                          <a:spcPts val="300"/>
                        </a:spcAft>
                      </a:pPr>
                      <a:r>
                        <a:rPr lang="en-AU" sz="1000" kern="1200" dirty="0">
                          <a:solidFill>
                            <a:srgbClr val="000000"/>
                          </a:solidFill>
                          <a:effectLst/>
                          <a:latin typeface="Arial"/>
                          <a:ea typeface="Calibri"/>
                          <a:cs typeface="Times New Roman"/>
                        </a:rPr>
                        <a:t>Validated tools: Yes  (35, 36)</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indent="-73025">
                        <a:lnSpc>
                          <a:spcPct val="115000"/>
                        </a:lnSpc>
                        <a:spcAft>
                          <a:spcPts val="0"/>
                        </a:spcAft>
                      </a:pPr>
                      <a:r>
                        <a:rPr lang="en-AU" sz="1050" b="1" kern="1200">
                          <a:solidFill>
                            <a:srgbClr val="000000"/>
                          </a:solidFill>
                          <a:effectLst/>
                          <a:latin typeface="Arial"/>
                          <a:ea typeface="Calibri"/>
                          <a:cs typeface="Times New Roman"/>
                        </a:rPr>
                        <a:t>Moderate</a:t>
                      </a:r>
                      <a:endParaRPr lang="en-AU" sz="105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300"/>
                        </a:spcAft>
                      </a:pPr>
                      <a:r>
                        <a:rPr lang="en-AU" sz="1000" kern="1200" dirty="0">
                          <a:solidFill>
                            <a:srgbClr val="000000"/>
                          </a:solidFill>
                          <a:effectLst/>
                          <a:latin typeface="Arial"/>
                          <a:ea typeface="Calibri"/>
                          <a:cs typeface="Times New Roman"/>
                        </a:rPr>
                        <a:t>Intervention group completed treatment. 5 different TC interventions, authors state high consistence between treatments. Treatment has curriculum. Attendance to other treatments not reported.</a:t>
                      </a:r>
                      <a:endParaRPr lang="en-AU" sz="100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18415" indent="-91440">
                        <a:lnSpc>
                          <a:spcPct val="115000"/>
                        </a:lnSpc>
                        <a:spcAft>
                          <a:spcPts val="0"/>
                        </a:spcAft>
                      </a:pPr>
                      <a:r>
                        <a:rPr lang="en-AU" sz="1050" b="1" kern="1200" dirty="0">
                          <a:solidFill>
                            <a:srgbClr val="000000"/>
                          </a:solidFill>
                          <a:effectLst/>
                          <a:latin typeface="Arial"/>
                          <a:ea typeface="Calibri"/>
                          <a:cs typeface="Times New Roman"/>
                        </a:rPr>
                        <a:t>Strong</a:t>
                      </a:r>
                      <a:endParaRPr lang="en-AU" sz="1050" dirty="0">
                        <a:effectLst/>
                        <a:latin typeface="Calibri"/>
                        <a:ea typeface="Calibri"/>
                        <a:cs typeface="Times New Roman"/>
                      </a:endParaRPr>
                    </a:p>
                  </a:txBody>
                  <a:tcPr marL="40993" marR="40993" marT="70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en-AU"/>
                    </a:p>
                  </a:txBody>
                  <a:tcPr/>
                </a:tc>
              </a:tr>
            </a:tbl>
          </a:graphicData>
        </a:graphic>
      </p:graphicFrame>
    </p:spTree>
    <p:extLst>
      <p:ext uri="{BB962C8B-B14F-4D97-AF65-F5344CB8AC3E}">
        <p14:creationId xmlns:p14="http://schemas.microsoft.com/office/powerpoint/2010/main" val="3716805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864" y="934763"/>
            <a:ext cx="7882159" cy="864096"/>
          </a:xfrm>
        </p:spPr>
        <p:txBody>
          <a:bodyPr/>
          <a:lstStyle/>
          <a:p>
            <a:r>
              <a:rPr lang="en-AU" sz="2400" dirty="0"/>
              <a:t>Appraisal of quantitative papers (n = 24)</a:t>
            </a:r>
          </a:p>
        </p:txBody>
      </p:sp>
      <p:sp>
        <p:nvSpPr>
          <p:cNvPr id="3" name="Text Placeholder 2"/>
          <p:cNvSpPr>
            <a:spLocks noGrp="1"/>
          </p:cNvSpPr>
          <p:nvPr>
            <p:ph type="body" sz="quarter" idx="11"/>
          </p:nvPr>
        </p:nvSpPr>
        <p:spPr/>
        <p:txBody>
          <a:bodyPr/>
          <a:lstStyle/>
          <a:p>
            <a:pPr marL="0">
              <a:lnSpc>
                <a:spcPct val="100000"/>
              </a:lnSpc>
              <a:spcBef>
                <a:spcPts val="1800"/>
              </a:spcBef>
            </a:pPr>
            <a:r>
              <a:rPr lang="en-AU" sz="1400" b="1" dirty="0">
                <a:solidFill>
                  <a:schemeClr val="tx1"/>
                </a:solidFill>
              </a:rPr>
              <a:t>Global rating:</a:t>
            </a:r>
            <a:r>
              <a:rPr lang="en-AU" sz="1400" dirty="0">
                <a:solidFill>
                  <a:schemeClr val="tx1"/>
                </a:solidFill>
              </a:rPr>
              <a:t> </a:t>
            </a:r>
          </a:p>
          <a:p>
            <a:pPr marL="0">
              <a:lnSpc>
                <a:spcPct val="100000"/>
              </a:lnSpc>
              <a:spcBef>
                <a:spcPts val="0"/>
              </a:spcBef>
              <a:buFont typeface="Arial" panose="020B0604020202020204" pitchFamily="34" charset="0"/>
              <a:buChar char="•"/>
            </a:pPr>
            <a:r>
              <a:rPr lang="en-AU" sz="1400" b="1" dirty="0" smtClean="0">
                <a:solidFill>
                  <a:schemeClr val="tx1"/>
                </a:solidFill>
              </a:rPr>
              <a:t>Strong </a:t>
            </a:r>
            <a:r>
              <a:rPr lang="en-AU" sz="1400" dirty="0">
                <a:solidFill>
                  <a:schemeClr val="tx1"/>
                </a:solidFill>
              </a:rPr>
              <a:t>(n=5</a:t>
            </a:r>
            <a:r>
              <a:rPr lang="en-AU" sz="1400" dirty="0" smtClean="0">
                <a:solidFill>
                  <a:schemeClr val="tx1"/>
                </a:solidFill>
              </a:rPr>
              <a:t>): </a:t>
            </a:r>
            <a:r>
              <a:rPr lang="en-AU" sz="1200" i="1" dirty="0">
                <a:solidFill>
                  <a:schemeClr val="tx1"/>
                </a:solidFill>
              </a:rPr>
              <a:t>Arseneault (2015) , Bowes (2012) , Knight (1997) , Welsh (2007) , Wexler (1999) </a:t>
            </a:r>
          </a:p>
          <a:p>
            <a:pPr marL="0">
              <a:lnSpc>
                <a:spcPct val="100000"/>
              </a:lnSpc>
              <a:spcBef>
                <a:spcPts val="0"/>
              </a:spcBef>
              <a:buFont typeface="Arial" panose="020B0604020202020204" pitchFamily="34" charset="0"/>
              <a:buChar char="•"/>
            </a:pPr>
            <a:r>
              <a:rPr lang="en-AU" sz="1400" b="1" dirty="0" smtClean="0">
                <a:solidFill>
                  <a:schemeClr val="tx1"/>
                </a:solidFill>
              </a:rPr>
              <a:t>Moderate </a:t>
            </a:r>
            <a:r>
              <a:rPr lang="en-AU" sz="1400" dirty="0">
                <a:solidFill>
                  <a:schemeClr val="tx1"/>
                </a:solidFill>
              </a:rPr>
              <a:t>(</a:t>
            </a:r>
            <a:r>
              <a:rPr lang="en-AU" sz="1400" dirty="0" smtClean="0">
                <a:solidFill>
                  <a:schemeClr val="tx1"/>
                </a:solidFill>
              </a:rPr>
              <a:t>n=6): </a:t>
            </a:r>
            <a:r>
              <a:rPr lang="en-AU" sz="1200" i="1" dirty="0">
                <a:solidFill>
                  <a:schemeClr val="tx1"/>
                </a:solidFill>
              </a:rPr>
              <a:t>Chaple (2014), </a:t>
            </a:r>
            <a:r>
              <a:rPr lang="en-AU" sz="1200" i="1" dirty="0" smtClean="0">
                <a:solidFill>
                  <a:schemeClr val="tx1"/>
                </a:solidFill>
              </a:rPr>
              <a:t>Inciardi </a:t>
            </a:r>
            <a:r>
              <a:rPr lang="en-AU" sz="1200" i="1" dirty="0">
                <a:solidFill>
                  <a:schemeClr val="tx1"/>
                </a:solidFill>
              </a:rPr>
              <a:t>(1997) , Joe (2010) , Lee H (2014) , </a:t>
            </a:r>
            <a:endParaRPr lang="en-AU" sz="1200" i="1" dirty="0" smtClean="0">
              <a:solidFill>
                <a:schemeClr val="tx1"/>
              </a:solidFill>
            </a:endParaRPr>
          </a:p>
          <a:p>
            <a:pPr marL="0" indent="0">
              <a:lnSpc>
                <a:spcPct val="100000"/>
              </a:lnSpc>
              <a:spcBef>
                <a:spcPts val="0"/>
              </a:spcBef>
            </a:pPr>
            <a:r>
              <a:rPr lang="en-AU" sz="1200" i="1" dirty="0" smtClean="0">
                <a:solidFill>
                  <a:schemeClr val="tx1"/>
                </a:solidFill>
              </a:rPr>
              <a:t>	Lee K-H</a:t>
            </a:r>
            <a:r>
              <a:rPr lang="en-AU" sz="1200" i="1" dirty="0">
                <a:solidFill>
                  <a:schemeClr val="tx1"/>
                </a:solidFill>
              </a:rPr>
              <a:t> </a:t>
            </a:r>
            <a:r>
              <a:rPr lang="en-AU" sz="1200" i="1" dirty="0" smtClean="0">
                <a:solidFill>
                  <a:schemeClr val="tx1"/>
                </a:solidFill>
              </a:rPr>
              <a:t>(2011</a:t>
            </a:r>
            <a:r>
              <a:rPr lang="en-AU" sz="1200" i="1" dirty="0">
                <a:solidFill>
                  <a:schemeClr val="tx1"/>
                </a:solidFill>
              </a:rPr>
              <a:t>), </a:t>
            </a:r>
            <a:r>
              <a:rPr lang="en-AU" sz="1200" i="1" dirty="0" smtClean="0">
                <a:solidFill>
                  <a:schemeClr val="tx1"/>
                </a:solidFill>
              </a:rPr>
              <a:t>Pelissier </a:t>
            </a:r>
            <a:r>
              <a:rPr lang="en-AU" sz="1200" i="1" dirty="0">
                <a:solidFill>
                  <a:schemeClr val="tx1"/>
                </a:solidFill>
              </a:rPr>
              <a:t>(2001) </a:t>
            </a:r>
          </a:p>
          <a:p>
            <a:pPr>
              <a:lnSpc>
                <a:spcPct val="100000"/>
              </a:lnSpc>
              <a:spcBef>
                <a:spcPts val="0"/>
              </a:spcBef>
              <a:buFont typeface="Arial" panose="020B0604020202020204" pitchFamily="34" charset="0"/>
              <a:buChar char="•"/>
            </a:pPr>
            <a:r>
              <a:rPr lang="en-AU" sz="1400" b="1" dirty="0" smtClean="0">
                <a:solidFill>
                  <a:schemeClr val="tx1"/>
                </a:solidFill>
              </a:rPr>
              <a:t>Weak </a:t>
            </a:r>
            <a:r>
              <a:rPr lang="en-AU" sz="1400" dirty="0">
                <a:solidFill>
                  <a:schemeClr val="tx1"/>
                </a:solidFill>
              </a:rPr>
              <a:t>(</a:t>
            </a:r>
            <a:r>
              <a:rPr lang="en-AU" sz="1400" dirty="0" smtClean="0">
                <a:solidFill>
                  <a:schemeClr val="tx1"/>
                </a:solidFill>
              </a:rPr>
              <a:t>n=13): </a:t>
            </a:r>
            <a:r>
              <a:rPr lang="en-AU" sz="1200" i="1" dirty="0">
                <a:solidFill>
                  <a:schemeClr val="tx1"/>
                </a:solidFill>
              </a:rPr>
              <a:t>Welsh (2010), Bowen (2006), Crundall (1997), Davis (2014), Gossage (2003), Linhorst (2012), </a:t>
            </a:r>
            <a:r>
              <a:rPr lang="en-AU" sz="1200" i="1" dirty="0" smtClean="0">
                <a:solidFill>
                  <a:schemeClr val="tx1"/>
                </a:solidFill>
              </a:rPr>
              <a:t>	Matsumoto </a:t>
            </a:r>
            <a:r>
              <a:rPr lang="en-AU" sz="1200" i="1" dirty="0">
                <a:solidFill>
                  <a:schemeClr val="tx1"/>
                </a:solidFill>
              </a:rPr>
              <a:t>(2014), Raney (2005), Slaski (2006), Stohr (2002), Turley (2004), Vaughn (2003), </a:t>
            </a:r>
            <a:endParaRPr lang="en-AU" sz="1200" i="1" dirty="0" smtClean="0">
              <a:solidFill>
                <a:schemeClr val="tx1"/>
              </a:solidFill>
            </a:endParaRPr>
          </a:p>
          <a:p>
            <a:pPr marL="0" indent="0">
              <a:lnSpc>
                <a:spcPct val="100000"/>
              </a:lnSpc>
              <a:spcBef>
                <a:spcPts val="0"/>
              </a:spcBef>
            </a:pPr>
            <a:r>
              <a:rPr lang="en-AU" sz="1200" i="1" dirty="0">
                <a:solidFill>
                  <a:schemeClr val="tx1"/>
                </a:solidFill>
              </a:rPr>
              <a:t>	</a:t>
            </a:r>
            <a:r>
              <a:rPr lang="en-AU" sz="1200" i="1" dirty="0" smtClean="0">
                <a:solidFill>
                  <a:schemeClr val="tx1"/>
                </a:solidFill>
              </a:rPr>
              <a:t>Vukadin (2004) </a:t>
            </a:r>
            <a:endParaRPr lang="en-AU" sz="1200" i="1" dirty="0">
              <a:solidFill>
                <a:schemeClr val="tx1"/>
              </a:solidFill>
            </a:endParaRPr>
          </a:p>
          <a:p>
            <a:pPr marL="0">
              <a:lnSpc>
                <a:spcPct val="100000"/>
              </a:lnSpc>
              <a:spcBef>
                <a:spcPts val="0"/>
              </a:spcBef>
            </a:pPr>
            <a:endParaRPr lang="en-AU" sz="1400" b="1" dirty="0">
              <a:solidFill>
                <a:schemeClr val="tx1"/>
              </a:solidFill>
            </a:endParaRPr>
          </a:p>
          <a:p>
            <a:pPr marL="0">
              <a:lnSpc>
                <a:spcPct val="100000"/>
              </a:lnSpc>
              <a:spcBef>
                <a:spcPts val="0"/>
              </a:spcBef>
            </a:pPr>
            <a:r>
              <a:rPr lang="en-AU" sz="1400" b="1" dirty="0" smtClean="0">
                <a:solidFill>
                  <a:schemeClr val="tx1"/>
                </a:solidFill>
              </a:rPr>
              <a:t>Study design</a:t>
            </a:r>
            <a:r>
              <a:rPr lang="en-AU" sz="1400" dirty="0" smtClean="0">
                <a:solidFill>
                  <a:schemeClr val="tx1"/>
                </a:solidFill>
              </a:rPr>
              <a:t> </a:t>
            </a:r>
          </a:p>
          <a:p>
            <a:pPr marL="400050" lvl="1">
              <a:spcBef>
                <a:spcPts val="0"/>
              </a:spcBef>
              <a:buFont typeface="Arial" panose="020B0604020202020204" pitchFamily="34" charset="0"/>
              <a:buChar char="•"/>
            </a:pPr>
            <a:r>
              <a:rPr lang="en-AU" sz="1400" b="1" dirty="0" smtClean="0">
                <a:solidFill>
                  <a:schemeClr val="tx1"/>
                </a:solidFill>
              </a:rPr>
              <a:t>Strong: </a:t>
            </a:r>
            <a:r>
              <a:rPr lang="en-AU" sz="1400" dirty="0" smtClean="0">
                <a:solidFill>
                  <a:schemeClr val="tx1"/>
                </a:solidFill>
              </a:rPr>
              <a:t>Randomised control trial (</a:t>
            </a:r>
            <a:r>
              <a:rPr lang="en-AU" sz="1400" dirty="0">
                <a:solidFill>
                  <a:schemeClr val="tx1"/>
                </a:solidFill>
              </a:rPr>
              <a:t>n=1</a:t>
            </a:r>
            <a:r>
              <a:rPr lang="en-AU" sz="1400" dirty="0" smtClean="0">
                <a:solidFill>
                  <a:schemeClr val="tx1"/>
                </a:solidFill>
              </a:rPr>
              <a:t>), clinical control trial </a:t>
            </a:r>
            <a:r>
              <a:rPr lang="en-AU" sz="1400" dirty="0">
                <a:solidFill>
                  <a:schemeClr val="tx1"/>
                </a:solidFill>
              </a:rPr>
              <a:t>(n=5</a:t>
            </a:r>
            <a:r>
              <a:rPr lang="en-AU" sz="1400" dirty="0" smtClean="0">
                <a:solidFill>
                  <a:schemeClr val="tx1"/>
                </a:solidFill>
              </a:rPr>
              <a:t>)</a:t>
            </a:r>
          </a:p>
          <a:p>
            <a:pPr marL="400050" lvl="1">
              <a:spcBef>
                <a:spcPts val="0"/>
              </a:spcBef>
              <a:buFont typeface="Arial" panose="020B0604020202020204" pitchFamily="34" charset="0"/>
              <a:buChar char="•"/>
            </a:pPr>
            <a:r>
              <a:rPr lang="en-AU" sz="1400" b="1" dirty="0" smtClean="0">
                <a:solidFill>
                  <a:schemeClr val="tx1"/>
                </a:solidFill>
              </a:rPr>
              <a:t>Moderate:</a:t>
            </a:r>
            <a:r>
              <a:rPr lang="en-AU" sz="1400" dirty="0" smtClean="0">
                <a:solidFill>
                  <a:schemeClr val="tx1"/>
                </a:solidFill>
              </a:rPr>
              <a:t> Cohort analytical (n=11), </a:t>
            </a:r>
          </a:p>
          <a:p>
            <a:pPr marL="400050" lvl="1">
              <a:spcBef>
                <a:spcPts val="0"/>
              </a:spcBef>
              <a:buFont typeface="Arial" panose="020B0604020202020204" pitchFamily="34" charset="0"/>
              <a:buChar char="•"/>
            </a:pPr>
            <a:r>
              <a:rPr lang="en-AU" sz="1400" b="1" dirty="0"/>
              <a:t>Weak: </a:t>
            </a:r>
            <a:r>
              <a:rPr lang="en-AU" sz="1400" dirty="0"/>
              <a:t>Cohort (n= 6), time series (n=1)</a:t>
            </a:r>
          </a:p>
          <a:p>
            <a:pPr marL="0">
              <a:lnSpc>
                <a:spcPct val="100000"/>
              </a:lnSpc>
              <a:spcBef>
                <a:spcPts val="0"/>
              </a:spcBef>
            </a:pPr>
            <a:r>
              <a:rPr lang="en-AU" sz="1400" dirty="0" smtClean="0">
                <a:solidFill>
                  <a:schemeClr val="tx1"/>
                </a:solidFill>
              </a:rPr>
              <a:t> 		</a:t>
            </a:r>
          </a:p>
          <a:p>
            <a:pPr marL="0">
              <a:lnSpc>
                <a:spcPct val="100000"/>
              </a:lnSpc>
              <a:spcBef>
                <a:spcPts val="0"/>
              </a:spcBef>
            </a:pPr>
            <a:r>
              <a:rPr lang="en-AU" sz="1400" b="1" dirty="0" smtClean="0">
                <a:solidFill>
                  <a:schemeClr val="tx1"/>
                </a:solidFill>
              </a:rPr>
              <a:t>Selection </a:t>
            </a:r>
            <a:r>
              <a:rPr lang="en-AU" sz="1400" b="1" dirty="0">
                <a:solidFill>
                  <a:schemeClr val="tx1"/>
                </a:solidFill>
              </a:rPr>
              <a:t>bias</a:t>
            </a:r>
            <a:r>
              <a:rPr lang="en-AU" sz="1400" dirty="0">
                <a:solidFill>
                  <a:schemeClr val="tx1"/>
                </a:solidFill>
              </a:rPr>
              <a:t>: </a:t>
            </a:r>
            <a:endParaRPr lang="en-AU" sz="1400" dirty="0" smtClean="0">
              <a:solidFill>
                <a:schemeClr val="tx1"/>
              </a:solidFill>
            </a:endParaRPr>
          </a:p>
          <a:p>
            <a:pPr marL="400050" lvl="1">
              <a:lnSpc>
                <a:spcPct val="100000"/>
              </a:lnSpc>
              <a:spcBef>
                <a:spcPts val="0"/>
              </a:spcBef>
              <a:buFont typeface="Arial" panose="020B0604020202020204" pitchFamily="34" charset="0"/>
              <a:buChar char="•"/>
            </a:pPr>
            <a:r>
              <a:rPr lang="en-AU" sz="1400" b="1" dirty="0" smtClean="0"/>
              <a:t>Strong </a:t>
            </a:r>
            <a:r>
              <a:rPr lang="en-AU" sz="1400" dirty="0"/>
              <a:t>[no bias] (n=1) </a:t>
            </a:r>
          </a:p>
          <a:p>
            <a:pPr marL="400050" lvl="1">
              <a:lnSpc>
                <a:spcPct val="100000"/>
              </a:lnSpc>
              <a:spcBef>
                <a:spcPts val="0"/>
              </a:spcBef>
              <a:buFont typeface="Arial" panose="020B0604020202020204" pitchFamily="34" charset="0"/>
              <a:buChar char="•"/>
            </a:pPr>
            <a:r>
              <a:rPr lang="en-AU" sz="1400" b="1" dirty="0" smtClean="0"/>
              <a:t>Moderate </a:t>
            </a:r>
            <a:r>
              <a:rPr lang="en-AU" sz="1400" dirty="0"/>
              <a:t>(n=17) </a:t>
            </a:r>
          </a:p>
          <a:p>
            <a:pPr marL="400050" lvl="1">
              <a:lnSpc>
                <a:spcPct val="100000"/>
              </a:lnSpc>
              <a:spcBef>
                <a:spcPts val="0"/>
              </a:spcBef>
              <a:buFont typeface="Arial" panose="020B0604020202020204" pitchFamily="34" charset="0"/>
              <a:buChar char="•"/>
            </a:pPr>
            <a:r>
              <a:rPr lang="en-AU" sz="1400" b="1" dirty="0" smtClean="0"/>
              <a:t>Weak</a:t>
            </a:r>
            <a:r>
              <a:rPr lang="en-AU" sz="1400" dirty="0" smtClean="0"/>
              <a:t> </a:t>
            </a:r>
            <a:r>
              <a:rPr lang="en-AU" sz="1400" dirty="0"/>
              <a:t>(n=6) </a:t>
            </a:r>
          </a:p>
          <a:p>
            <a:pPr marL="0">
              <a:lnSpc>
                <a:spcPct val="100000"/>
              </a:lnSpc>
              <a:spcBef>
                <a:spcPts val="0"/>
              </a:spcBef>
            </a:pPr>
            <a:endParaRPr lang="en-AU" sz="1400" b="1" dirty="0" smtClean="0">
              <a:solidFill>
                <a:schemeClr val="tx1"/>
              </a:solidFill>
            </a:endParaRPr>
          </a:p>
          <a:p>
            <a:pPr marL="0">
              <a:lnSpc>
                <a:spcPct val="100000"/>
              </a:lnSpc>
              <a:spcBef>
                <a:spcPts val="0"/>
              </a:spcBef>
            </a:pPr>
            <a:r>
              <a:rPr lang="en-AU" sz="1400" b="1" dirty="0" smtClean="0">
                <a:solidFill>
                  <a:schemeClr val="tx1"/>
                </a:solidFill>
              </a:rPr>
              <a:t>Data collection:</a:t>
            </a:r>
            <a:r>
              <a:rPr lang="en-AU" sz="1400" dirty="0" smtClean="0">
                <a:solidFill>
                  <a:schemeClr val="tx1"/>
                </a:solidFill>
              </a:rPr>
              <a:t> </a:t>
            </a:r>
          </a:p>
          <a:p>
            <a:pPr marL="400050" lvl="1">
              <a:spcBef>
                <a:spcPts val="0"/>
              </a:spcBef>
              <a:buFont typeface="Arial" panose="020B0604020202020204" pitchFamily="34" charset="0"/>
              <a:buChar char="•"/>
            </a:pPr>
            <a:r>
              <a:rPr lang="en-AU" sz="1400" b="1" dirty="0" smtClean="0"/>
              <a:t>Strong:</a:t>
            </a:r>
            <a:r>
              <a:rPr lang="en-AU" sz="1400" dirty="0" smtClean="0"/>
              <a:t> validated survey tools (n=12) –</a:t>
            </a:r>
            <a:r>
              <a:rPr lang="en-AU" sz="1400" i="1" dirty="0" smtClean="0"/>
              <a:t> 53 survey tools catalogued </a:t>
            </a:r>
          </a:p>
          <a:p>
            <a:pPr marL="400050" lvl="1">
              <a:spcBef>
                <a:spcPts val="0"/>
              </a:spcBef>
              <a:buFont typeface="Arial" panose="020B0604020202020204" pitchFamily="34" charset="0"/>
              <a:buChar char="•"/>
            </a:pPr>
            <a:r>
              <a:rPr lang="en-AU" sz="1400" b="1" dirty="0" smtClean="0"/>
              <a:t>Moderate:</a:t>
            </a:r>
            <a:r>
              <a:rPr lang="en-AU" sz="1400" dirty="0" smtClean="0"/>
              <a:t> survey based on a validated survey tool (n=1)</a:t>
            </a:r>
          </a:p>
          <a:p>
            <a:pPr marL="400050" lvl="1">
              <a:spcBef>
                <a:spcPts val="0"/>
              </a:spcBef>
              <a:buFont typeface="Arial" panose="020B0604020202020204" pitchFamily="34" charset="0"/>
              <a:buChar char="•"/>
            </a:pPr>
            <a:r>
              <a:rPr lang="en-AU" sz="1400" b="1" dirty="0" smtClean="0"/>
              <a:t>Weak: </a:t>
            </a:r>
            <a:r>
              <a:rPr lang="en-AU" sz="1400" dirty="0" smtClean="0"/>
              <a:t>none validated survey tools (n=11)  </a:t>
            </a:r>
            <a:endParaRPr lang="en-AU" sz="1400" dirty="0"/>
          </a:p>
          <a:p>
            <a:endParaRPr lang="en-AU" dirty="0"/>
          </a:p>
        </p:txBody>
      </p:sp>
      <p:sp>
        <p:nvSpPr>
          <p:cNvPr id="5" name="Slide Number Placeholder 4"/>
          <p:cNvSpPr>
            <a:spLocks noGrp="1"/>
          </p:cNvSpPr>
          <p:nvPr>
            <p:ph type="sldNum" sz="quarter" idx="13"/>
          </p:nvPr>
        </p:nvSpPr>
        <p:spPr/>
        <p:txBody>
          <a:bodyPr/>
          <a:lstStyle/>
          <a:p>
            <a:fld id="{8C385F23-470B-B540-9492-8220B9E90E81}" type="slidenum">
              <a:rPr lang="en-US" smtClean="0"/>
              <a:pPr/>
              <a:t>12</a:t>
            </a:fld>
            <a:endParaRPr lang="en-US" dirty="0"/>
          </a:p>
        </p:txBody>
      </p:sp>
      <p:sp>
        <p:nvSpPr>
          <p:cNvPr id="9" name="Rectangle 8"/>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2702113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867" y="934763"/>
            <a:ext cx="7308399" cy="864096"/>
          </a:xfrm>
        </p:spPr>
        <p:txBody>
          <a:bodyPr/>
          <a:lstStyle/>
          <a:p>
            <a:r>
              <a:rPr lang="en-AU" sz="2400" dirty="0"/>
              <a:t>Appraisal of quantitative papers (n = 24)</a:t>
            </a:r>
          </a:p>
          <a:p>
            <a:endParaRPr lang="en-AU" dirty="0"/>
          </a:p>
        </p:txBody>
      </p:sp>
      <p:sp>
        <p:nvSpPr>
          <p:cNvPr id="3" name="Text Placeholder 2"/>
          <p:cNvSpPr>
            <a:spLocks noGrp="1"/>
          </p:cNvSpPr>
          <p:nvPr>
            <p:ph type="body" sz="quarter" idx="11"/>
          </p:nvPr>
        </p:nvSpPr>
        <p:spPr/>
        <p:txBody>
          <a:bodyPr/>
          <a:lstStyle/>
          <a:p>
            <a:pPr marL="0">
              <a:lnSpc>
                <a:spcPct val="100000"/>
              </a:lnSpc>
              <a:spcBef>
                <a:spcPts val="0"/>
              </a:spcBef>
            </a:pPr>
            <a:r>
              <a:rPr lang="en-AU" sz="1400" b="1" dirty="0" smtClean="0">
                <a:solidFill>
                  <a:schemeClr val="tx1"/>
                </a:solidFill>
              </a:rPr>
              <a:t>Exposure level to the AoD treatment program:  </a:t>
            </a:r>
            <a:r>
              <a:rPr lang="en-AU" sz="1400" dirty="0" smtClean="0">
                <a:solidFill>
                  <a:schemeClr val="tx1"/>
                </a:solidFill>
              </a:rPr>
              <a:t>Directly reported in 4 papers. Though, participants were reported as graduates or to have completed program in 13 papers. </a:t>
            </a:r>
          </a:p>
          <a:p>
            <a:pPr marL="0">
              <a:lnSpc>
                <a:spcPct val="100000"/>
              </a:lnSpc>
              <a:spcBef>
                <a:spcPts val="1800"/>
              </a:spcBef>
            </a:pPr>
            <a:r>
              <a:rPr lang="en-AU" sz="1400" b="1" dirty="0">
                <a:solidFill>
                  <a:schemeClr val="tx1"/>
                </a:solidFill>
              </a:rPr>
              <a:t>Unintended </a:t>
            </a:r>
            <a:r>
              <a:rPr lang="en-AU" sz="1400" b="1" dirty="0" smtClean="0">
                <a:solidFill>
                  <a:schemeClr val="tx1"/>
                </a:solidFill>
              </a:rPr>
              <a:t>exposure to similar program: </a:t>
            </a:r>
            <a:r>
              <a:rPr lang="en-AU" sz="1400" dirty="0" smtClean="0">
                <a:solidFill>
                  <a:schemeClr val="tx1"/>
                </a:solidFill>
              </a:rPr>
              <a:t>It </a:t>
            </a:r>
            <a:r>
              <a:rPr lang="en-AU" sz="1400" dirty="0">
                <a:solidFill>
                  <a:schemeClr val="tx1"/>
                </a:solidFill>
              </a:rPr>
              <a:t>is likely that the residential and therapeutic community treatment setting would preclude exposure to similar programs. However, only three papers reported directly on unintended exposure. </a:t>
            </a:r>
          </a:p>
          <a:p>
            <a:pPr marL="0">
              <a:lnSpc>
                <a:spcPct val="100000"/>
              </a:lnSpc>
              <a:spcBef>
                <a:spcPts val="1800"/>
              </a:spcBef>
            </a:pPr>
            <a:r>
              <a:rPr lang="en-AU" sz="1400" b="1" dirty="0" smtClean="0">
                <a:solidFill>
                  <a:schemeClr val="tx1"/>
                </a:solidFill>
              </a:rPr>
              <a:t>Integrity or consistency of the program: </a:t>
            </a:r>
            <a:r>
              <a:rPr lang="en-AU" sz="1400" dirty="0" smtClean="0">
                <a:solidFill>
                  <a:schemeClr val="tx1"/>
                </a:solidFill>
              </a:rPr>
              <a:t>reported directly in two, </a:t>
            </a:r>
            <a:r>
              <a:rPr lang="en-AU" sz="1400" dirty="0">
                <a:solidFill>
                  <a:schemeClr val="tx1"/>
                </a:solidFill>
              </a:rPr>
              <a:t>though </a:t>
            </a:r>
            <a:r>
              <a:rPr lang="en-AU" sz="1400" dirty="0" smtClean="0">
                <a:solidFill>
                  <a:schemeClr val="tx1"/>
                </a:solidFill>
              </a:rPr>
              <a:t>all professionally facilitated programs had </a:t>
            </a:r>
            <a:r>
              <a:rPr lang="en-AU" sz="1400" dirty="0">
                <a:solidFill>
                  <a:schemeClr val="tx1"/>
                </a:solidFill>
              </a:rPr>
              <a:t>a curriculum. </a:t>
            </a:r>
          </a:p>
          <a:p>
            <a:pPr marL="400050" lvl="1">
              <a:spcBef>
                <a:spcPts val="0"/>
              </a:spcBef>
              <a:buFont typeface="Arial" panose="020B0604020202020204" pitchFamily="34" charset="0"/>
              <a:buChar char="•"/>
            </a:pPr>
            <a:endParaRPr lang="en-AU" sz="1400" dirty="0"/>
          </a:p>
          <a:p>
            <a:pPr marL="0">
              <a:lnSpc>
                <a:spcPct val="100000"/>
              </a:lnSpc>
              <a:spcBef>
                <a:spcPts val="0"/>
              </a:spcBef>
            </a:pPr>
            <a:r>
              <a:rPr lang="en-AU" sz="1400" dirty="0">
                <a:solidFill>
                  <a:schemeClr val="tx1"/>
                </a:solidFill>
              </a:rPr>
              <a:t>		</a:t>
            </a:r>
          </a:p>
          <a:p>
            <a:pPr marL="0">
              <a:lnSpc>
                <a:spcPct val="100000"/>
              </a:lnSpc>
              <a:spcBef>
                <a:spcPts val="0"/>
              </a:spcBef>
            </a:pPr>
            <a:r>
              <a:rPr lang="en-AU" sz="1400" b="1" dirty="0">
                <a:solidFill>
                  <a:schemeClr val="tx1"/>
                </a:solidFill>
              </a:rPr>
              <a:t>Dropout/withdrawal:</a:t>
            </a:r>
            <a:r>
              <a:rPr lang="en-AU" sz="1400" dirty="0">
                <a:solidFill>
                  <a:schemeClr val="tx1"/>
                </a:solidFill>
              </a:rPr>
              <a:t> </a:t>
            </a:r>
          </a:p>
          <a:p>
            <a:pPr marL="400050" lvl="1">
              <a:lnSpc>
                <a:spcPct val="100000"/>
              </a:lnSpc>
              <a:spcBef>
                <a:spcPts val="0"/>
              </a:spcBef>
              <a:buFont typeface="Arial" panose="020B0604020202020204" pitchFamily="34" charset="0"/>
              <a:buChar char="•"/>
            </a:pPr>
            <a:r>
              <a:rPr lang="en-AU" sz="1400" b="1" dirty="0"/>
              <a:t>Strong </a:t>
            </a:r>
            <a:r>
              <a:rPr lang="en-AU" sz="1400" b="1" dirty="0" smtClean="0"/>
              <a:t>(n=9)   </a:t>
            </a:r>
            <a:r>
              <a:rPr lang="en-AU" sz="1400" dirty="0" smtClean="0"/>
              <a:t>[reported </a:t>
            </a:r>
            <a:r>
              <a:rPr lang="en-AU" sz="1400" dirty="0"/>
              <a:t>and accounted </a:t>
            </a:r>
            <a:r>
              <a:rPr lang="en-AU" sz="1400" dirty="0" smtClean="0"/>
              <a:t>for</a:t>
            </a:r>
            <a:r>
              <a:rPr lang="en-AU" sz="1400" dirty="0"/>
              <a:t>]</a:t>
            </a:r>
          </a:p>
          <a:p>
            <a:pPr marL="400050" lvl="1">
              <a:lnSpc>
                <a:spcPct val="100000"/>
              </a:lnSpc>
              <a:spcBef>
                <a:spcPts val="0"/>
              </a:spcBef>
              <a:buFont typeface="Arial" panose="020B0604020202020204" pitchFamily="34" charset="0"/>
              <a:buChar char="•"/>
            </a:pPr>
            <a:r>
              <a:rPr lang="en-AU" sz="1400" b="1" dirty="0"/>
              <a:t>Moderate </a:t>
            </a:r>
            <a:r>
              <a:rPr lang="en-AU" sz="1400" b="1" dirty="0" smtClean="0"/>
              <a:t>(n=7)   </a:t>
            </a:r>
            <a:r>
              <a:rPr lang="en-AU" sz="1400" dirty="0" smtClean="0"/>
              <a:t>[not </a:t>
            </a:r>
            <a:r>
              <a:rPr lang="en-AU" sz="1400" dirty="0"/>
              <a:t>clearly reported, not accounted </a:t>
            </a:r>
            <a:r>
              <a:rPr lang="en-AU" sz="1400" dirty="0" smtClean="0"/>
              <a:t>for]  </a:t>
            </a:r>
            <a:endParaRPr lang="en-AU" sz="1400" dirty="0"/>
          </a:p>
          <a:p>
            <a:pPr marL="400050" lvl="1">
              <a:lnSpc>
                <a:spcPct val="100000"/>
              </a:lnSpc>
              <a:spcBef>
                <a:spcPts val="0"/>
              </a:spcBef>
              <a:buFont typeface="Arial" panose="020B0604020202020204" pitchFamily="34" charset="0"/>
              <a:buChar char="•"/>
            </a:pPr>
            <a:r>
              <a:rPr lang="en-AU" sz="1400" b="1" dirty="0"/>
              <a:t>Weak </a:t>
            </a:r>
            <a:r>
              <a:rPr lang="en-AU" sz="1400" b="1" dirty="0" smtClean="0"/>
              <a:t>(n=7)   </a:t>
            </a:r>
            <a:r>
              <a:rPr lang="en-AU" sz="1400" dirty="0" smtClean="0"/>
              <a:t>[missing participants!]</a:t>
            </a:r>
          </a:p>
          <a:p>
            <a:pPr marL="400050" lvl="1">
              <a:lnSpc>
                <a:spcPct val="100000"/>
              </a:lnSpc>
              <a:spcBef>
                <a:spcPts val="0"/>
              </a:spcBef>
              <a:buFont typeface="Arial" panose="020B0604020202020204" pitchFamily="34" charset="0"/>
              <a:buChar char="•"/>
            </a:pPr>
            <a:r>
              <a:rPr lang="en-AU" sz="1400" i="1" dirty="0" smtClean="0"/>
              <a:t>Not applicable  </a:t>
            </a:r>
            <a:r>
              <a:rPr lang="en-AU" sz="1400" dirty="0" smtClean="0"/>
              <a:t>(n=1)</a:t>
            </a:r>
          </a:p>
          <a:p>
            <a:pPr marL="114300" lvl="1" indent="0">
              <a:lnSpc>
                <a:spcPct val="100000"/>
              </a:lnSpc>
              <a:spcBef>
                <a:spcPts val="0"/>
              </a:spcBef>
              <a:buNone/>
            </a:pPr>
            <a:endParaRPr lang="en-AU" sz="1400" dirty="0" smtClean="0">
              <a:solidFill>
                <a:schemeClr val="tx1"/>
              </a:solidFill>
            </a:endParaRPr>
          </a:p>
          <a:p>
            <a:pPr marL="457200" lvl="1" indent="0">
              <a:buNone/>
            </a:pPr>
            <a:endParaRPr lang="en-AU" sz="1400" b="1" dirty="0">
              <a:solidFill>
                <a:schemeClr val="tx1"/>
              </a:solidFill>
            </a:endParaRPr>
          </a:p>
          <a:p>
            <a:endParaRPr lang="en-AU" dirty="0"/>
          </a:p>
        </p:txBody>
      </p:sp>
      <p:sp>
        <p:nvSpPr>
          <p:cNvPr id="5" name="Slide Number Placeholder 4"/>
          <p:cNvSpPr>
            <a:spLocks noGrp="1"/>
          </p:cNvSpPr>
          <p:nvPr>
            <p:ph type="sldNum" sz="quarter" idx="13"/>
          </p:nvPr>
        </p:nvSpPr>
        <p:spPr/>
        <p:txBody>
          <a:bodyPr/>
          <a:lstStyle/>
          <a:p>
            <a:fld id="{8C385F23-470B-B540-9492-8220B9E90E81}" type="slidenum">
              <a:rPr lang="en-US" smtClean="0"/>
              <a:pPr/>
              <a:t>13</a:t>
            </a:fld>
            <a:endParaRPr lang="en-US" dirty="0"/>
          </a:p>
        </p:txBody>
      </p:sp>
      <p:sp>
        <p:nvSpPr>
          <p:cNvPr id="7" name="Rectangle 6"/>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2149809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200" dirty="0" smtClean="0"/>
              <a:t>Qualitative paper  (Staton et al. 2000) </a:t>
            </a:r>
            <a:endParaRPr lang="en-AU" sz="2200" dirty="0"/>
          </a:p>
        </p:txBody>
      </p:sp>
      <p:sp>
        <p:nvSpPr>
          <p:cNvPr id="3" name="Text Placeholder 2"/>
          <p:cNvSpPr>
            <a:spLocks noGrp="1"/>
          </p:cNvSpPr>
          <p:nvPr>
            <p:ph type="body" sz="quarter" idx="11"/>
          </p:nvPr>
        </p:nvSpPr>
        <p:spPr/>
        <p:txBody>
          <a:bodyPr/>
          <a:lstStyle/>
          <a:p>
            <a:r>
              <a:rPr lang="en-AU" sz="1400" dirty="0">
                <a:solidFill>
                  <a:schemeClr val="tx1"/>
                </a:solidFill>
              </a:rPr>
              <a:t>The </a:t>
            </a:r>
            <a:r>
              <a:rPr lang="en-AU" sz="1400" dirty="0" smtClean="0">
                <a:solidFill>
                  <a:schemeClr val="tx1"/>
                </a:solidFill>
              </a:rPr>
              <a:t>paper was of poor quality, it  was </a:t>
            </a:r>
            <a:r>
              <a:rPr lang="en-AU" sz="1400" dirty="0">
                <a:solidFill>
                  <a:schemeClr val="tx1"/>
                </a:solidFill>
              </a:rPr>
              <a:t>a general summary of a residential treatment program and </a:t>
            </a:r>
            <a:endParaRPr lang="en-AU" sz="1400" dirty="0" smtClean="0">
              <a:solidFill>
                <a:schemeClr val="tx1"/>
              </a:solidFill>
            </a:endParaRPr>
          </a:p>
          <a:p>
            <a:r>
              <a:rPr lang="en-AU" sz="1400" dirty="0" smtClean="0">
                <a:solidFill>
                  <a:schemeClr val="tx1"/>
                </a:solidFill>
              </a:rPr>
              <a:t>had </a:t>
            </a:r>
            <a:r>
              <a:rPr lang="en-AU" sz="1400" dirty="0">
                <a:solidFill>
                  <a:schemeClr val="tx1"/>
                </a:solidFill>
              </a:rPr>
              <a:t>inmates and </a:t>
            </a:r>
            <a:r>
              <a:rPr lang="en-AU" sz="1400" dirty="0" smtClean="0">
                <a:solidFill>
                  <a:schemeClr val="tx1"/>
                </a:solidFill>
              </a:rPr>
              <a:t>staff participants. </a:t>
            </a:r>
          </a:p>
          <a:p>
            <a:endParaRPr lang="en-AU" sz="1400" dirty="0">
              <a:solidFill>
                <a:schemeClr val="tx1"/>
              </a:solidFill>
            </a:endParaRPr>
          </a:p>
          <a:p>
            <a:r>
              <a:rPr lang="en-AU" sz="1400" dirty="0" smtClean="0">
                <a:solidFill>
                  <a:schemeClr val="tx1"/>
                </a:solidFill>
              </a:rPr>
              <a:t> </a:t>
            </a:r>
          </a:p>
          <a:p>
            <a:pPr>
              <a:spcBef>
                <a:spcPts val="335"/>
              </a:spcBef>
              <a:spcAft>
                <a:spcPts val="0"/>
              </a:spcAft>
              <a:buFont typeface="Wingdings"/>
              <a:buChar char=""/>
            </a:pPr>
            <a:r>
              <a:rPr lang="en-AU" sz="1400" dirty="0">
                <a:solidFill>
                  <a:srgbClr val="000000"/>
                </a:solidFill>
                <a:ea typeface="Times New Roman"/>
                <a:cs typeface="Times New Roman"/>
              </a:rPr>
              <a:t>The methodological framework was vague, with no description of the </a:t>
            </a:r>
            <a:r>
              <a:rPr lang="en-AU" sz="1400" dirty="0" smtClean="0">
                <a:solidFill>
                  <a:srgbClr val="000000"/>
                </a:solidFill>
                <a:ea typeface="Times New Roman"/>
                <a:cs typeface="Times New Roman"/>
              </a:rPr>
              <a:t>participant </a:t>
            </a:r>
            <a:r>
              <a:rPr lang="en-AU" sz="1400" dirty="0">
                <a:solidFill>
                  <a:srgbClr val="000000"/>
                </a:solidFill>
                <a:ea typeface="Times New Roman"/>
                <a:cs typeface="Times New Roman"/>
              </a:rPr>
              <a:t>groups and  no detail about the context of the interviews, for </a:t>
            </a:r>
            <a:r>
              <a:rPr lang="en-AU" sz="1400" dirty="0" smtClean="0">
                <a:solidFill>
                  <a:srgbClr val="000000"/>
                </a:solidFill>
                <a:ea typeface="Times New Roman"/>
                <a:cs typeface="Times New Roman"/>
              </a:rPr>
              <a:t>example </a:t>
            </a:r>
            <a:r>
              <a:rPr lang="en-AU" sz="1400" dirty="0">
                <a:solidFill>
                  <a:srgbClr val="000000"/>
                </a:solidFill>
                <a:ea typeface="Times New Roman"/>
                <a:cs typeface="Times New Roman"/>
              </a:rPr>
              <a:t>if data were collected via audio recording or by written notes. </a:t>
            </a:r>
          </a:p>
          <a:p>
            <a:pPr marL="347345" indent="-252095">
              <a:spcBef>
                <a:spcPts val="335"/>
              </a:spcBef>
              <a:spcAft>
                <a:spcPts val="0"/>
              </a:spcAft>
            </a:pPr>
            <a:r>
              <a:rPr lang="en-AU" sz="1200" dirty="0">
                <a:ea typeface="Times New Roman"/>
              </a:rPr>
              <a:t> </a:t>
            </a:r>
          </a:p>
          <a:p>
            <a:pPr lvl="0">
              <a:spcBef>
                <a:spcPts val="335"/>
              </a:spcBef>
              <a:spcAft>
                <a:spcPts val="0"/>
              </a:spcAft>
              <a:buFont typeface="Wingdings"/>
              <a:buChar char=""/>
            </a:pPr>
            <a:r>
              <a:rPr lang="en-AU" sz="1400" dirty="0">
                <a:solidFill>
                  <a:srgbClr val="000000"/>
                </a:solidFill>
                <a:ea typeface="Times New Roman"/>
                <a:cs typeface="Times New Roman"/>
              </a:rPr>
              <a:t>Key findings were not stated concisely. </a:t>
            </a:r>
            <a:endParaRPr lang="en-AU" sz="1200" dirty="0">
              <a:ea typeface="Times New Roman"/>
            </a:endParaRPr>
          </a:p>
          <a:p>
            <a:pPr marL="347345" indent="-299720">
              <a:spcBef>
                <a:spcPts val="335"/>
              </a:spcBef>
              <a:spcAft>
                <a:spcPts val="0"/>
              </a:spcAft>
            </a:pPr>
            <a:r>
              <a:rPr lang="en-AU" sz="1200" dirty="0">
                <a:ea typeface="Times New Roman"/>
              </a:rPr>
              <a:t> </a:t>
            </a:r>
          </a:p>
          <a:p>
            <a:pPr lvl="0">
              <a:spcBef>
                <a:spcPts val="335"/>
              </a:spcBef>
              <a:spcAft>
                <a:spcPts val="0"/>
              </a:spcAft>
              <a:buFont typeface="Wingdings"/>
              <a:buChar char=""/>
            </a:pPr>
            <a:r>
              <a:rPr lang="en-AU" sz="1400" dirty="0">
                <a:solidFill>
                  <a:srgbClr val="000000"/>
                </a:solidFill>
                <a:ea typeface="Times New Roman"/>
                <a:cs typeface="Times New Roman"/>
              </a:rPr>
              <a:t>It was not always clear if the reported results were from the inmate or staff participants. </a:t>
            </a:r>
            <a:endParaRPr lang="en-AU" sz="1200" dirty="0">
              <a:ea typeface="Times New Roman"/>
            </a:endParaRPr>
          </a:p>
          <a:p>
            <a:pPr marL="347345" indent="-299720">
              <a:spcBef>
                <a:spcPts val="335"/>
              </a:spcBef>
              <a:spcAft>
                <a:spcPts val="0"/>
              </a:spcAft>
            </a:pPr>
            <a:r>
              <a:rPr lang="en-AU" sz="1200" dirty="0">
                <a:ea typeface="Times New Roman"/>
              </a:rPr>
              <a:t> </a:t>
            </a:r>
          </a:p>
          <a:p>
            <a:pPr lvl="0">
              <a:spcBef>
                <a:spcPts val="335"/>
              </a:spcBef>
              <a:spcAft>
                <a:spcPts val="0"/>
              </a:spcAft>
              <a:buFont typeface="Wingdings"/>
              <a:buChar char=""/>
            </a:pPr>
            <a:r>
              <a:rPr lang="en-AU" sz="1400" dirty="0">
                <a:solidFill>
                  <a:srgbClr val="000000"/>
                </a:solidFill>
                <a:ea typeface="Times New Roman"/>
                <a:cs typeface="Times New Roman"/>
              </a:rPr>
              <a:t>The authors reported the program as successful in changing behaviour so that participants were less likely to abuse substances upon release but all data was collected in prison.</a:t>
            </a:r>
            <a:endParaRPr lang="en-AU" sz="1200" dirty="0">
              <a:ea typeface="Times New Roman"/>
            </a:endParaRPr>
          </a:p>
          <a:p>
            <a:endParaRPr lang="en-AU" sz="1400" dirty="0">
              <a:solidFill>
                <a:schemeClr val="tx1"/>
              </a:solidFill>
            </a:endParaRPr>
          </a:p>
        </p:txBody>
      </p:sp>
      <p:sp>
        <p:nvSpPr>
          <p:cNvPr id="5" name="Slide Number Placeholder 4"/>
          <p:cNvSpPr>
            <a:spLocks noGrp="1"/>
          </p:cNvSpPr>
          <p:nvPr>
            <p:ph type="sldNum" sz="quarter" idx="13"/>
          </p:nvPr>
        </p:nvSpPr>
        <p:spPr/>
        <p:txBody>
          <a:bodyPr/>
          <a:lstStyle/>
          <a:p>
            <a:fld id="{8C385F23-470B-B540-9492-8220B9E90E81}" type="slidenum">
              <a:rPr lang="en-US" smtClean="0"/>
              <a:pPr/>
              <a:t>14</a:t>
            </a:fld>
            <a:endParaRPr lang="en-US" dirty="0"/>
          </a:p>
        </p:txBody>
      </p:sp>
      <p:sp>
        <p:nvSpPr>
          <p:cNvPr id="6" name="Rectangle 5"/>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1404993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AU" dirty="0"/>
          </a:p>
        </p:txBody>
      </p:sp>
      <p:sp>
        <p:nvSpPr>
          <p:cNvPr id="5" name="Slide Number Placeholder 4"/>
          <p:cNvSpPr>
            <a:spLocks noGrp="1"/>
          </p:cNvSpPr>
          <p:nvPr>
            <p:ph type="sldNum" sz="quarter" idx="13"/>
          </p:nvPr>
        </p:nvSpPr>
        <p:spPr/>
        <p:txBody>
          <a:bodyPr/>
          <a:lstStyle/>
          <a:p>
            <a:fld id="{8C385F23-470B-B540-9492-8220B9E90E81}" type="slidenum">
              <a:rPr lang="en-US" smtClean="0"/>
              <a:pPr/>
              <a:t>15</a:t>
            </a:fld>
            <a:endParaRPr lang="en-US" dirty="0"/>
          </a:p>
        </p:txBody>
      </p:sp>
      <p:sp>
        <p:nvSpPr>
          <p:cNvPr id="9" name="Rectangle 8"/>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80330757"/>
              </p:ext>
            </p:extLst>
          </p:nvPr>
        </p:nvGraphicFramePr>
        <p:xfrm>
          <a:off x="112144" y="911149"/>
          <a:ext cx="8833449" cy="5541157"/>
        </p:xfrm>
        <a:graphic>
          <a:graphicData uri="http://schemas.openxmlformats.org/drawingml/2006/table">
            <a:tbl>
              <a:tblPr firstRow="1" firstCol="1" bandRow="1"/>
              <a:tblGrid>
                <a:gridCol w="690113"/>
                <a:gridCol w="1620711"/>
                <a:gridCol w="4351323"/>
                <a:gridCol w="1869377"/>
                <a:gridCol w="301925"/>
              </a:tblGrid>
              <a:tr h="213327">
                <a:tc>
                  <a:txBody>
                    <a:bodyPr/>
                    <a:lstStyle/>
                    <a:p>
                      <a:pPr>
                        <a:lnSpc>
                          <a:spcPct val="115000"/>
                        </a:lnSpc>
                        <a:spcBef>
                          <a:spcPts val="600"/>
                        </a:spcBef>
                        <a:spcAft>
                          <a:spcPts val="600"/>
                        </a:spcAft>
                      </a:pPr>
                      <a:r>
                        <a:rPr lang="en-AU" sz="1050" b="1" dirty="0">
                          <a:effectLst/>
                          <a:latin typeface="Arial" panose="020B0604020202020204" pitchFamily="34" charset="0"/>
                          <a:ea typeface="Calibri"/>
                          <a:cs typeface="Arial" panose="020B0604020202020204" pitchFamily="34" charset="0"/>
                        </a:rPr>
                        <a:t>Author</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solidFill>
                      <a:srgbClr val="A6A6A6"/>
                    </a:solidFill>
                  </a:tcPr>
                </a:tc>
                <a:tc>
                  <a:txBody>
                    <a:bodyPr/>
                    <a:lstStyle/>
                    <a:p>
                      <a:pPr>
                        <a:lnSpc>
                          <a:spcPct val="115000"/>
                        </a:lnSpc>
                        <a:spcBef>
                          <a:spcPts val="600"/>
                        </a:spcBef>
                        <a:spcAft>
                          <a:spcPts val="600"/>
                        </a:spcAft>
                      </a:pPr>
                      <a:r>
                        <a:rPr lang="en-AU" sz="1050" b="1" dirty="0">
                          <a:effectLst/>
                          <a:latin typeface="Arial" panose="020B0604020202020204" pitchFamily="34" charset="0"/>
                          <a:ea typeface="Calibri"/>
                          <a:cs typeface="Arial" panose="020B0604020202020204" pitchFamily="34" charset="0"/>
                        </a:rPr>
                        <a:t>Aim of evaluation</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solidFill>
                      <a:srgbClr val="A6A6A6"/>
                    </a:solidFill>
                  </a:tcPr>
                </a:tc>
                <a:tc>
                  <a:txBody>
                    <a:bodyPr/>
                    <a:lstStyle/>
                    <a:p>
                      <a:pPr>
                        <a:lnSpc>
                          <a:spcPct val="115000"/>
                        </a:lnSpc>
                        <a:spcBef>
                          <a:spcPts val="600"/>
                        </a:spcBef>
                        <a:spcAft>
                          <a:spcPts val="600"/>
                        </a:spcAft>
                      </a:pPr>
                      <a:r>
                        <a:rPr lang="en-AU" sz="1050" b="1" dirty="0">
                          <a:effectLst/>
                          <a:latin typeface="Arial" panose="020B0604020202020204" pitchFamily="34" charset="0"/>
                          <a:ea typeface="Calibri"/>
                          <a:cs typeface="Arial" panose="020B0604020202020204" pitchFamily="34" charset="0"/>
                        </a:rPr>
                        <a:t>Analysis </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solidFill>
                      <a:srgbClr val="A6A6A6"/>
                    </a:solidFill>
                  </a:tcPr>
                </a:tc>
                <a:tc gridSpan="2">
                  <a:txBody>
                    <a:bodyPr/>
                    <a:lstStyle/>
                    <a:p>
                      <a:pPr marR="111760">
                        <a:lnSpc>
                          <a:spcPct val="115000"/>
                        </a:lnSpc>
                        <a:spcBef>
                          <a:spcPts val="600"/>
                        </a:spcBef>
                        <a:spcAft>
                          <a:spcPts val="600"/>
                        </a:spcAft>
                      </a:pPr>
                      <a:r>
                        <a:rPr lang="en-AU" sz="1050" b="1">
                          <a:effectLst/>
                          <a:latin typeface="Arial" panose="020B0604020202020204" pitchFamily="34" charset="0"/>
                          <a:ea typeface="Calibri"/>
                          <a:cs typeface="Arial" panose="020B0604020202020204" pitchFamily="34" charset="0"/>
                        </a:rPr>
                        <a:t>Outcome</a:t>
                      </a:r>
                      <a:endParaRPr lang="en-AU" sz="120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solidFill>
                      <a:srgbClr val="A6A6A6"/>
                    </a:solidFill>
                  </a:tcPr>
                </a:tc>
                <a:tc hMerge="1">
                  <a:txBody>
                    <a:bodyPr/>
                    <a:lstStyle/>
                    <a:p>
                      <a:endParaRPr lang="en-AU"/>
                    </a:p>
                  </a:txBody>
                  <a:tcPr/>
                </a:tc>
              </a:tr>
              <a:tr h="1330799">
                <a:tc>
                  <a:txBody>
                    <a:bodyPr/>
                    <a:lstStyle/>
                    <a:p>
                      <a:pPr>
                        <a:lnSpc>
                          <a:spcPct val="115000"/>
                        </a:lnSpc>
                        <a:spcAft>
                          <a:spcPts val="0"/>
                        </a:spcAft>
                      </a:pPr>
                      <a:r>
                        <a:rPr lang="en-AU" sz="1050" b="1" dirty="0">
                          <a:effectLst/>
                          <a:latin typeface="Arial" panose="020B0604020202020204" pitchFamily="34" charset="0"/>
                          <a:ea typeface="Calibri"/>
                          <a:cs typeface="Arial" panose="020B0604020202020204" pitchFamily="34" charset="0"/>
                        </a:rPr>
                        <a:t>Knight (1997) </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tcPr>
                </a:tc>
                <a:tc>
                  <a:txBody>
                    <a:bodyPr/>
                    <a:lstStyle/>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Evaluate outcomes of new TC, with post-prison care compared to control group.</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tcPr>
                </a:tc>
                <a:tc>
                  <a:txBody>
                    <a:bodyPr/>
                    <a:lstStyle/>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Data from treatment and control groups 60 days before treatment completion/release; 182 and 365 days after release. 30% of follow-up group agreed to drug testing. Focused on re-imprisonment not drug use.</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AU" sz="1050" b="1" dirty="0">
                          <a:effectLst/>
                          <a:latin typeface="Arial" panose="020B0604020202020204" pitchFamily="34" charset="0"/>
                          <a:ea typeface="Calibri"/>
                          <a:cs typeface="Arial" panose="020B0604020202020204" pitchFamily="34" charset="0"/>
                        </a:rPr>
                        <a:t>Measures: </a:t>
                      </a:r>
                      <a:r>
                        <a:rPr lang="en-AU" sz="1050" dirty="0">
                          <a:effectLst/>
                          <a:latin typeface="Arial" panose="020B0604020202020204" pitchFamily="34" charset="0"/>
                          <a:ea typeface="Calibri"/>
                          <a:cs typeface="Arial" panose="020B0604020202020204" pitchFamily="34" charset="0"/>
                        </a:rPr>
                        <a:t>Drug use, arrests, re-imprisonment, </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AU" sz="1050" b="1" dirty="0">
                          <a:effectLst/>
                          <a:latin typeface="Arial" panose="020B0604020202020204" pitchFamily="34" charset="0"/>
                          <a:ea typeface="Calibri"/>
                          <a:cs typeface="Arial" panose="020B0604020202020204" pitchFamily="34" charset="0"/>
                        </a:rPr>
                        <a:t>Statistical tests:</a:t>
                      </a:r>
                      <a:r>
                        <a:rPr lang="en-AU" sz="1050" dirty="0">
                          <a:effectLst/>
                          <a:latin typeface="Arial" panose="020B0604020202020204" pitchFamily="34" charset="0"/>
                          <a:ea typeface="Calibri"/>
                          <a:cs typeface="Arial" panose="020B0604020202020204" pitchFamily="34" charset="0"/>
                        </a:rPr>
                        <a:t> Chi-square</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300"/>
                        </a:spcAft>
                      </a:pPr>
                      <a:r>
                        <a:rPr lang="en-AU" sz="1050" b="1" dirty="0">
                          <a:effectLst/>
                          <a:latin typeface="Arial" panose="020B0604020202020204" pitchFamily="34" charset="0"/>
                          <a:ea typeface="Calibri"/>
                          <a:cs typeface="Arial" panose="020B0604020202020204" pitchFamily="34" charset="0"/>
                        </a:rPr>
                        <a:t>Intention to treat analysis: </a:t>
                      </a:r>
                      <a:r>
                        <a:rPr lang="en-AU" sz="1050" dirty="0">
                          <a:effectLst/>
                          <a:latin typeface="Arial" panose="020B0604020202020204" pitchFamily="34" charset="0"/>
                          <a:ea typeface="Calibri"/>
                          <a:cs typeface="Arial" panose="020B0604020202020204" pitchFamily="34" charset="0"/>
                        </a:rPr>
                        <a:t>No</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tcPr>
                </a:tc>
                <a:tc>
                  <a:txBody>
                    <a:bodyPr/>
                    <a:lstStyle/>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Significant difference with TC graduates less likely to use drugs and re-imprisonment, the effect was larger for participants who entered the post-prison care treatment. Post-release follow-up.</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tcPr>
                </a:tc>
                <a:tc rowSpan="4">
                  <a:txBody>
                    <a:bodyPr/>
                    <a:lstStyle/>
                    <a:p>
                      <a:pPr marL="71755" marR="111760" algn="ctr">
                        <a:lnSpc>
                          <a:spcPct val="115000"/>
                        </a:lnSpc>
                        <a:spcAft>
                          <a:spcPts val="0"/>
                        </a:spcAft>
                      </a:pPr>
                      <a:r>
                        <a:rPr lang="en-AU" sz="1050" b="1" dirty="0">
                          <a:effectLst/>
                          <a:latin typeface="Arial" panose="020B0604020202020204" pitchFamily="34" charset="0"/>
                          <a:ea typeface="Calibri"/>
                          <a:cs typeface="Arial" panose="020B0604020202020204" pitchFamily="34" charset="0"/>
                        </a:rPr>
                        <a:t> </a:t>
                      </a:r>
                      <a:r>
                        <a:rPr lang="en-AU" sz="1050" b="1" dirty="0" smtClean="0">
                          <a:effectLst/>
                          <a:latin typeface="Arial" panose="020B0604020202020204" pitchFamily="34" charset="0"/>
                          <a:ea typeface="Calibri"/>
                          <a:cs typeface="Arial" panose="020B0604020202020204" pitchFamily="34" charset="0"/>
                        </a:rPr>
                        <a:t>Strong </a:t>
                      </a:r>
                      <a:endParaRPr lang="en-AU" sz="1200" b="1" dirty="0">
                        <a:effectLst/>
                        <a:latin typeface="Arial" panose="020B0604020202020204" pitchFamily="34" charset="0"/>
                        <a:ea typeface="Calibri"/>
                        <a:cs typeface="Arial" panose="020B0604020202020204" pitchFamily="34" charset="0"/>
                      </a:endParaRPr>
                    </a:p>
                  </a:txBody>
                  <a:tcPr marL="59567" marR="59567" marT="0" marB="0" vert="vert">
                    <a:lnL>
                      <a:noFill/>
                    </a:lnL>
                    <a:lnR>
                      <a:noFill/>
                    </a:lnR>
                    <a:lnT>
                      <a:noFill/>
                    </a:lnT>
                    <a:lnB>
                      <a:noFill/>
                    </a:lnB>
                    <a:solidFill>
                      <a:srgbClr val="A6A6A6"/>
                    </a:solidFill>
                  </a:tcPr>
                </a:tc>
              </a:tr>
              <a:tr h="1183229">
                <a:tc>
                  <a:txBody>
                    <a:bodyPr/>
                    <a:lstStyle/>
                    <a:p>
                      <a:pPr>
                        <a:lnSpc>
                          <a:spcPct val="115000"/>
                        </a:lnSpc>
                        <a:spcAft>
                          <a:spcPts val="0"/>
                        </a:spcAft>
                      </a:pPr>
                      <a:r>
                        <a:rPr lang="en-AU" sz="1050" b="1" dirty="0">
                          <a:effectLst/>
                          <a:latin typeface="Arial" panose="020B0604020202020204" pitchFamily="34" charset="0"/>
                          <a:ea typeface="Calibri"/>
                          <a:cs typeface="Arial" panose="020B0604020202020204" pitchFamily="34" charset="0"/>
                        </a:rPr>
                        <a:t>Welsh (2007) </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solidFill>
                      <a:schemeClr val="bg1">
                        <a:lumMod val="95000"/>
                      </a:schemeClr>
                    </a:solidFill>
                  </a:tcPr>
                </a:tc>
                <a:tc>
                  <a:txBody>
                    <a:bodyPr/>
                    <a:lstStyle/>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Compare outcomes from participants with and without post-prison care after TC treatment.</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 </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solidFill>
                      <a:schemeClr val="bg1">
                        <a:lumMod val="95000"/>
                      </a:schemeClr>
                    </a:solidFill>
                  </a:tcPr>
                </a:tc>
                <a:tc>
                  <a:txBody>
                    <a:bodyPr/>
                    <a:lstStyle/>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Data from participants with and without mandatory post-prison care at TC completion; post-release at 90 and 365 days.</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AU" sz="1050" b="1" dirty="0">
                          <a:effectLst/>
                          <a:latin typeface="Arial" panose="020B0604020202020204" pitchFamily="34" charset="0"/>
                          <a:ea typeface="Calibri"/>
                          <a:cs typeface="Arial" panose="020B0604020202020204" pitchFamily="34" charset="0"/>
                        </a:rPr>
                        <a:t>Measures:</a:t>
                      </a:r>
                      <a:r>
                        <a:rPr lang="en-AU" sz="1050" dirty="0">
                          <a:effectLst/>
                          <a:latin typeface="Arial" panose="020B0604020202020204" pitchFamily="34" charset="0"/>
                          <a:ea typeface="Calibri"/>
                          <a:cs typeface="Arial" panose="020B0604020202020204" pitchFamily="34" charset="0"/>
                        </a:rPr>
                        <a:t> AoD use (urinalysis for drug use), arrest, re-imprisonment</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AU" sz="1050" b="1" dirty="0">
                          <a:effectLst/>
                          <a:latin typeface="Arial" panose="020B0604020202020204" pitchFamily="34" charset="0"/>
                          <a:ea typeface="Calibri"/>
                          <a:cs typeface="Arial" panose="020B0604020202020204" pitchFamily="34" charset="0"/>
                        </a:rPr>
                        <a:t>Statistical tests:</a:t>
                      </a:r>
                      <a:r>
                        <a:rPr lang="en-AU" sz="1050" dirty="0">
                          <a:effectLst/>
                          <a:latin typeface="Arial" panose="020B0604020202020204" pitchFamily="34" charset="0"/>
                          <a:ea typeface="Calibri"/>
                          <a:cs typeface="Arial" panose="020B0604020202020204" pitchFamily="34" charset="0"/>
                        </a:rPr>
                        <a:t> ANOVA, chi-square, logistic regression </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300"/>
                        </a:spcAft>
                      </a:pPr>
                      <a:r>
                        <a:rPr lang="en-AU" sz="1050" b="1" dirty="0">
                          <a:effectLst/>
                          <a:latin typeface="Arial" panose="020B0604020202020204" pitchFamily="34" charset="0"/>
                          <a:ea typeface="Calibri"/>
                          <a:cs typeface="Arial" panose="020B0604020202020204" pitchFamily="34" charset="0"/>
                        </a:rPr>
                        <a:t>Intention to treat analysis: </a:t>
                      </a:r>
                      <a:r>
                        <a:rPr lang="en-AU" sz="1050" dirty="0">
                          <a:effectLst/>
                          <a:latin typeface="Arial" panose="020B0604020202020204" pitchFamily="34" charset="0"/>
                          <a:ea typeface="Calibri"/>
                          <a:cs typeface="Arial" panose="020B0604020202020204" pitchFamily="34" charset="0"/>
                        </a:rPr>
                        <a:t>No </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solidFill>
                      <a:schemeClr val="bg1">
                        <a:lumMod val="95000"/>
                      </a:schemeClr>
                    </a:solidFill>
                  </a:tcPr>
                </a:tc>
                <a:tc>
                  <a:txBody>
                    <a:bodyPr/>
                    <a:lstStyle/>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No significant difference between groups for AoD use. Post-prison care group less likely to be re-imprisoned, particularly if employed or older. Post-release follow-up.</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solidFill>
                      <a:schemeClr val="bg1">
                        <a:lumMod val="95000"/>
                      </a:schemeClr>
                    </a:solidFill>
                  </a:tcPr>
                </a:tc>
                <a:tc vMerge="1">
                  <a:txBody>
                    <a:bodyPr/>
                    <a:lstStyle/>
                    <a:p>
                      <a:endParaRPr lang="en-AU"/>
                    </a:p>
                  </a:txBody>
                  <a:tcPr/>
                </a:tc>
              </a:tr>
              <a:tr h="973572">
                <a:tc>
                  <a:txBody>
                    <a:bodyPr/>
                    <a:lstStyle/>
                    <a:p>
                      <a:pPr>
                        <a:lnSpc>
                          <a:spcPct val="115000"/>
                        </a:lnSpc>
                        <a:spcAft>
                          <a:spcPts val="0"/>
                        </a:spcAft>
                      </a:pPr>
                      <a:r>
                        <a:rPr lang="en-AU" sz="1050" b="1">
                          <a:effectLst/>
                          <a:latin typeface="Arial" panose="020B0604020202020204" pitchFamily="34" charset="0"/>
                          <a:ea typeface="Calibri"/>
                          <a:cs typeface="Arial" panose="020B0604020202020204" pitchFamily="34" charset="0"/>
                        </a:rPr>
                        <a:t>Inciardi (1997) </a:t>
                      </a:r>
                      <a:endParaRPr lang="en-AU" sz="120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tcPr>
                </a:tc>
                <a:tc>
                  <a:txBody>
                    <a:bodyPr/>
                    <a:lstStyle/>
                    <a:p>
                      <a:pPr>
                        <a:lnSpc>
                          <a:spcPct val="115000"/>
                        </a:lnSpc>
                        <a:spcAft>
                          <a:spcPts val="0"/>
                        </a:spcAft>
                      </a:pPr>
                      <a:r>
                        <a:rPr lang="en-AU" sz="1050">
                          <a:effectLst/>
                          <a:latin typeface="Arial" panose="020B0604020202020204" pitchFamily="34" charset="0"/>
                          <a:ea typeface="Calibri"/>
                          <a:cs typeface="Arial" panose="020B0604020202020204" pitchFamily="34" charset="0"/>
                        </a:rPr>
                        <a:t>Compare outcome from TC only, TC + post-prison care, no TC but with post-prison care, and control</a:t>
                      </a:r>
                      <a:endParaRPr lang="en-AU" sz="120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tcPr>
                </a:tc>
                <a:tc>
                  <a:txBody>
                    <a:bodyPr/>
                    <a:lstStyle/>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Data from prior to leaving prison, 180 and 540 days post-release.</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AU" sz="1050" b="1" dirty="0">
                          <a:effectLst/>
                          <a:latin typeface="Arial" panose="020B0604020202020204" pitchFamily="34" charset="0"/>
                          <a:ea typeface="Calibri"/>
                          <a:cs typeface="Arial" panose="020B0604020202020204" pitchFamily="34" charset="0"/>
                        </a:rPr>
                        <a:t>Measures:</a:t>
                      </a:r>
                      <a:r>
                        <a:rPr lang="en-AU" sz="1050" dirty="0">
                          <a:effectLst/>
                          <a:latin typeface="Arial" panose="020B0604020202020204" pitchFamily="34" charset="0"/>
                          <a:ea typeface="Calibri"/>
                          <a:cs typeface="Arial" panose="020B0604020202020204" pitchFamily="34" charset="0"/>
                        </a:rPr>
                        <a:t> AoD use, arrest, re-imprisonment</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AU" sz="1050" b="1" dirty="0">
                          <a:effectLst/>
                          <a:latin typeface="Arial" panose="020B0604020202020204" pitchFamily="34" charset="0"/>
                          <a:ea typeface="Calibri"/>
                          <a:cs typeface="Arial" panose="020B0604020202020204" pitchFamily="34" charset="0"/>
                        </a:rPr>
                        <a:t>Statistical tests: </a:t>
                      </a:r>
                      <a:r>
                        <a:rPr lang="en-AU" sz="1050" dirty="0">
                          <a:effectLst/>
                          <a:latin typeface="Arial" panose="020B0604020202020204" pitchFamily="34" charset="0"/>
                          <a:ea typeface="Calibri"/>
                          <a:cs typeface="Arial" panose="020B0604020202020204" pitchFamily="34" charset="0"/>
                        </a:rPr>
                        <a:t>Descriptive, logistic and least squares regression </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300"/>
                        </a:spcAft>
                      </a:pPr>
                      <a:r>
                        <a:rPr lang="en-AU" sz="1050" b="1" dirty="0">
                          <a:effectLst/>
                          <a:latin typeface="Arial" panose="020B0604020202020204" pitchFamily="34" charset="0"/>
                          <a:ea typeface="Calibri"/>
                          <a:cs typeface="Arial" panose="020B0604020202020204" pitchFamily="34" charset="0"/>
                        </a:rPr>
                        <a:t>Intention to treat analysis: </a:t>
                      </a:r>
                      <a:r>
                        <a:rPr lang="en-AU" sz="1050" dirty="0">
                          <a:effectLst/>
                          <a:latin typeface="Arial" panose="020B0604020202020204" pitchFamily="34" charset="0"/>
                          <a:ea typeface="Calibri"/>
                          <a:cs typeface="Arial" panose="020B0604020202020204" pitchFamily="34" charset="0"/>
                        </a:rPr>
                        <a:t>Yes</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tcPr>
                </a:tc>
                <a:tc>
                  <a:txBody>
                    <a:bodyPr/>
                    <a:lstStyle/>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Significant results with lower AoD use at 180 &amp; 540 days for TC + post-prison (best results), &amp; the post-prison care only groups</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tcPr>
                </a:tc>
                <a:tc vMerge="1">
                  <a:txBody>
                    <a:bodyPr/>
                    <a:lstStyle/>
                    <a:p>
                      <a:endParaRPr lang="en-AU"/>
                    </a:p>
                  </a:txBody>
                  <a:tcPr/>
                </a:tc>
              </a:tr>
              <a:tr h="1706618">
                <a:tc>
                  <a:txBody>
                    <a:bodyPr/>
                    <a:lstStyle/>
                    <a:p>
                      <a:pPr>
                        <a:lnSpc>
                          <a:spcPct val="115000"/>
                        </a:lnSpc>
                        <a:spcAft>
                          <a:spcPts val="0"/>
                        </a:spcAft>
                      </a:pPr>
                      <a:r>
                        <a:rPr lang="en-AU" sz="1050" b="1" dirty="0">
                          <a:effectLst/>
                          <a:latin typeface="Arial" panose="020B0604020202020204" pitchFamily="34" charset="0"/>
                          <a:ea typeface="Calibri"/>
                          <a:cs typeface="Arial" panose="020B0604020202020204" pitchFamily="34" charset="0"/>
                        </a:rPr>
                        <a:t>Pelissier (2001) </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AU" sz="1050" b="1" dirty="0">
                          <a:effectLst/>
                          <a:latin typeface="Arial" panose="020B0604020202020204" pitchFamily="34" charset="0"/>
                          <a:ea typeface="Calibri"/>
                          <a:cs typeface="Arial" panose="020B0604020202020204" pitchFamily="34" charset="0"/>
                        </a:rPr>
                        <a:t> </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solidFill>
                      <a:schemeClr val="bg1">
                        <a:lumMod val="95000"/>
                      </a:schemeClr>
                    </a:solidFill>
                  </a:tcPr>
                </a:tc>
                <a:tc>
                  <a:txBody>
                    <a:bodyPr/>
                    <a:lstStyle/>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Compare arrest and AoD use outcomes among moderate and high intensity federal prison treatment program and controls</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 </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 </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solidFill>
                      <a:schemeClr val="bg1">
                        <a:lumMod val="95000"/>
                      </a:schemeClr>
                    </a:solidFill>
                  </a:tcPr>
                </a:tc>
                <a:tc>
                  <a:txBody>
                    <a:bodyPr/>
                    <a:lstStyle/>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File data used, with result from treatment groups combined together. High and moderate treatment groups interviewed 42 days after commencement and within 14 days of treatment completion, 2/3 of these groups placed in prison based ‘half-house’ with others receiving in prison transitional care. Participant file data including for controls reviewed 182 days post-release. </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AU" sz="1050" b="1" dirty="0">
                          <a:effectLst/>
                          <a:latin typeface="Arial" panose="020B0604020202020204" pitchFamily="34" charset="0"/>
                          <a:ea typeface="Calibri"/>
                          <a:cs typeface="Arial" panose="020B0604020202020204" pitchFamily="34" charset="0"/>
                        </a:rPr>
                        <a:t>Measures:</a:t>
                      </a:r>
                      <a:r>
                        <a:rPr lang="en-AU" sz="1050" dirty="0">
                          <a:effectLst/>
                          <a:latin typeface="Arial" panose="020B0604020202020204" pitchFamily="34" charset="0"/>
                          <a:ea typeface="Calibri"/>
                          <a:cs typeface="Arial" panose="020B0604020202020204" pitchFamily="34" charset="0"/>
                        </a:rPr>
                        <a:t> AoD use, arrest, re-imprisonment </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AU" sz="1050" b="1" dirty="0">
                          <a:effectLst/>
                          <a:latin typeface="Arial" panose="020B0604020202020204" pitchFamily="34" charset="0"/>
                          <a:ea typeface="Calibri"/>
                          <a:cs typeface="Arial" panose="020B0604020202020204" pitchFamily="34" charset="0"/>
                        </a:rPr>
                        <a:t>Statistical tests:</a:t>
                      </a:r>
                      <a:r>
                        <a:rPr lang="en-AU" sz="1050" dirty="0">
                          <a:effectLst/>
                          <a:latin typeface="Arial" panose="020B0604020202020204" pitchFamily="34" charset="0"/>
                          <a:ea typeface="Calibri"/>
                          <a:cs typeface="Arial" panose="020B0604020202020204" pitchFamily="34" charset="0"/>
                        </a:rPr>
                        <a:t> Survival analysis, correlation, logistic regression, multivariate </a:t>
                      </a:r>
                      <a:endParaRPr lang="en-AU" sz="12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AU" sz="1050" b="1" dirty="0">
                          <a:effectLst/>
                          <a:latin typeface="Arial" panose="020B0604020202020204" pitchFamily="34" charset="0"/>
                          <a:ea typeface="Calibri"/>
                          <a:cs typeface="Arial" panose="020B0604020202020204" pitchFamily="34" charset="0"/>
                        </a:rPr>
                        <a:t>Intention to treat analysis: </a:t>
                      </a:r>
                      <a:r>
                        <a:rPr lang="en-AU" sz="1050" dirty="0">
                          <a:effectLst/>
                          <a:latin typeface="Arial" panose="020B0604020202020204" pitchFamily="34" charset="0"/>
                          <a:ea typeface="Calibri"/>
                          <a:cs typeface="Arial" panose="020B0604020202020204" pitchFamily="34" charset="0"/>
                        </a:rPr>
                        <a:t>No</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solidFill>
                      <a:schemeClr val="bg1">
                        <a:lumMod val="95000"/>
                      </a:schemeClr>
                    </a:solidFill>
                  </a:tcPr>
                </a:tc>
                <a:tc>
                  <a:txBody>
                    <a:bodyPr/>
                    <a:lstStyle/>
                    <a:p>
                      <a:pPr>
                        <a:lnSpc>
                          <a:spcPct val="115000"/>
                        </a:lnSpc>
                        <a:spcAft>
                          <a:spcPts val="0"/>
                        </a:spcAft>
                      </a:pPr>
                      <a:r>
                        <a:rPr lang="en-AU" sz="1050" dirty="0">
                          <a:effectLst/>
                          <a:latin typeface="Arial" panose="020B0604020202020204" pitchFamily="34" charset="0"/>
                          <a:ea typeface="Calibri"/>
                          <a:cs typeface="Arial" panose="020B0604020202020204" pitchFamily="34" charset="0"/>
                        </a:rPr>
                        <a:t>Data for treatment groups reported together. Significant difference with decreased AoD use and lower rearrests among treatment groups.  </a:t>
                      </a:r>
                      <a:endParaRPr lang="en-AU" sz="1200" dirty="0">
                        <a:effectLst/>
                        <a:latin typeface="Arial" panose="020B0604020202020204" pitchFamily="34" charset="0"/>
                        <a:ea typeface="Calibri"/>
                        <a:cs typeface="Arial" panose="020B0604020202020204" pitchFamily="34" charset="0"/>
                      </a:endParaRPr>
                    </a:p>
                  </a:txBody>
                  <a:tcPr marL="59567" marR="59567" marT="0" marB="0">
                    <a:lnL>
                      <a:noFill/>
                    </a:lnL>
                    <a:lnR>
                      <a:noFill/>
                    </a:lnR>
                    <a:lnT>
                      <a:noFill/>
                    </a:lnT>
                    <a:lnB>
                      <a:noFill/>
                    </a:lnB>
                    <a:solidFill>
                      <a:schemeClr val="bg1">
                        <a:lumMod val="95000"/>
                      </a:schemeClr>
                    </a:solidFill>
                  </a:tcPr>
                </a:tc>
                <a:tc vMerge="1">
                  <a:txBody>
                    <a:bodyPr/>
                    <a:lstStyle/>
                    <a:p>
                      <a:endParaRPr lang="en-AU"/>
                    </a:p>
                  </a:txBody>
                  <a:tcPr/>
                </a:tc>
              </a:tr>
            </a:tbl>
          </a:graphicData>
        </a:graphic>
      </p:graphicFrame>
      <p:sp>
        <p:nvSpPr>
          <p:cNvPr id="7" name="TextBox 6"/>
          <p:cNvSpPr txBox="1"/>
          <p:nvPr/>
        </p:nvSpPr>
        <p:spPr>
          <a:xfrm>
            <a:off x="405442" y="512210"/>
            <a:ext cx="7194430" cy="338554"/>
          </a:xfrm>
          <a:prstGeom prst="rect">
            <a:avLst/>
          </a:prstGeom>
          <a:noFill/>
        </p:spPr>
        <p:txBody>
          <a:bodyPr wrap="square" rtlCol="0">
            <a:spAutoFit/>
          </a:bodyPr>
          <a:lstStyle/>
          <a:p>
            <a:r>
              <a:rPr lang="en-AU" sz="1600" b="1" dirty="0"/>
              <a:t>Table 3: Aims and outcome of evaluations (n = 25)</a:t>
            </a:r>
            <a:endParaRPr lang="en-AU" sz="1600" dirty="0"/>
          </a:p>
        </p:txBody>
      </p:sp>
    </p:spTree>
    <p:extLst>
      <p:ext uri="{BB962C8B-B14F-4D97-AF65-F5344CB8AC3E}">
        <p14:creationId xmlns:p14="http://schemas.microsoft.com/office/powerpoint/2010/main" val="1691029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865" y="934763"/>
            <a:ext cx="8189200" cy="864096"/>
          </a:xfrm>
        </p:spPr>
        <p:txBody>
          <a:bodyPr/>
          <a:lstStyle/>
          <a:p>
            <a:r>
              <a:rPr lang="en-AU" sz="2800" dirty="0" smtClean="0"/>
              <a:t>Aims, outcome and measures </a:t>
            </a:r>
            <a:endParaRPr lang="en-AU" sz="2800" dirty="0"/>
          </a:p>
          <a:p>
            <a:endParaRPr lang="en-AU" sz="4000" dirty="0"/>
          </a:p>
        </p:txBody>
      </p:sp>
      <p:sp>
        <p:nvSpPr>
          <p:cNvPr id="3" name="Text Placeholder 2"/>
          <p:cNvSpPr>
            <a:spLocks noGrp="1"/>
          </p:cNvSpPr>
          <p:nvPr>
            <p:ph type="body" sz="quarter" idx="11"/>
          </p:nvPr>
        </p:nvSpPr>
        <p:spPr/>
        <p:txBody>
          <a:bodyPr/>
          <a:lstStyle/>
          <a:p>
            <a:r>
              <a:rPr lang="en-AU" sz="1400" b="1" dirty="0">
                <a:solidFill>
                  <a:schemeClr val="tx1"/>
                </a:solidFill>
              </a:rPr>
              <a:t>Aims were to evaluate the AoD treatment program (n=25</a:t>
            </a:r>
            <a:r>
              <a:rPr lang="en-AU" sz="1400" dirty="0">
                <a:solidFill>
                  <a:schemeClr val="tx1"/>
                </a:solidFill>
              </a:rPr>
              <a:t>); </a:t>
            </a:r>
            <a:r>
              <a:rPr lang="en-AU" sz="1400" dirty="0" smtClean="0">
                <a:solidFill>
                  <a:schemeClr val="tx1"/>
                </a:solidFill>
              </a:rPr>
              <a:t>process </a:t>
            </a:r>
            <a:r>
              <a:rPr lang="en-AU" sz="1400" dirty="0">
                <a:solidFill>
                  <a:schemeClr val="tx1"/>
                </a:solidFill>
              </a:rPr>
              <a:t>(n=3), impact (n=7), </a:t>
            </a:r>
            <a:r>
              <a:rPr lang="en-AU" sz="1400" dirty="0" smtClean="0">
                <a:solidFill>
                  <a:schemeClr val="tx1"/>
                </a:solidFill>
              </a:rPr>
              <a:t>outcome</a:t>
            </a:r>
          </a:p>
          <a:p>
            <a:r>
              <a:rPr lang="en-AU" sz="1400" dirty="0" smtClean="0">
                <a:solidFill>
                  <a:schemeClr val="tx1"/>
                </a:solidFill>
              </a:rPr>
              <a:t>	(n=11</a:t>
            </a:r>
            <a:r>
              <a:rPr lang="en-AU" sz="1400" dirty="0">
                <a:solidFill>
                  <a:schemeClr val="tx1"/>
                </a:solidFill>
              </a:rPr>
              <a:t>), impact and outcome (n=2), impact and process (n=2). </a:t>
            </a:r>
          </a:p>
          <a:p>
            <a:r>
              <a:rPr lang="en-AU" sz="1400" dirty="0"/>
              <a:t> </a:t>
            </a:r>
            <a:endParaRPr lang="en-AU" sz="1400" dirty="0">
              <a:solidFill>
                <a:schemeClr val="tx1"/>
              </a:solidFill>
            </a:endParaRPr>
          </a:p>
          <a:p>
            <a:r>
              <a:rPr lang="en-AU" sz="1400" b="1" dirty="0">
                <a:solidFill>
                  <a:schemeClr val="tx1"/>
                </a:solidFill>
              </a:rPr>
              <a:t>Comparison </a:t>
            </a:r>
            <a:r>
              <a:rPr lang="en-AU" sz="1400" b="1" dirty="0" smtClean="0">
                <a:solidFill>
                  <a:schemeClr val="tx1"/>
                </a:solidFill>
              </a:rPr>
              <a:t>between</a:t>
            </a:r>
            <a:r>
              <a:rPr lang="en-AU" sz="1400" dirty="0" smtClean="0">
                <a:solidFill>
                  <a:schemeClr val="tx1"/>
                </a:solidFill>
              </a:rPr>
              <a:t>:</a:t>
            </a:r>
            <a:endParaRPr lang="en-AU" sz="1400" dirty="0">
              <a:solidFill>
                <a:schemeClr val="tx1"/>
              </a:solidFill>
            </a:endParaRPr>
          </a:p>
          <a:p>
            <a:pPr>
              <a:buFont typeface="Arial" panose="020B0604020202020204" pitchFamily="34" charset="0"/>
              <a:buChar char="•"/>
            </a:pPr>
            <a:r>
              <a:rPr lang="en-AU" sz="1400" dirty="0" smtClean="0">
                <a:solidFill>
                  <a:schemeClr val="tx1"/>
                </a:solidFill>
              </a:rPr>
              <a:t>Treatment and control (n=10)</a:t>
            </a:r>
          </a:p>
          <a:p>
            <a:pPr>
              <a:buFont typeface="Arial" panose="020B0604020202020204" pitchFamily="34" charset="0"/>
              <a:buChar char="•"/>
            </a:pPr>
            <a:r>
              <a:rPr lang="en-AU" sz="1400" dirty="0">
                <a:solidFill>
                  <a:schemeClr val="tx1"/>
                </a:solidFill>
              </a:rPr>
              <a:t>D</a:t>
            </a:r>
            <a:r>
              <a:rPr lang="en-AU" sz="1400" dirty="0" smtClean="0">
                <a:solidFill>
                  <a:schemeClr val="tx1"/>
                </a:solidFill>
              </a:rPr>
              <a:t>ifferent treatments (n=5)</a:t>
            </a:r>
            <a:endParaRPr lang="en-AU" sz="1400" dirty="0">
              <a:solidFill>
                <a:schemeClr val="tx1"/>
              </a:solidFill>
            </a:endParaRPr>
          </a:p>
          <a:p>
            <a:pPr>
              <a:buFont typeface="Arial" panose="020B0604020202020204" pitchFamily="34" charset="0"/>
              <a:buChar char="•"/>
            </a:pPr>
            <a:r>
              <a:rPr lang="en-AU" sz="1400" dirty="0">
                <a:solidFill>
                  <a:schemeClr val="tx1"/>
                </a:solidFill>
              </a:rPr>
              <a:t>Multiple treatment groups and a </a:t>
            </a:r>
            <a:r>
              <a:rPr lang="en-AU" sz="1400" dirty="0" smtClean="0">
                <a:solidFill>
                  <a:schemeClr val="tx1"/>
                </a:solidFill>
              </a:rPr>
              <a:t>control (n=1)</a:t>
            </a:r>
            <a:endParaRPr lang="en-AU" sz="1400" dirty="0">
              <a:solidFill>
                <a:schemeClr val="tx1"/>
              </a:solidFill>
            </a:endParaRPr>
          </a:p>
          <a:p>
            <a:pPr>
              <a:buFont typeface="Arial" panose="020B0604020202020204" pitchFamily="34" charset="0"/>
              <a:buChar char="•"/>
            </a:pPr>
            <a:r>
              <a:rPr lang="en-AU" sz="1400" dirty="0">
                <a:solidFill>
                  <a:schemeClr val="tx1"/>
                </a:solidFill>
              </a:rPr>
              <a:t>Times series comparison of treatment </a:t>
            </a:r>
            <a:r>
              <a:rPr lang="en-AU" sz="1400" dirty="0" smtClean="0">
                <a:solidFill>
                  <a:schemeClr val="tx1"/>
                </a:solidFill>
              </a:rPr>
              <a:t>groups (n=1)</a:t>
            </a:r>
            <a:endParaRPr lang="en-AU" sz="1400" dirty="0">
              <a:solidFill>
                <a:schemeClr val="tx1"/>
              </a:solidFill>
            </a:endParaRPr>
          </a:p>
          <a:p>
            <a:endParaRPr lang="en-AU" sz="1400" b="1" i="1" u="sng" dirty="0" smtClean="0">
              <a:solidFill>
                <a:schemeClr val="accent1">
                  <a:lumMod val="75000"/>
                </a:schemeClr>
              </a:solidFill>
            </a:endParaRPr>
          </a:p>
          <a:p>
            <a:r>
              <a:rPr lang="en-AU" sz="1400" b="1" dirty="0" smtClean="0">
                <a:solidFill>
                  <a:schemeClr val="tx1"/>
                </a:solidFill>
              </a:rPr>
              <a:t>Measures: </a:t>
            </a:r>
            <a:r>
              <a:rPr lang="en-AU" sz="1400" dirty="0" smtClean="0">
                <a:solidFill>
                  <a:schemeClr val="tx1"/>
                </a:solidFill>
              </a:rPr>
              <a:t>Substance </a:t>
            </a:r>
            <a:r>
              <a:rPr lang="en-AU" sz="1400" dirty="0">
                <a:solidFill>
                  <a:schemeClr val="tx1"/>
                </a:solidFill>
              </a:rPr>
              <a:t>use </a:t>
            </a:r>
            <a:r>
              <a:rPr lang="en-AU" sz="1400" dirty="0" smtClean="0">
                <a:solidFill>
                  <a:schemeClr val="tx1"/>
                </a:solidFill>
              </a:rPr>
              <a:t>(n=12</a:t>
            </a:r>
            <a:r>
              <a:rPr lang="en-AU" sz="1400" dirty="0">
                <a:solidFill>
                  <a:schemeClr val="tx1"/>
                </a:solidFill>
              </a:rPr>
              <a:t>), Substance use self-efficacy (</a:t>
            </a:r>
            <a:r>
              <a:rPr lang="en-AU" sz="1400" dirty="0" smtClean="0">
                <a:solidFill>
                  <a:schemeClr val="tx1"/>
                </a:solidFill>
              </a:rPr>
              <a:t>n=8</a:t>
            </a:r>
            <a:r>
              <a:rPr lang="en-AU" sz="1400" dirty="0">
                <a:solidFill>
                  <a:schemeClr val="tx1"/>
                </a:solidFill>
              </a:rPr>
              <a:t>), drug use harm reduction knowledge (n=6), satisfaction with </a:t>
            </a:r>
            <a:r>
              <a:rPr lang="en-AU" sz="1400" dirty="0" smtClean="0">
                <a:solidFill>
                  <a:schemeClr val="tx1"/>
                </a:solidFill>
              </a:rPr>
              <a:t>program </a:t>
            </a:r>
            <a:r>
              <a:rPr lang="en-AU" sz="1400" dirty="0">
                <a:solidFill>
                  <a:schemeClr val="tx1"/>
                </a:solidFill>
              </a:rPr>
              <a:t>(n=4), social functioning (n=4), psychological functioning (n=4), problem solving skills (n=3</a:t>
            </a:r>
            <a:r>
              <a:rPr lang="en-AU" sz="1400" dirty="0" smtClean="0">
                <a:solidFill>
                  <a:schemeClr val="tx1"/>
                </a:solidFill>
              </a:rPr>
              <a:t>) and arrest or re-imprisonment (n=10) </a:t>
            </a:r>
            <a:endParaRPr lang="en-AU" sz="1400" dirty="0">
              <a:solidFill>
                <a:schemeClr val="tx1"/>
              </a:solidFill>
            </a:endParaRPr>
          </a:p>
          <a:p>
            <a:endParaRPr lang="en-AU" sz="1400" b="1" i="1" u="sng" dirty="0" smtClean="0">
              <a:solidFill>
                <a:schemeClr val="accent1">
                  <a:lumMod val="75000"/>
                </a:schemeClr>
              </a:solidFill>
            </a:endParaRPr>
          </a:p>
          <a:p>
            <a:pPr>
              <a:buFont typeface="Arial" panose="020B0604020202020204" pitchFamily="34" charset="0"/>
              <a:buChar char="•"/>
            </a:pPr>
            <a:endParaRPr lang="en-AU" sz="1200" dirty="0">
              <a:solidFill>
                <a:schemeClr val="tx1"/>
              </a:solidFill>
            </a:endParaRPr>
          </a:p>
          <a:p>
            <a:pPr marL="0" indent="0"/>
            <a:endParaRPr lang="en-AU" sz="1200" dirty="0">
              <a:solidFill>
                <a:schemeClr val="tx1"/>
              </a:solidFill>
            </a:endParaRPr>
          </a:p>
        </p:txBody>
      </p:sp>
      <p:sp>
        <p:nvSpPr>
          <p:cNvPr id="5" name="Slide Number Placeholder 4"/>
          <p:cNvSpPr>
            <a:spLocks noGrp="1"/>
          </p:cNvSpPr>
          <p:nvPr>
            <p:ph type="sldNum" sz="quarter" idx="13"/>
          </p:nvPr>
        </p:nvSpPr>
        <p:spPr/>
        <p:txBody>
          <a:bodyPr/>
          <a:lstStyle/>
          <a:p>
            <a:fld id="{8C385F23-470B-B540-9492-8220B9E90E81}" type="slidenum">
              <a:rPr lang="en-US" smtClean="0"/>
              <a:pPr/>
              <a:t>16</a:t>
            </a:fld>
            <a:endParaRPr lang="en-US" dirty="0"/>
          </a:p>
        </p:txBody>
      </p:sp>
      <p:sp>
        <p:nvSpPr>
          <p:cNvPr id="9" name="Rectangle 8"/>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2855239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200" dirty="0" smtClean="0"/>
              <a:t>Results summary and discussion </a:t>
            </a:r>
            <a:endParaRPr lang="en-AU" sz="2200" dirty="0"/>
          </a:p>
        </p:txBody>
      </p:sp>
      <p:sp>
        <p:nvSpPr>
          <p:cNvPr id="3" name="Text Placeholder 2"/>
          <p:cNvSpPr>
            <a:spLocks noGrp="1"/>
          </p:cNvSpPr>
          <p:nvPr>
            <p:ph type="body" sz="quarter" idx="11"/>
          </p:nvPr>
        </p:nvSpPr>
        <p:spPr/>
        <p:txBody>
          <a:bodyPr/>
          <a:lstStyle/>
          <a:p>
            <a:pPr marL="0">
              <a:lnSpc>
                <a:spcPct val="100000"/>
              </a:lnSpc>
              <a:spcBef>
                <a:spcPts val="1800"/>
              </a:spcBef>
            </a:pPr>
            <a:r>
              <a:rPr lang="en-AU" sz="1600" b="1" dirty="0">
                <a:solidFill>
                  <a:schemeClr val="tx1"/>
                </a:solidFill>
              </a:rPr>
              <a:t>Global rating:</a:t>
            </a:r>
            <a:r>
              <a:rPr lang="en-AU" sz="1600" dirty="0">
                <a:solidFill>
                  <a:schemeClr val="tx1"/>
                </a:solidFill>
              </a:rPr>
              <a:t> </a:t>
            </a:r>
          </a:p>
          <a:p>
            <a:pPr marL="0">
              <a:lnSpc>
                <a:spcPct val="100000"/>
              </a:lnSpc>
              <a:spcBef>
                <a:spcPts val="0"/>
              </a:spcBef>
              <a:spcAft>
                <a:spcPts val="600"/>
              </a:spcAft>
              <a:buFont typeface="Arial" panose="020B0604020202020204" pitchFamily="34" charset="0"/>
              <a:buChar char="•"/>
            </a:pPr>
            <a:r>
              <a:rPr lang="en-AU" sz="1600" b="1" dirty="0">
                <a:solidFill>
                  <a:schemeClr val="tx1"/>
                </a:solidFill>
              </a:rPr>
              <a:t>Strong: </a:t>
            </a:r>
            <a:r>
              <a:rPr lang="en-AU" sz="1400" dirty="0">
                <a:solidFill>
                  <a:schemeClr val="tx1"/>
                </a:solidFill>
              </a:rPr>
              <a:t>(n=5) </a:t>
            </a:r>
            <a:r>
              <a:rPr lang="en-AU" sz="1400" i="1" dirty="0">
                <a:solidFill>
                  <a:schemeClr val="tx1"/>
                </a:solidFill>
              </a:rPr>
              <a:t>Arseneault (2015</a:t>
            </a:r>
            <a:r>
              <a:rPr lang="en-AU" sz="1400" i="1" dirty="0" smtClean="0">
                <a:solidFill>
                  <a:schemeClr val="tx1"/>
                </a:solidFill>
              </a:rPr>
              <a:t>), </a:t>
            </a:r>
            <a:r>
              <a:rPr lang="en-AU" sz="1400" i="1" dirty="0">
                <a:solidFill>
                  <a:schemeClr val="tx1"/>
                </a:solidFill>
              </a:rPr>
              <a:t>Bowes (</a:t>
            </a:r>
            <a:r>
              <a:rPr lang="en-AU" sz="1400" i="1" dirty="0" smtClean="0">
                <a:solidFill>
                  <a:schemeClr val="tx1"/>
                </a:solidFill>
              </a:rPr>
              <a:t>2012), </a:t>
            </a:r>
            <a:r>
              <a:rPr lang="en-AU" sz="1400" i="1" u="sng" dirty="0">
                <a:solidFill>
                  <a:schemeClr val="tx1"/>
                </a:solidFill>
              </a:rPr>
              <a:t>Knight (1997</a:t>
            </a:r>
            <a:r>
              <a:rPr lang="en-AU" sz="1400" i="1" dirty="0" smtClean="0">
                <a:solidFill>
                  <a:schemeClr val="tx1"/>
                </a:solidFill>
              </a:rPr>
              <a:t>), </a:t>
            </a:r>
            <a:r>
              <a:rPr lang="en-AU" sz="1400" i="1" u="sng" dirty="0">
                <a:solidFill>
                  <a:schemeClr val="tx1"/>
                </a:solidFill>
              </a:rPr>
              <a:t>Welsh (2007</a:t>
            </a:r>
            <a:r>
              <a:rPr lang="en-AU" sz="1400" i="1" dirty="0" smtClean="0">
                <a:solidFill>
                  <a:schemeClr val="tx1"/>
                </a:solidFill>
              </a:rPr>
              <a:t>), </a:t>
            </a:r>
            <a:r>
              <a:rPr lang="en-AU" sz="1400" i="1" dirty="0">
                <a:solidFill>
                  <a:schemeClr val="tx1"/>
                </a:solidFill>
              </a:rPr>
              <a:t>Wexler (1999) </a:t>
            </a:r>
          </a:p>
          <a:p>
            <a:pPr marL="0">
              <a:lnSpc>
                <a:spcPct val="100000"/>
              </a:lnSpc>
              <a:spcBef>
                <a:spcPts val="0"/>
              </a:spcBef>
              <a:spcAft>
                <a:spcPts val="600"/>
              </a:spcAft>
              <a:buFont typeface="Arial" panose="020B0604020202020204" pitchFamily="34" charset="0"/>
              <a:buChar char="•"/>
            </a:pPr>
            <a:r>
              <a:rPr lang="en-AU" sz="1600" b="1" dirty="0">
                <a:solidFill>
                  <a:schemeClr val="tx1"/>
                </a:solidFill>
              </a:rPr>
              <a:t>Moderate: </a:t>
            </a:r>
            <a:r>
              <a:rPr lang="en-AU" sz="1400" dirty="0">
                <a:solidFill>
                  <a:schemeClr val="tx1"/>
                </a:solidFill>
              </a:rPr>
              <a:t>(n=7) </a:t>
            </a:r>
            <a:r>
              <a:rPr lang="en-AU" sz="1400" i="1" dirty="0">
                <a:solidFill>
                  <a:schemeClr val="tx1"/>
                </a:solidFill>
              </a:rPr>
              <a:t>Chaple (2014), </a:t>
            </a:r>
            <a:r>
              <a:rPr lang="en-AU" sz="1400" i="1" u="sng" dirty="0" smtClean="0">
                <a:solidFill>
                  <a:schemeClr val="tx1"/>
                </a:solidFill>
              </a:rPr>
              <a:t>Inciardi </a:t>
            </a:r>
            <a:r>
              <a:rPr lang="en-AU" sz="1400" i="1" u="sng" dirty="0">
                <a:solidFill>
                  <a:schemeClr val="tx1"/>
                </a:solidFill>
              </a:rPr>
              <a:t>(</a:t>
            </a:r>
            <a:r>
              <a:rPr lang="en-AU" sz="1400" i="1" u="sng" dirty="0" smtClean="0">
                <a:solidFill>
                  <a:schemeClr val="tx1"/>
                </a:solidFill>
              </a:rPr>
              <a:t>1997),</a:t>
            </a:r>
            <a:r>
              <a:rPr lang="en-AU" sz="1400" i="1" dirty="0" smtClean="0">
                <a:solidFill>
                  <a:schemeClr val="tx1"/>
                </a:solidFill>
              </a:rPr>
              <a:t> Joe </a:t>
            </a:r>
            <a:r>
              <a:rPr lang="en-AU" sz="1400" i="1" dirty="0">
                <a:solidFill>
                  <a:schemeClr val="tx1"/>
                </a:solidFill>
              </a:rPr>
              <a:t>(2010</a:t>
            </a:r>
            <a:r>
              <a:rPr lang="en-AU" sz="1400" i="1" dirty="0" smtClean="0">
                <a:solidFill>
                  <a:schemeClr val="tx1"/>
                </a:solidFill>
              </a:rPr>
              <a:t>), </a:t>
            </a:r>
            <a:r>
              <a:rPr lang="en-AU" sz="1400" i="1" dirty="0">
                <a:solidFill>
                  <a:schemeClr val="tx1"/>
                </a:solidFill>
              </a:rPr>
              <a:t>Lee H (2014</a:t>
            </a:r>
            <a:r>
              <a:rPr lang="en-AU" sz="1400" i="1" dirty="0" smtClean="0">
                <a:solidFill>
                  <a:schemeClr val="tx1"/>
                </a:solidFill>
              </a:rPr>
              <a:t>), </a:t>
            </a:r>
            <a:endParaRPr lang="en-AU" sz="1400" i="1" dirty="0">
              <a:solidFill>
                <a:schemeClr val="tx1"/>
              </a:solidFill>
            </a:endParaRPr>
          </a:p>
          <a:p>
            <a:pPr marL="0" indent="0">
              <a:lnSpc>
                <a:spcPct val="100000"/>
              </a:lnSpc>
              <a:spcBef>
                <a:spcPts val="0"/>
              </a:spcBef>
              <a:spcAft>
                <a:spcPts val="600"/>
              </a:spcAft>
            </a:pPr>
            <a:r>
              <a:rPr lang="en-AU" sz="1400" i="1" dirty="0">
                <a:solidFill>
                  <a:schemeClr val="tx1"/>
                </a:solidFill>
              </a:rPr>
              <a:t>	Lee K-H (2011), </a:t>
            </a:r>
            <a:r>
              <a:rPr lang="en-AU" sz="1400" i="1" u="sng" dirty="0">
                <a:solidFill>
                  <a:schemeClr val="tx1"/>
                </a:solidFill>
              </a:rPr>
              <a:t>Pelissier (2001</a:t>
            </a:r>
            <a:r>
              <a:rPr lang="en-AU" sz="1400" i="1" dirty="0" smtClean="0">
                <a:solidFill>
                  <a:schemeClr val="tx1"/>
                </a:solidFill>
              </a:rPr>
              <a:t>), </a:t>
            </a:r>
            <a:r>
              <a:rPr lang="en-AU" sz="1400" i="1" dirty="0">
                <a:solidFill>
                  <a:schemeClr val="tx1"/>
                </a:solidFill>
              </a:rPr>
              <a:t>Welsh (2010</a:t>
            </a:r>
            <a:r>
              <a:rPr lang="en-AU" sz="1400" i="1" dirty="0" smtClean="0">
                <a:solidFill>
                  <a:schemeClr val="tx1"/>
                </a:solidFill>
              </a:rPr>
              <a:t>)</a:t>
            </a:r>
            <a:endParaRPr lang="en-AU" sz="1400" i="1" dirty="0">
              <a:solidFill>
                <a:schemeClr val="tx1"/>
              </a:solidFill>
            </a:endParaRPr>
          </a:p>
          <a:p>
            <a:pPr marL="0">
              <a:lnSpc>
                <a:spcPct val="100000"/>
              </a:lnSpc>
              <a:spcBef>
                <a:spcPts val="0"/>
              </a:spcBef>
              <a:spcAft>
                <a:spcPts val="600"/>
              </a:spcAft>
              <a:buFont typeface="Arial" panose="020B0604020202020204" pitchFamily="34" charset="0"/>
              <a:buChar char="•"/>
            </a:pPr>
            <a:r>
              <a:rPr lang="en-AU" sz="1600" b="1" dirty="0">
                <a:solidFill>
                  <a:schemeClr val="tx1"/>
                </a:solidFill>
              </a:rPr>
              <a:t>Weak: (</a:t>
            </a:r>
            <a:r>
              <a:rPr lang="en-AU" sz="1400" i="1" dirty="0">
                <a:solidFill>
                  <a:schemeClr val="tx1"/>
                </a:solidFill>
              </a:rPr>
              <a:t>n=12) Welsh (2010), Bowen (2006), Crundall (1997), Davis (2014), Gossage (2003), </a:t>
            </a:r>
            <a:r>
              <a:rPr lang="en-AU" sz="1400" i="1" dirty="0" smtClean="0">
                <a:solidFill>
                  <a:schemeClr val="tx1"/>
                </a:solidFill>
              </a:rPr>
              <a:t>	Linhorst </a:t>
            </a:r>
            <a:r>
              <a:rPr lang="en-AU" sz="1400" i="1" dirty="0">
                <a:solidFill>
                  <a:schemeClr val="tx1"/>
                </a:solidFill>
              </a:rPr>
              <a:t>(2012), Matsumoto (2014), Raney (2005), Slaski (2006), Stohr (2002), Turley </a:t>
            </a:r>
            <a:r>
              <a:rPr lang="en-AU" sz="1400" i="1" dirty="0" smtClean="0">
                <a:solidFill>
                  <a:schemeClr val="tx1"/>
                </a:solidFill>
              </a:rPr>
              <a:t>	(</a:t>
            </a:r>
            <a:r>
              <a:rPr lang="en-AU" sz="1400" i="1" dirty="0">
                <a:solidFill>
                  <a:schemeClr val="tx1"/>
                </a:solidFill>
              </a:rPr>
              <a:t>2004), Vaughn (2003), Vukadin (2004)</a:t>
            </a:r>
          </a:p>
          <a:p>
            <a:endParaRPr lang="en-AU" sz="1400" b="1" dirty="0" smtClean="0">
              <a:solidFill>
                <a:schemeClr val="tx1"/>
              </a:solidFill>
            </a:endParaRPr>
          </a:p>
          <a:p>
            <a:endParaRPr lang="en-AU" sz="1400" b="1" dirty="0" smtClean="0">
              <a:solidFill>
                <a:schemeClr val="tx1"/>
              </a:solidFill>
            </a:endParaRPr>
          </a:p>
          <a:p>
            <a:r>
              <a:rPr lang="en-AU" sz="1600" b="1" dirty="0" smtClean="0">
                <a:solidFill>
                  <a:schemeClr val="tx1"/>
                </a:solidFill>
              </a:rPr>
              <a:t>Of </a:t>
            </a:r>
            <a:r>
              <a:rPr lang="en-AU" sz="1600" b="1" dirty="0">
                <a:solidFill>
                  <a:schemeClr val="tx1"/>
                </a:solidFill>
              </a:rPr>
              <a:t>the 12 program ranked as being </a:t>
            </a:r>
            <a:r>
              <a:rPr lang="en-AU" sz="1600" b="1" dirty="0" smtClean="0">
                <a:solidFill>
                  <a:schemeClr val="tx1"/>
                </a:solidFill>
              </a:rPr>
              <a:t>methodologically </a:t>
            </a:r>
            <a:r>
              <a:rPr lang="en-AU" sz="1600" b="1" u="sng" dirty="0">
                <a:solidFill>
                  <a:schemeClr val="tx1"/>
                </a:solidFill>
              </a:rPr>
              <a:t>strong or </a:t>
            </a:r>
            <a:r>
              <a:rPr lang="en-AU" sz="1600" b="1" u="sng" dirty="0" smtClean="0">
                <a:solidFill>
                  <a:schemeClr val="tx1"/>
                </a:solidFill>
              </a:rPr>
              <a:t>moderate</a:t>
            </a:r>
          </a:p>
          <a:p>
            <a:pPr>
              <a:buFont typeface="Wingdings" panose="05000000000000000000" pitchFamily="2" charset="2"/>
              <a:buChar char="Ø"/>
            </a:pPr>
            <a:r>
              <a:rPr lang="en-AU" sz="1600" dirty="0" smtClean="0">
                <a:solidFill>
                  <a:schemeClr val="tx1"/>
                </a:solidFill>
              </a:rPr>
              <a:t>Four </a:t>
            </a:r>
            <a:r>
              <a:rPr lang="en-AU" sz="1600" dirty="0">
                <a:solidFill>
                  <a:schemeClr val="tx1"/>
                </a:solidFill>
              </a:rPr>
              <a:t>measured </a:t>
            </a:r>
            <a:r>
              <a:rPr lang="en-AU" sz="1600" dirty="0" smtClean="0">
                <a:solidFill>
                  <a:schemeClr val="tx1"/>
                </a:solidFill>
              </a:rPr>
              <a:t>alcohol and other drug use post prison </a:t>
            </a:r>
          </a:p>
          <a:p>
            <a:pPr>
              <a:buFont typeface="Wingdings" panose="05000000000000000000" pitchFamily="2" charset="2"/>
              <a:buChar char="Ø"/>
            </a:pPr>
            <a:r>
              <a:rPr lang="en-AU" sz="1600" dirty="0" smtClean="0">
                <a:solidFill>
                  <a:schemeClr val="tx1"/>
                </a:solidFill>
              </a:rPr>
              <a:t>Three reported statistically significant reduction in alcohol and other drug use</a:t>
            </a:r>
          </a:p>
          <a:p>
            <a:pPr lvl="1">
              <a:buFont typeface="Wingdings" panose="05000000000000000000" pitchFamily="2" charset="2"/>
              <a:buChar char="Ø"/>
            </a:pPr>
            <a:r>
              <a:rPr lang="en-AU" sz="1400" dirty="0" smtClean="0">
                <a:solidFill>
                  <a:schemeClr val="tx1"/>
                </a:solidFill>
              </a:rPr>
              <a:t>One </a:t>
            </a:r>
            <a:r>
              <a:rPr lang="en-AU" sz="1400" dirty="0">
                <a:solidFill>
                  <a:schemeClr val="tx1"/>
                </a:solidFill>
              </a:rPr>
              <a:t>of the </a:t>
            </a:r>
            <a:r>
              <a:rPr lang="en-AU" sz="1400" dirty="0" smtClean="0">
                <a:solidFill>
                  <a:schemeClr val="tx1"/>
                </a:solidFill>
              </a:rPr>
              <a:t>three </a:t>
            </a:r>
            <a:r>
              <a:rPr lang="en-AU" sz="1400" dirty="0">
                <a:solidFill>
                  <a:schemeClr val="tx1"/>
                </a:solidFill>
              </a:rPr>
              <a:t>conducted an intention to treat analysis</a:t>
            </a:r>
          </a:p>
          <a:p>
            <a:endParaRPr lang="en-AU" dirty="0"/>
          </a:p>
        </p:txBody>
      </p:sp>
      <p:sp>
        <p:nvSpPr>
          <p:cNvPr id="5" name="Slide Number Placeholder 4"/>
          <p:cNvSpPr>
            <a:spLocks noGrp="1"/>
          </p:cNvSpPr>
          <p:nvPr>
            <p:ph type="sldNum" sz="quarter" idx="13"/>
          </p:nvPr>
        </p:nvSpPr>
        <p:spPr/>
        <p:txBody>
          <a:bodyPr/>
          <a:lstStyle/>
          <a:p>
            <a:fld id="{8C385F23-470B-B540-9492-8220B9E90E81}" type="slidenum">
              <a:rPr lang="en-US" smtClean="0"/>
              <a:pPr/>
              <a:t>17</a:t>
            </a:fld>
            <a:endParaRPr lang="en-US" dirty="0"/>
          </a:p>
        </p:txBody>
      </p:sp>
      <p:sp>
        <p:nvSpPr>
          <p:cNvPr id="9" name="Rectangle 8"/>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781754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AU"/>
          </a:p>
        </p:txBody>
      </p:sp>
      <p:sp>
        <p:nvSpPr>
          <p:cNvPr id="3" name="Text Placeholder 2"/>
          <p:cNvSpPr>
            <a:spLocks noGrp="1"/>
          </p:cNvSpPr>
          <p:nvPr>
            <p:ph type="body" sz="quarter" idx="11"/>
          </p:nvPr>
        </p:nvSpPr>
        <p:spPr/>
        <p:txBody>
          <a:bodyPr/>
          <a:lstStyle/>
          <a:p>
            <a:endParaRPr lang="en-AU" dirty="0"/>
          </a:p>
        </p:txBody>
      </p:sp>
      <p:sp>
        <p:nvSpPr>
          <p:cNvPr id="5" name="Slide Number Placeholder 4"/>
          <p:cNvSpPr>
            <a:spLocks noGrp="1"/>
          </p:cNvSpPr>
          <p:nvPr>
            <p:ph type="sldNum" sz="quarter" idx="13"/>
          </p:nvPr>
        </p:nvSpPr>
        <p:spPr/>
        <p:txBody>
          <a:bodyPr/>
          <a:lstStyle/>
          <a:p>
            <a:fld id="{8C385F23-470B-B540-9492-8220B9E90E81}" type="slidenum">
              <a:rPr lang="en-US" smtClean="0"/>
              <a:pPr/>
              <a:t>18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662" y="627321"/>
            <a:ext cx="5913033" cy="5949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3150921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3200" dirty="0" smtClean="0"/>
              <a:t>Conclusions</a:t>
            </a:r>
            <a:endParaRPr lang="en-AU" sz="3200" dirty="0"/>
          </a:p>
        </p:txBody>
      </p:sp>
      <p:sp>
        <p:nvSpPr>
          <p:cNvPr id="3" name="Text Placeholder 2"/>
          <p:cNvSpPr>
            <a:spLocks noGrp="1"/>
          </p:cNvSpPr>
          <p:nvPr>
            <p:ph type="body" sz="quarter" idx="11"/>
          </p:nvPr>
        </p:nvSpPr>
        <p:spPr/>
        <p:txBody>
          <a:bodyPr/>
          <a:lstStyle/>
          <a:p>
            <a:r>
              <a:rPr lang="en-AU" sz="1400" dirty="0" smtClean="0">
                <a:solidFill>
                  <a:schemeClr val="tx1"/>
                </a:solidFill>
              </a:rPr>
              <a:t>Both previous reviews, </a:t>
            </a:r>
            <a:r>
              <a:rPr lang="en-US" sz="1400" b="1" dirty="0">
                <a:solidFill>
                  <a:schemeClr val="tx1"/>
                </a:solidFill>
              </a:rPr>
              <a:t>Pearson et al (1999</a:t>
            </a:r>
            <a:r>
              <a:rPr lang="en-US" sz="1400" b="1" dirty="0" smtClean="0">
                <a:solidFill>
                  <a:schemeClr val="tx1"/>
                </a:solidFill>
              </a:rPr>
              <a:t>)</a:t>
            </a:r>
            <a:r>
              <a:rPr lang="en-US" sz="1400" b="1" dirty="0">
                <a:solidFill>
                  <a:schemeClr val="tx1"/>
                </a:solidFill>
              </a:rPr>
              <a:t> Mitchell et al (2006</a:t>
            </a:r>
            <a:r>
              <a:rPr lang="en-US" sz="1400" b="1" dirty="0" smtClean="0">
                <a:solidFill>
                  <a:schemeClr val="tx1"/>
                </a:solidFill>
              </a:rPr>
              <a:t>), </a:t>
            </a:r>
            <a:r>
              <a:rPr lang="en-AU" sz="1400" dirty="0" smtClean="0">
                <a:solidFill>
                  <a:schemeClr val="tx1"/>
                </a:solidFill>
              </a:rPr>
              <a:t>reported that prison based </a:t>
            </a:r>
          </a:p>
          <a:p>
            <a:r>
              <a:rPr lang="en-AU" sz="1400" dirty="0" smtClean="0">
                <a:solidFill>
                  <a:schemeClr val="tx1"/>
                </a:solidFill>
              </a:rPr>
              <a:t>therapeutic community treatment is the most effective in reducing AoD use post-prison. However, </a:t>
            </a:r>
          </a:p>
          <a:p>
            <a:r>
              <a:rPr lang="en-AU" sz="1400" dirty="0" smtClean="0">
                <a:solidFill>
                  <a:schemeClr val="tx1"/>
                </a:solidFill>
              </a:rPr>
              <a:t>neither of these reviews assessed  methodological quality.  </a:t>
            </a:r>
          </a:p>
          <a:p>
            <a:endParaRPr lang="en-AU" sz="1400" dirty="0" smtClean="0">
              <a:solidFill>
                <a:schemeClr val="tx1"/>
              </a:solidFill>
            </a:endParaRPr>
          </a:p>
          <a:p>
            <a:endParaRPr lang="en-AU" sz="1400" dirty="0" smtClean="0">
              <a:solidFill>
                <a:schemeClr val="tx1"/>
              </a:solidFill>
            </a:endParaRPr>
          </a:p>
          <a:p>
            <a:endParaRPr lang="en-AU" sz="1400" dirty="0" smtClean="0">
              <a:solidFill>
                <a:schemeClr val="tx1"/>
              </a:solidFill>
            </a:endParaRPr>
          </a:p>
          <a:p>
            <a:endParaRPr lang="en-AU" sz="1400" dirty="0" smtClean="0">
              <a:solidFill>
                <a:schemeClr val="tx1"/>
              </a:solidFill>
            </a:endParaRPr>
          </a:p>
          <a:p>
            <a:r>
              <a:rPr lang="en-AU" sz="1400" b="1" dirty="0">
                <a:solidFill>
                  <a:schemeClr val="tx1"/>
                </a:solidFill>
              </a:rPr>
              <a:t>A </a:t>
            </a:r>
            <a:r>
              <a:rPr lang="en-AU" sz="1400" b="1" dirty="0" smtClean="0">
                <a:solidFill>
                  <a:schemeClr val="tx1"/>
                </a:solidFill>
              </a:rPr>
              <a:t>Systematic Review </a:t>
            </a:r>
            <a:r>
              <a:rPr lang="en-AU" sz="1400" b="1" dirty="0">
                <a:solidFill>
                  <a:schemeClr val="tx1"/>
                </a:solidFill>
              </a:rPr>
              <a:t>of </a:t>
            </a:r>
            <a:r>
              <a:rPr lang="en-AU" sz="1400" b="1" dirty="0" smtClean="0">
                <a:solidFill>
                  <a:schemeClr val="tx1"/>
                </a:solidFill>
              </a:rPr>
              <a:t>Prison-based Behavioural Substance Abuse </a:t>
            </a:r>
            <a:r>
              <a:rPr lang="en-AU" sz="1400" b="1" dirty="0">
                <a:solidFill>
                  <a:schemeClr val="tx1"/>
                </a:solidFill>
              </a:rPr>
              <a:t>T</a:t>
            </a:r>
            <a:r>
              <a:rPr lang="en-AU" sz="1400" b="1" dirty="0" smtClean="0">
                <a:solidFill>
                  <a:schemeClr val="tx1"/>
                </a:solidFill>
              </a:rPr>
              <a:t>reatment </a:t>
            </a:r>
          </a:p>
          <a:p>
            <a:r>
              <a:rPr lang="en-AU" sz="1400" b="1" dirty="0" smtClean="0">
                <a:solidFill>
                  <a:schemeClr val="tx1"/>
                </a:solidFill>
              </a:rPr>
              <a:t>Programs </a:t>
            </a:r>
            <a:r>
              <a:rPr lang="en-AU" sz="1400" b="1" dirty="0">
                <a:solidFill>
                  <a:schemeClr val="tx1"/>
                </a:solidFill>
              </a:rPr>
              <a:t>for </a:t>
            </a:r>
            <a:r>
              <a:rPr lang="en-AU" sz="1400" b="1" dirty="0" smtClean="0">
                <a:solidFill>
                  <a:schemeClr val="tx1"/>
                </a:solidFill>
              </a:rPr>
              <a:t> Men</a:t>
            </a:r>
          </a:p>
          <a:p>
            <a:endParaRPr lang="en-AU" sz="1400" b="1" dirty="0" smtClean="0">
              <a:solidFill>
                <a:schemeClr val="tx1"/>
              </a:solidFill>
            </a:endParaRPr>
          </a:p>
          <a:p>
            <a:r>
              <a:rPr lang="en-AU" sz="1400" dirty="0" smtClean="0">
                <a:solidFill>
                  <a:schemeClr val="tx1"/>
                </a:solidFill>
              </a:rPr>
              <a:t>Quality </a:t>
            </a:r>
            <a:r>
              <a:rPr lang="en-AU" sz="1400" dirty="0">
                <a:solidFill>
                  <a:schemeClr val="tx1"/>
                </a:solidFill>
              </a:rPr>
              <a:t>of papers is improving overtime. But we cannot conclude from four methodologically sound </a:t>
            </a:r>
          </a:p>
          <a:p>
            <a:r>
              <a:rPr lang="en-AU" sz="1400" dirty="0">
                <a:solidFill>
                  <a:schemeClr val="tx1"/>
                </a:solidFill>
              </a:rPr>
              <a:t>papers over 21 years that prison based AoD treatment is effective. Particularly as only one of the </a:t>
            </a:r>
          </a:p>
          <a:p>
            <a:r>
              <a:rPr lang="en-AU" sz="1400" dirty="0">
                <a:solidFill>
                  <a:schemeClr val="tx1"/>
                </a:solidFill>
              </a:rPr>
              <a:t>four conducted an intention to treat analysis. However; of the treatment models reviewed it appears </a:t>
            </a:r>
          </a:p>
          <a:p>
            <a:r>
              <a:rPr lang="en-AU" sz="1400" dirty="0">
                <a:solidFill>
                  <a:schemeClr val="tx1"/>
                </a:solidFill>
              </a:rPr>
              <a:t>that therapeutic community treatment offer the best results. </a:t>
            </a:r>
          </a:p>
          <a:p>
            <a:endParaRPr lang="en-AU" sz="1200" dirty="0" smtClean="0">
              <a:solidFill>
                <a:schemeClr val="tx1"/>
              </a:solidFill>
            </a:endParaRPr>
          </a:p>
        </p:txBody>
      </p:sp>
      <p:sp>
        <p:nvSpPr>
          <p:cNvPr id="5" name="Slide Number Placeholder 4"/>
          <p:cNvSpPr>
            <a:spLocks noGrp="1"/>
          </p:cNvSpPr>
          <p:nvPr>
            <p:ph type="sldNum" sz="quarter" idx="13"/>
          </p:nvPr>
        </p:nvSpPr>
        <p:spPr/>
        <p:txBody>
          <a:bodyPr/>
          <a:lstStyle/>
          <a:p>
            <a:fld id="{8C385F23-470B-B540-9492-8220B9E90E81}" type="slidenum">
              <a:rPr lang="en-US" smtClean="0"/>
              <a:pPr/>
              <a:t>19</a:t>
            </a:fld>
            <a:endParaRPr lang="en-US" dirty="0"/>
          </a:p>
        </p:txBody>
      </p:sp>
      <p:sp>
        <p:nvSpPr>
          <p:cNvPr id="6" name="Rectangle 5"/>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3575938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latin typeface="Arial" panose="020B0604020202020204" pitchFamily="34" charset="0"/>
                <a:cs typeface="Arial" panose="020B0604020202020204" pitchFamily="34" charset="0"/>
              </a:rPr>
              <a:t>Background </a:t>
            </a:r>
            <a:r>
              <a:rPr lang="en-US" sz="2800" dirty="0" smtClean="0">
                <a:latin typeface="Arial" panose="020B0604020202020204" pitchFamily="34" charset="0"/>
                <a:cs typeface="Arial" panose="020B0604020202020204" pitchFamily="34" charset="0"/>
              </a:rPr>
              <a:t>– PhD </a:t>
            </a:r>
            <a:endParaRPr lang="en-US" sz="2800" dirty="0">
              <a:latin typeface="Arial" panose="020B0604020202020204" pitchFamily="34" charset="0"/>
              <a:cs typeface="Arial" panose="020B0604020202020204" pitchFamily="34" charset="0"/>
            </a:endParaRPr>
          </a:p>
          <a:p>
            <a:endParaRPr lang="en-AU" dirty="0"/>
          </a:p>
        </p:txBody>
      </p:sp>
      <p:sp>
        <p:nvSpPr>
          <p:cNvPr id="3" name="Text Placeholder 2"/>
          <p:cNvSpPr>
            <a:spLocks noGrp="1"/>
          </p:cNvSpPr>
          <p:nvPr>
            <p:ph type="body" sz="quarter" idx="11"/>
          </p:nvPr>
        </p:nvSpPr>
        <p:spPr>
          <a:xfrm>
            <a:off x="518864" y="1975309"/>
            <a:ext cx="7882160" cy="4345880"/>
          </a:xfrm>
        </p:spPr>
        <p:txBody>
          <a:bodyPr/>
          <a:lstStyle/>
          <a:p>
            <a:pPr>
              <a:buFont typeface="Arial" panose="020B0604020202020204" pitchFamily="34" charset="0"/>
              <a:buChar char="•"/>
            </a:pPr>
            <a:r>
              <a:rPr lang="en-AU" sz="1600" dirty="0" smtClean="0">
                <a:solidFill>
                  <a:schemeClr val="tx1"/>
                </a:solidFill>
                <a:latin typeface="Arial" panose="020B0604020202020204" pitchFamily="34" charset="0"/>
                <a:cs typeface="Arial" panose="020B0604020202020204" pitchFamily="34" charset="0"/>
              </a:rPr>
              <a:t>Chapter one   </a:t>
            </a:r>
            <a:r>
              <a:rPr lang="en-AU" sz="1600" b="1" dirty="0" smtClean="0">
                <a:solidFill>
                  <a:schemeClr val="tx1"/>
                </a:solidFill>
                <a:latin typeface="Arial" panose="020B0604020202020204" pitchFamily="34" charset="0"/>
                <a:cs typeface="Arial" panose="020B0604020202020204" pitchFamily="34" charset="0"/>
              </a:rPr>
              <a:t>- Introduction </a:t>
            </a:r>
            <a:r>
              <a:rPr lang="en-AU" sz="1600" b="1" dirty="0">
                <a:solidFill>
                  <a:schemeClr val="tx1"/>
                </a:solidFill>
                <a:latin typeface="Arial" panose="020B0604020202020204" pitchFamily="34" charset="0"/>
                <a:cs typeface="Arial" panose="020B0604020202020204" pitchFamily="34" charset="0"/>
              </a:rPr>
              <a:t>and background</a:t>
            </a:r>
          </a:p>
          <a:p>
            <a:pPr>
              <a:buFont typeface="Arial" panose="020B0604020202020204" pitchFamily="34" charset="0"/>
              <a:buChar char="•"/>
            </a:pPr>
            <a:endParaRPr lang="en-AU" sz="1600" b="1"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AU" sz="1600" dirty="0" smtClean="0">
                <a:solidFill>
                  <a:schemeClr val="tx1"/>
                </a:solidFill>
                <a:latin typeface="Arial" panose="020B0604020202020204" pitchFamily="34" charset="0"/>
                <a:cs typeface="Arial" panose="020B0604020202020204" pitchFamily="34" charset="0"/>
              </a:rPr>
              <a:t>Chapter two   </a:t>
            </a:r>
            <a:r>
              <a:rPr lang="en-AU" sz="1600" b="1" dirty="0">
                <a:solidFill>
                  <a:schemeClr val="tx1"/>
                </a:solidFill>
                <a:latin typeface="Arial" panose="020B0604020202020204" pitchFamily="34" charset="0"/>
                <a:cs typeface="Arial" panose="020B0604020202020204" pitchFamily="34" charset="0"/>
              </a:rPr>
              <a:t>- </a:t>
            </a:r>
            <a:r>
              <a:rPr lang="en-AU" sz="1600" b="1" dirty="0" smtClean="0">
                <a:solidFill>
                  <a:schemeClr val="tx1"/>
                </a:solidFill>
                <a:latin typeface="Arial" panose="020B0604020202020204" pitchFamily="34" charset="0"/>
                <a:cs typeface="Arial" panose="020B0604020202020204" pitchFamily="34" charset="0"/>
              </a:rPr>
              <a:t>Systematic </a:t>
            </a:r>
            <a:r>
              <a:rPr lang="en-AU" sz="1600" b="1" dirty="0">
                <a:solidFill>
                  <a:schemeClr val="tx1"/>
                </a:solidFill>
                <a:latin typeface="Arial" panose="020B0604020202020204" pitchFamily="34" charset="0"/>
                <a:cs typeface="Arial" panose="020B0604020202020204" pitchFamily="34" charset="0"/>
              </a:rPr>
              <a:t>Review</a:t>
            </a:r>
          </a:p>
          <a:p>
            <a:pPr>
              <a:buFont typeface="Arial" panose="020B0604020202020204" pitchFamily="34" charset="0"/>
              <a:buChar char="•"/>
            </a:pPr>
            <a:endParaRPr lang="en-AU" sz="1600" b="1"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AU" sz="1600" dirty="0" smtClean="0">
                <a:solidFill>
                  <a:schemeClr val="tx1"/>
                </a:solidFill>
                <a:latin typeface="Arial" panose="020B0604020202020204" pitchFamily="34" charset="0"/>
                <a:cs typeface="Arial" panose="020B0604020202020204" pitchFamily="34" charset="0"/>
              </a:rPr>
              <a:t>Chapter </a:t>
            </a:r>
            <a:r>
              <a:rPr lang="en-AU" sz="1600" dirty="0">
                <a:solidFill>
                  <a:schemeClr val="tx1"/>
                </a:solidFill>
                <a:latin typeface="Arial" panose="020B0604020202020204" pitchFamily="34" charset="0"/>
                <a:cs typeface="Arial" panose="020B0604020202020204" pitchFamily="34" charset="0"/>
              </a:rPr>
              <a:t>three </a:t>
            </a:r>
            <a:r>
              <a:rPr lang="en-AU" sz="1600" b="1" dirty="0" smtClean="0">
                <a:solidFill>
                  <a:schemeClr val="tx1"/>
                </a:solidFill>
                <a:latin typeface="Arial" panose="020B0604020202020204" pitchFamily="34" charset="0"/>
                <a:cs typeface="Arial" panose="020B0604020202020204" pitchFamily="34" charset="0"/>
              </a:rPr>
              <a:t>- Alcohol </a:t>
            </a:r>
            <a:r>
              <a:rPr lang="en-AU" sz="1600" b="1" dirty="0">
                <a:solidFill>
                  <a:schemeClr val="tx1"/>
                </a:solidFill>
                <a:latin typeface="Arial" panose="020B0604020202020204" pitchFamily="34" charset="0"/>
                <a:cs typeface="Arial" panose="020B0604020202020204" pitchFamily="34" charset="0"/>
              </a:rPr>
              <a:t>and other drug use among Aboriginal and </a:t>
            </a:r>
            <a:r>
              <a:rPr lang="en-AU" sz="1600" b="1" dirty="0" smtClean="0">
                <a:solidFill>
                  <a:schemeClr val="tx1"/>
                </a:solidFill>
                <a:latin typeface="Arial" panose="020B0604020202020204" pitchFamily="34" charset="0"/>
                <a:cs typeface="Arial" panose="020B0604020202020204" pitchFamily="34" charset="0"/>
              </a:rPr>
              <a:t>non-			Aboriginal men </a:t>
            </a:r>
            <a:r>
              <a:rPr lang="en-AU" sz="1600" b="1" dirty="0">
                <a:solidFill>
                  <a:schemeClr val="tx1"/>
                </a:solidFill>
                <a:latin typeface="Arial" panose="020B0604020202020204" pitchFamily="34" charset="0"/>
                <a:cs typeface="Arial" panose="020B0604020202020204" pitchFamily="34" charset="0"/>
              </a:rPr>
              <a:t>entering prison in NSW</a:t>
            </a:r>
          </a:p>
          <a:p>
            <a:pPr>
              <a:buFont typeface="Arial" panose="020B0604020202020204" pitchFamily="34" charset="0"/>
              <a:buChar char="•"/>
            </a:pPr>
            <a:endParaRPr lang="en-AU" sz="1600" b="1"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AU" sz="1600" dirty="0" smtClean="0">
                <a:solidFill>
                  <a:schemeClr val="tx1"/>
                </a:solidFill>
                <a:latin typeface="Arial" panose="020B0604020202020204" pitchFamily="34" charset="0"/>
                <a:cs typeface="Arial" panose="020B0604020202020204" pitchFamily="34" charset="0"/>
              </a:rPr>
              <a:t>Chapter four  </a:t>
            </a:r>
            <a:r>
              <a:rPr lang="en-AU" sz="1600" b="1" dirty="0" smtClean="0">
                <a:solidFill>
                  <a:schemeClr val="tx1"/>
                </a:solidFill>
                <a:latin typeface="Arial" panose="020B0604020202020204" pitchFamily="34" charset="0"/>
                <a:cs typeface="Arial" panose="020B0604020202020204" pitchFamily="34" charset="0"/>
              </a:rPr>
              <a:t>- Experiences of previous AoD treatment of </a:t>
            </a:r>
            <a:r>
              <a:rPr lang="en-AU" sz="1600" b="1" dirty="0">
                <a:solidFill>
                  <a:schemeClr val="tx1"/>
                </a:solidFill>
                <a:latin typeface="Arial" panose="020B0604020202020204" pitchFamily="34" charset="0"/>
                <a:cs typeface="Arial" panose="020B0604020202020204" pitchFamily="34" charset="0"/>
              </a:rPr>
              <a:t>men entering </a:t>
            </a:r>
            <a:r>
              <a:rPr lang="en-AU" sz="1600" b="1" dirty="0" smtClean="0">
                <a:solidFill>
                  <a:schemeClr val="tx1"/>
                </a:solidFill>
                <a:latin typeface="Arial" panose="020B0604020202020204" pitchFamily="34" charset="0"/>
                <a:cs typeface="Arial" panose="020B0604020202020204" pitchFamily="34" charset="0"/>
              </a:rPr>
              <a:t>an 		intensive </a:t>
            </a:r>
            <a:r>
              <a:rPr lang="en-AU" sz="1600" b="1" dirty="0">
                <a:solidFill>
                  <a:schemeClr val="tx1"/>
                </a:solidFill>
                <a:latin typeface="Arial" panose="020B0604020202020204" pitchFamily="34" charset="0"/>
                <a:cs typeface="Arial" panose="020B0604020202020204" pitchFamily="34" charset="0"/>
              </a:rPr>
              <a:t>drug and alcohol </a:t>
            </a:r>
            <a:r>
              <a:rPr lang="en-AU" sz="1600" b="1" dirty="0" smtClean="0">
                <a:solidFill>
                  <a:schemeClr val="tx1"/>
                </a:solidFill>
                <a:latin typeface="Arial" panose="020B0604020202020204" pitchFamily="34" charset="0"/>
                <a:cs typeface="Arial" panose="020B0604020202020204" pitchFamily="34" charset="0"/>
              </a:rPr>
              <a:t>treatment </a:t>
            </a:r>
            <a:r>
              <a:rPr lang="en-AU" sz="1600" b="1" dirty="0">
                <a:solidFill>
                  <a:schemeClr val="tx1"/>
                </a:solidFill>
                <a:latin typeface="Arial" panose="020B0604020202020204" pitchFamily="34" charset="0"/>
                <a:cs typeface="Arial" panose="020B0604020202020204" pitchFamily="34" charset="0"/>
              </a:rPr>
              <a:t>program in a </a:t>
            </a:r>
            <a:r>
              <a:rPr lang="en-AU" sz="1600" b="1" dirty="0" smtClean="0">
                <a:solidFill>
                  <a:schemeClr val="tx1"/>
                </a:solidFill>
                <a:latin typeface="Arial" panose="020B0604020202020204" pitchFamily="34" charset="0"/>
                <a:cs typeface="Arial" panose="020B0604020202020204" pitchFamily="34" charset="0"/>
              </a:rPr>
              <a:t>			correctional </a:t>
            </a:r>
            <a:r>
              <a:rPr lang="en-AU" sz="1600" b="1" dirty="0">
                <a:solidFill>
                  <a:schemeClr val="tx1"/>
                </a:solidFill>
                <a:latin typeface="Arial" panose="020B0604020202020204" pitchFamily="34" charset="0"/>
                <a:cs typeface="Arial" panose="020B0604020202020204" pitchFamily="34" charset="0"/>
              </a:rPr>
              <a:t>facility</a:t>
            </a:r>
          </a:p>
          <a:p>
            <a:pPr>
              <a:buFont typeface="Arial" panose="020B0604020202020204" pitchFamily="34" charset="0"/>
              <a:buChar char="•"/>
            </a:pPr>
            <a:endParaRPr lang="en-AU" sz="1600" b="1"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AU" sz="1600" dirty="0">
                <a:solidFill>
                  <a:schemeClr val="tx1"/>
                </a:solidFill>
                <a:latin typeface="Arial" panose="020B0604020202020204" pitchFamily="34" charset="0"/>
                <a:cs typeface="Arial" panose="020B0604020202020204" pitchFamily="34" charset="0"/>
              </a:rPr>
              <a:t>Chapter five </a:t>
            </a:r>
            <a:r>
              <a:rPr lang="en-AU" sz="1600" dirty="0" smtClean="0">
                <a:solidFill>
                  <a:schemeClr val="tx1"/>
                </a:solidFill>
                <a:latin typeface="Arial" panose="020B0604020202020204" pitchFamily="34" charset="0"/>
                <a:cs typeface="Arial" panose="020B0604020202020204" pitchFamily="34" charset="0"/>
              </a:rPr>
              <a:t> </a:t>
            </a:r>
            <a:r>
              <a:rPr lang="en-AU" sz="1600" b="1" dirty="0" smtClean="0">
                <a:solidFill>
                  <a:schemeClr val="tx1"/>
                </a:solidFill>
                <a:latin typeface="Arial" panose="020B0604020202020204" pitchFamily="34" charset="0"/>
                <a:cs typeface="Arial" panose="020B0604020202020204" pitchFamily="34" charset="0"/>
              </a:rPr>
              <a:t>- </a:t>
            </a:r>
            <a:r>
              <a:rPr lang="en-AU" sz="1600" b="1" dirty="0">
                <a:solidFill>
                  <a:schemeClr val="tx1"/>
                </a:solidFill>
                <a:latin typeface="Arial" panose="020B0604020202020204" pitchFamily="34" charset="0"/>
                <a:cs typeface="Arial" panose="020B0604020202020204" pitchFamily="34" charset="0"/>
              </a:rPr>
              <a:t>AoD treatment experiences of Aboriginal men in prison</a:t>
            </a:r>
          </a:p>
          <a:p>
            <a:pPr>
              <a:buFont typeface="Arial" panose="020B0604020202020204" pitchFamily="34" charset="0"/>
              <a:buChar char="•"/>
            </a:pPr>
            <a:endParaRPr lang="en-AU" sz="1600" b="1"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AU" sz="1600" dirty="0" smtClean="0">
                <a:solidFill>
                  <a:schemeClr val="tx1"/>
                </a:solidFill>
                <a:latin typeface="Arial" panose="020B0604020202020204" pitchFamily="34" charset="0"/>
                <a:cs typeface="Arial" panose="020B0604020202020204" pitchFamily="34" charset="0"/>
              </a:rPr>
              <a:t>Chapter six</a:t>
            </a:r>
            <a:r>
              <a:rPr lang="en-AU" sz="1600" b="1" dirty="0" smtClean="0">
                <a:solidFill>
                  <a:schemeClr val="tx1"/>
                </a:solidFill>
                <a:latin typeface="Arial" panose="020B0604020202020204" pitchFamily="34" charset="0"/>
                <a:cs typeface="Arial" panose="020B0604020202020204" pitchFamily="34" charset="0"/>
              </a:rPr>
              <a:t>    - Discussion </a:t>
            </a:r>
            <a:r>
              <a:rPr lang="en-AU" sz="1600" b="1" dirty="0">
                <a:solidFill>
                  <a:schemeClr val="tx1"/>
                </a:solidFill>
                <a:latin typeface="Arial" panose="020B0604020202020204" pitchFamily="34" charset="0"/>
                <a:cs typeface="Arial" panose="020B0604020202020204" pitchFamily="34" charset="0"/>
              </a:rPr>
              <a:t>and </a:t>
            </a:r>
            <a:r>
              <a:rPr lang="en-AU" sz="1600" b="1" dirty="0" smtClean="0">
                <a:solidFill>
                  <a:schemeClr val="tx1"/>
                </a:solidFill>
                <a:latin typeface="Arial" panose="020B0604020202020204" pitchFamily="34" charset="0"/>
                <a:cs typeface="Arial" panose="020B0604020202020204" pitchFamily="34" charset="0"/>
              </a:rPr>
              <a:t>conclusions </a:t>
            </a:r>
            <a:endParaRPr lang="en-AU" dirty="0"/>
          </a:p>
        </p:txBody>
      </p:sp>
      <p:sp>
        <p:nvSpPr>
          <p:cNvPr id="5" name="Slide Number Placeholder 4"/>
          <p:cNvSpPr>
            <a:spLocks noGrp="1"/>
          </p:cNvSpPr>
          <p:nvPr>
            <p:ph type="sldNum" sz="quarter" idx="13"/>
          </p:nvPr>
        </p:nvSpPr>
        <p:spPr/>
        <p:txBody>
          <a:bodyPr/>
          <a:lstStyle/>
          <a:p>
            <a:fld id="{8C385F23-470B-B540-9492-8220B9E90E81}" type="slidenum">
              <a:rPr lang="en-US" smtClean="0"/>
              <a:pPr/>
              <a:t>2</a:t>
            </a:fld>
            <a:endParaRPr lang="en-US" dirty="0"/>
          </a:p>
        </p:txBody>
      </p:sp>
      <p:sp>
        <p:nvSpPr>
          <p:cNvPr id="6" name="Rectangle 5"/>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102786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2000" dirty="0" smtClean="0"/>
              <a:t>Michael Doyle </a:t>
            </a:r>
            <a:br>
              <a:rPr lang="en-US" sz="2000" dirty="0" smtClean="0"/>
            </a:br>
            <a:r>
              <a:rPr lang="en-US" sz="2000" dirty="0" smtClean="0"/>
              <a:t>Phone 02 9385 9259</a:t>
            </a:r>
            <a:br>
              <a:rPr lang="en-US" sz="2000" dirty="0" smtClean="0"/>
            </a:br>
            <a:r>
              <a:rPr lang="en-US" sz="2000" dirty="0" smtClean="0"/>
              <a:t>Email: </a:t>
            </a:r>
            <a:r>
              <a:rPr lang="en-US" sz="2000" dirty="0" smtClean="0">
                <a:hlinkClick r:id="rId2"/>
              </a:rPr>
              <a:t>mdoyle@kirby.unsw.edu.au</a:t>
            </a:r>
            <a:r>
              <a:rPr lang="en-US" sz="2000" dirty="0" smtClean="0"/>
              <a:t/>
            </a:r>
            <a:br>
              <a:rPr lang="en-US" sz="2000" dirty="0" smtClean="0"/>
            </a:br>
            <a:r>
              <a:rPr lang="en-US" dirty="0" smtClean="0"/>
              <a:t/>
            </a:r>
            <a:br>
              <a:rPr lang="en-US" dirty="0" smtClean="0"/>
            </a:br>
            <a:endParaRPr lang="en-US" dirty="0"/>
          </a:p>
        </p:txBody>
      </p:sp>
      <p:sp>
        <p:nvSpPr>
          <p:cNvPr id="3" name="Slide Number Placeholder 2"/>
          <p:cNvSpPr>
            <a:spLocks noGrp="1"/>
          </p:cNvSpPr>
          <p:nvPr>
            <p:ph type="sldNum" sz="quarter" idx="11"/>
          </p:nvPr>
        </p:nvSpPr>
        <p:spPr/>
        <p:txBody>
          <a:bodyPr/>
          <a:lstStyle/>
          <a:p>
            <a:fld id="{8C385F23-470B-B540-9492-8220B9E90E81}" type="slidenum">
              <a:rPr lang="en-US" smtClean="0"/>
              <a:pPr/>
              <a:t>20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101" y="1553500"/>
            <a:ext cx="5384703" cy="4020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42207" y="599394"/>
            <a:ext cx="6443932" cy="954107"/>
          </a:xfrm>
          <a:prstGeom prst="rect">
            <a:avLst/>
          </a:prstGeom>
          <a:noFill/>
        </p:spPr>
        <p:txBody>
          <a:bodyPr wrap="square" rtlCol="0">
            <a:spAutoFit/>
          </a:bodyPr>
          <a:lstStyle/>
          <a:p>
            <a:pPr algn="ctr">
              <a:spcBef>
                <a:spcPts val="0"/>
              </a:spcBef>
            </a:pPr>
            <a:r>
              <a:rPr lang="en-AU" sz="2800" dirty="0" smtClean="0">
                <a:latin typeface="+mj-lt"/>
              </a:rPr>
              <a:t>Thank you</a:t>
            </a:r>
          </a:p>
          <a:p>
            <a:pPr algn="ctr">
              <a:spcBef>
                <a:spcPts val="0"/>
              </a:spcBef>
            </a:pPr>
            <a:r>
              <a:rPr lang="en-AU" sz="2800" dirty="0" smtClean="0">
                <a:latin typeface="+mj-lt"/>
              </a:rPr>
              <a:t>Any questions?</a:t>
            </a:r>
            <a:endParaRPr lang="en-AU" sz="2800" dirty="0">
              <a:latin typeface="+mj-lt"/>
            </a:endParaRPr>
          </a:p>
        </p:txBody>
      </p:sp>
      <p:sp>
        <p:nvSpPr>
          <p:cNvPr id="9" name="Title 3"/>
          <p:cNvSpPr txBox="1">
            <a:spLocks/>
          </p:cNvSpPr>
          <p:nvPr/>
        </p:nvSpPr>
        <p:spPr>
          <a:xfrm>
            <a:off x="1055997" y="5753820"/>
            <a:ext cx="7067128" cy="762898"/>
          </a:xfrm>
          <a:prstGeom prst="rect">
            <a:avLst/>
          </a:prstGeom>
        </p:spPr>
        <p:txBody>
          <a:bodyPr lIns="0" tIns="0" rIns="0" bIns="0"/>
          <a:lstStyle>
            <a:lvl1pPr algn="l" rtl="0" eaLnBrk="1" fontAlgn="base" hangingPunct="1">
              <a:spcBef>
                <a:spcPct val="0"/>
              </a:spcBef>
              <a:spcAft>
                <a:spcPct val="0"/>
              </a:spcAft>
              <a:defRPr sz="4800" baseline="0">
                <a:solidFill>
                  <a:schemeClr val="tx1"/>
                </a:solidFill>
                <a:latin typeface="+mn-lt"/>
                <a:ea typeface="+mj-ea"/>
                <a:cs typeface="+mj-cs"/>
              </a:defRPr>
            </a:lvl1pPr>
            <a:lvl2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2pPr>
            <a:lvl3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3pPr>
            <a:lvl4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4pPr>
            <a:lvl5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5pPr>
            <a:lvl6pPr marL="4572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6pPr>
            <a:lvl7pPr marL="9144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7pPr>
            <a:lvl8pPr marL="13716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8pPr>
            <a:lvl9pPr marL="18288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9pPr>
          </a:lstStyle>
          <a:p>
            <a:pPr algn="ctr"/>
            <a:r>
              <a:rPr lang="en-US" sz="2000" kern="0" dirty="0" smtClean="0"/>
              <a:t>Michael Doyle </a:t>
            </a:r>
            <a:br>
              <a:rPr lang="en-US" sz="2000" kern="0" dirty="0" smtClean="0"/>
            </a:br>
            <a:r>
              <a:rPr lang="en-US" sz="2000" kern="0" dirty="0" smtClean="0"/>
              <a:t>Phone: 0403 129 210</a:t>
            </a:r>
            <a:br>
              <a:rPr lang="en-US" sz="2000" kern="0" dirty="0" smtClean="0"/>
            </a:br>
            <a:r>
              <a:rPr lang="en-US" sz="2000" kern="0" dirty="0" smtClean="0"/>
              <a:t>Email: </a:t>
            </a:r>
            <a:r>
              <a:rPr lang="en-US" sz="2000" kern="0" dirty="0" smtClean="0">
                <a:hlinkClick r:id="rId2"/>
              </a:rPr>
              <a:t>mdoyle@kirby.unsw.edu.au</a:t>
            </a:r>
            <a:r>
              <a:rPr lang="en-US" sz="2000" kern="0" dirty="0" smtClean="0"/>
              <a:t/>
            </a:r>
            <a:br>
              <a:rPr lang="en-US" sz="2000" kern="0" dirty="0" smtClean="0"/>
            </a:br>
            <a:r>
              <a:rPr lang="en-US" kern="0" dirty="0" smtClean="0"/>
              <a:t/>
            </a:r>
            <a:br>
              <a:rPr lang="en-US" kern="0" dirty="0" smtClean="0"/>
            </a:br>
            <a:endParaRPr lang="en-US" kern="0" dirty="0"/>
          </a:p>
        </p:txBody>
      </p:sp>
      <p:sp>
        <p:nvSpPr>
          <p:cNvPr id="7" name="Rectangle 6"/>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1966022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864" y="934763"/>
            <a:ext cx="8100349" cy="864096"/>
          </a:xfrm>
        </p:spPr>
        <p:txBody>
          <a:bodyPr/>
          <a:lstStyle/>
          <a:p>
            <a:pPr marL="0" lvl="1" indent="0" algn="ctr">
              <a:buNone/>
            </a:pPr>
            <a:r>
              <a:rPr lang="en-AU" sz="2000" b="1" dirty="0">
                <a:latin typeface="+mj-lt"/>
              </a:rPr>
              <a:t>A systematic review of prison-based behavioural substance abuse treatment programs for men</a:t>
            </a:r>
          </a:p>
          <a:p>
            <a:endParaRPr lang="en-AU" dirty="0"/>
          </a:p>
        </p:txBody>
      </p:sp>
      <p:sp>
        <p:nvSpPr>
          <p:cNvPr id="3" name="Text Placeholder 2"/>
          <p:cNvSpPr>
            <a:spLocks noGrp="1"/>
          </p:cNvSpPr>
          <p:nvPr>
            <p:ph type="body" sz="quarter" idx="11"/>
          </p:nvPr>
        </p:nvSpPr>
        <p:spPr>
          <a:xfrm>
            <a:off x="518864" y="1975309"/>
            <a:ext cx="7882160" cy="4345880"/>
          </a:xfrm>
        </p:spPr>
        <p:txBody>
          <a:bodyPr/>
          <a:lstStyle/>
          <a:p>
            <a:pPr marL="0" lvl="1" indent="0">
              <a:buNone/>
            </a:pPr>
            <a:endParaRPr lang="en-AU" sz="1400" b="1" dirty="0" smtClean="0"/>
          </a:p>
          <a:p>
            <a:pPr marL="0" lvl="1" indent="0">
              <a:buNone/>
            </a:pPr>
            <a:r>
              <a:rPr lang="en-AU" sz="1400" b="1" dirty="0" smtClean="0"/>
              <a:t>Originally intended to be Indigenous </a:t>
            </a:r>
            <a:r>
              <a:rPr lang="en-AU" sz="1400" b="1" dirty="0"/>
              <a:t>specific, but was broadened due to the lack of Indigenous specific papers.  </a:t>
            </a:r>
            <a:endParaRPr lang="en-AU" sz="1400" b="1" dirty="0" smtClean="0"/>
          </a:p>
          <a:p>
            <a:pPr marL="0" lvl="1" indent="0">
              <a:buNone/>
            </a:pPr>
            <a:endParaRPr lang="en-AU" sz="1400" b="1" dirty="0"/>
          </a:p>
          <a:p>
            <a:pPr marL="0" lvl="1" indent="0">
              <a:buNone/>
            </a:pPr>
            <a:r>
              <a:rPr lang="en-AU" sz="1400" b="1" dirty="0" smtClean="0"/>
              <a:t>Focus </a:t>
            </a:r>
            <a:r>
              <a:rPr lang="en-AU" sz="1400" b="1" dirty="0"/>
              <a:t>on behavioural </a:t>
            </a:r>
            <a:r>
              <a:rPr lang="en-AU" sz="1400" b="1" dirty="0" smtClean="0"/>
              <a:t>treatment </a:t>
            </a:r>
            <a:r>
              <a:rPr lang="en-AU" sz="1400" b="1" dirty="0" smtClean="0"/>
              <a:t>excluding </a:t>
            </a:r>
            <a:endParaRPr lang="en-AU" sz="1400" b="1" dirty="0"/>
          </a:p>
          <a:p>
            <a:pPr marL="285750" lvl="1">
              <a:buFont typeface="Arial" panose="020B0604020202020204" pitchFamily="34" charset="0"/>
              <a:buChar char="•"/>
            </a:pPr>
            <a:r>
              <a:rPr lang="en-AU" sz="1400" dirty="0"/>
              <a:t>Pharmacotherapies (methadone) </a:t>
            </a:r>
          </a:p>
          <a:p>
            <a:pPr marL="285750" lvl="1">
              <a:buFont typeface="Arial" panose="020B0604020202020204" pitchFamily="34" charset="0"/>
              <a:buChar char="•"/>
            </a:pPr>
            <a:r>
              <a:rPr lang="en-AU" sz="1400" dirty="0" smtClean="0"/>
              <a:t>Co-morbidity </a:t>
            </a:r>
            <a:r>
              <a:rPr lang="en-AU" sz="1400" dirty="0"/>
              <a:t>(mental health)</a:t>
            </a:r>
          </a:p>
          <a:p>
            <a:pPr marL="0" lvl="1" indent="0">
              <a:buNone/>
            </a:pPr>
            <a:endParaRPr lang="en-AU" sz="1400" dirty="0"/>
          </a:p>
          <a:p>
            <a:pPr marL="0" lvl="1" indent="0">
              <a:buNone/>
            </a:pPr>
            <a:r>
              <a:rPr lang="en-AU" sz="1400" b="1" dirty="0"/>
              <a:t>Previous </a:t>
            </a:r>
            <a:r>
              <a:rPr lang="en-AU" sz="1400" b="1" dirty="0" smtClean="0"/>
              <a:t>reviews:</a:t>
            </a:r>
            <a:endParaRPr lang="en-AU" sz="1400" b="1" dirty="0"/>
          </a:p>
          <a:p>
            <a:pPr marL="285750" lvl="1">
              <a:spcBef>
                <a:spcPts val="0"/>
              </a:spcBef>
              <a:buFont typeface="Arial" panose="020B0604020202020204" pitchFamily="34" charset="0"/>
              <a:buChar char="•"/>
            </a:pPr>
            <a:r>
              <a:rPr lang="en-US" sz="1400" dirty="0" smtClean="0"/>
              <a:t>Pearson </a:t>
            </a:r>
            <a:r>
              <a:rPr lang="en-US" sz="1400" dirty="0"/>
              <a:t>F, Lipton DS. A Meta-Analytic Review of the Effectiveness of </a:t>
            </a:r>
            <a:r>
              <a:rPr lang="en-US" sz="1400" dirty="0" smtClean="0"/>
              <a:t>Corrections-Based Treatments </a:t>
            </a:r>
            <a:r>
              <a:rPr lang="en-US" sz="1400" dirty="0"/>
              <a:t>for Drug Abuse. </a:t>
            </a:r>
            <a:r>
              <a:rPr lang="en-US" sz="1400" i="1" dirty="0"/>
              <a:t>The Prison Journal 1999; 79(4): 384-410</a:t>
            </a:r>
            <a:r>
              <a:rPr lang="en-US" sz="1400" i="1" dirty="0" smtClean="0"/>
              <a:t>.</a:t>
            </a:r>
            <a:r>
              <a:rPr lang="en-AU" sz="1400" b="1" dirty="0" smtClean="0"/>
              <a:t>	</a:t>
            </a:r>
          </a:p>
          <a:p>
            <a:pPr marL="0" lvl="1" indent="0" algn="r">
              <a:spcBef>
                <a:spcPts val="0"/>
              </a:spcBef>
              <a:buNone/>
            </a:pPr>
            <a:r>
              <a:rPr lang="en-AU" sz="1400" b="1" dirty="0" smtClean="0"/>
              <a:t>(</a:t>
            </a:r>
            <a:r>
              <a:rPr lang="en-AU" sz="1400" b="1" dirty="0"/>
              <a:t>1968-1996</a:t>
            </a:r>
            <a:r>
              <a:rPr lang="en-AU" sz="1400" b="1" dirty="0" smtClean="0"/>
              <a:t>)</a:t>
            </a:r>
          </a:p>
          <a:p>
            <a:pPr marL="0" lvl="1" indent="0" algn="r">
              <a:spcBef>
                <a:spcPts val="0"/>
              </a:spcBef>
              <a:buNone/>
            </a:pPr>
            <a:endParaRPr lang="en-AU" sz="1400" b="1" dirty="0"/>
          </a:p>
          <a:p>
            <a:pPr marL="285750" lvl="1">
              <a:spcBef>
                <a:spcPts val="0"/>
              </a:spcBef>
              <a:buFont typeface="Arial" panose="020B0604020202020204" pitchFamily="34" charset="0"/>
              <a:buChar char="•"/>
            </a:pPr>
            <a:r>
              <a:rPr lang="en-US" sz="1400" dirty="0" smtClean="0"/>
              <a:t>Mitchell </a:t>
            </a:r>
            <a:r>
              <a:rPr lang="en-US" sz="1400" dirty="0"/>
              <a:t>O, Wilson DB, </a:t>
            </a:r>
            <a:r>
              <a:rPr lang="en-US" sz="1400" dirty="0" err="1"/>
              <a:t>MacKenzie</a:t>
            </a:r>
            <a:r>
              <a:rPr lang="en-US" sz="1400" dirty="0"/>
              <a:t> DL. The Effectiveness of Incarceration-Based </a:t>
            </a:r>
            <a:r>
              <a:rPr lang="en-US" sz="1400" dirty="0" smtClean="0"/>
              <a:t>Drug Treatment </a:t>
            </a:r>
            <a:r>
              <a:rPr lang="en-US" sz="1400" dirty="0"/>
              <a:t>on Criminal </a:t>
            </a:r>
            <a:r>
              <a:rPr lang="en-US" sz="1400" dirty="0" err="1"/>
              <a:t>Behaviour</a:t>
            </a:r>
            <a:r>
              <a:rPr lang="en-US" sz="1400" dirty="0"/>
              <a:t>. Oslo, Norway: Campbell Collaboration; 2006.</a:t>
            </a:r>
          </a:p>
          <a:p>
            <a:pPr marL="0" lvl="1" indent="0" algn="r">
              <a:spcBef>
                <a:spcPts val="0"/>
              </a:spcBef>
              <a:buNone/>
            </a:pPr>
            <a:r>
              <a:rPr lang="en-US" sz="1400" b="1" dirty="0" smtClean="0"/>
              <a:t>(</a:t>
            </a:r>
            <a:r>
              <a:rPr lang="en-US" sz="1400" b="1" dirty="0"/>
              <a:t>1980-2004)</a:t>
            </a:r>
            <a:endParaRPr lang="en-AU" sz="1400" b="1" dirty="0"/>
          </a:p>
          <a:p>
            <a:endParaRPr lang="en-AU" dirty="0"/>
          </a:p>
        </p:txBody>
      </p:sp>
      <p:sp>
        <p:nvSpPr>
          <p:cNvPr id="5" name="Slide Number Placeholder 4"/>
          <p:cNvSpPr>
            <a:spLocks noGrp="1"/>
          </p:cNvSpPr>
          <p:nvPr>
            <p:ph type="sldNum" sz="quarter" idx="13"/>
          </p:nvPr>
        </p:nvSpPr>
        <p:spPr/>
        <p:txBody>
          <a:bodyPr/>
          <a:lstStyle/>
          <a:p>
            <a:fld id="{8C385F23-470B-B540-9492-8220B9E90E81}" type="slidenum">
              <a:rPr lang="en-US" smtClean="0"/>
              <a:pPr/>
              <a:t>3</a:t>
            </a:fld>
            <a:endParaRPr lang="en-US" dirty="0"/>
          </a:p>
        </p:txBody>
      </p:sp>
      <p:sp>
        <p:nvSpPr>
          <p:cNvPr id="6" name="Rectangle 5"/>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a:t>
            </a:r>
            <a:r>
              <a:rPr lang="en-AU" sz="1000" dirty="0" smtClean="0">
                <a:solidFill>
                  <a:prstClr val="white"/>
                </a:solidFill>
              </a:rPr>
              <a:t>for 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3835503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AU" dirty="0" smtClean="0"/>
              <a:t/>
            </a:r>
            <a:br>
              <a:rPr lang="en-AU" dirty="0" smtClean="0"/>
            </a:br>
            <a:r>
              <a:rPr lang="en-AU" dirty="0" smtClean="0"/>
              <a:t/>
            </a:r>
            <a:br>
              <a:rPr lang="en-AU" dirty="0" smtClean="0"/>
            </a:br>
            <a:r>
              <a:rPr lang="en-AU" sz="2200" b="1" dirty="0">
                <a:solidFill>
                  <a:schemeClr val="tx1"/>
                </a:solidFill>
              </a:rPr>
              <a:t>A systematic review of prison-based behavioural substance abuse treatment programs for </a:t>
            </a:r>
            <a:r>
              <a:rPr lang="en-AU" sz="2200" b="1" dirty="0" smtClean="0">
                <a:solidFill>
                  <a:schemeClr val="tx1"/>
                </a:solidFill>
              </a:rPr>
              <a:t>men</a:t>
            </a:r>
            <a:r>
              <a:rPr lang="en-AU" sz="2200" b="1" dirty="0" smtClean="0">
                <a:solidFill>
                  <a:schemeClr val="tx1"/>
                </a:solidFill>
                <a:latin typeface="+mn-lt"/>
                <a:ea typeface="+mn-ea"/>
                <a:cs typeface="+mn-cs"/>
              </a:rPr>
              <a:t> </a:t>
            </a:r>
            <a:endParaRPr lang="en-AU" sz="2200" b="1" dirty="0">
              <a:solidFill>
                <a:schemeClr val="tx1"/>
              </a:solidFill>
              <a:latin typeface="+mn-lt"/>
              <a:ea typeface="+mn-ea"/>
              <a:cs typeface="+mn-cs"/>
            </a:endParaRPr>
          </a:p>
        </p:txBody>
      </p:sp>
      <p:sp>
        <p:nvSpPr>
          <p:cNvPr id="8" name="Text Placeholder 7"/>
          <p:cNvSpPr>
            <a:spLocks noGrp="1"/>
          </p:cNvSpPr>
          <p:nvPr>
            <p:ph type="body" idx="1"/>
          </p:nvPr>
        </p:nvSpPr>
        <p:spPr/>
        <p:txBody>
          <a:bodyPr>
            <a:normAutofit/>
          </a:bodyPr>
          <a:lstStyle/>
          <a:p>
            <a:pPr algn="ctr"/>
            <a:r>
              <a:rPr lang="en-AU" sz="1600" dirty="0" smtClean="0"/>
              <a:t>Inclusion criteria</a:t>
            </a:r>
            <a:endParaRPr lang="en-AU" sz="1600" dirty="0"/>
          </a:p>
        </p:txBody>
      </p:sp>
      <p:sp>
        <p:nvSpPr>
          <p:cNvPr id="5" name="Content Placeholder 4"/>
          <p:cNvSpPr>
            <a:spLocks noGrp="1"/>
          </p:cNvSpPr>
          <p:nvPr>
            <p:ph sz="half" idx="2"/>
          </p:nvPr>
        </p:nvSpPr>
        <p:spPr/>
        <p:txBody>
          <a:bodyPr>
            <a:normAutofit/>
          </a:bodyPr>
          <a:lstStyle/>
          <a:p>
            <a:r>
              <a:rPr lang="en-AU" sz="1600" dirty="0" smtClean="0"/>
              <a:t>Prison-based substance abuse treatment</a:t>
            </a:r>
          </a:p>
          <a:p>
            <a:pPr marL="0" indent="0">
              <a:buNone/>
            </a:pPr>
            <a:endParaRPr lang="en-AU" sz="1600" dirty="0" smtClean="0"/>
          </a:p>
          <a:p>
            <a:r>
              <a:rPr lang="en-AU" sz="1600" dirty="0" smtClean="0"/>
              <a:t>Treatment participants are prison inmates </a:t>
            </a:r>
          </a:p>
          <a:p>
            <a:pPr marL="0" indent="0">
              <a:buNone/>
            </a:pPr>
            <a:endParaRPr lang="en-AU" sz="1600" dirty="0" smtClean="0"/>
          </a:p>
          <a:p>
            <a:r>
              <a:rPr lang="en-AU" sz="1600" dirty="0"/>
              <a:t>R</a:t>
            </a:r>
            <a:r>
              <a:rPr lang="en-AU" sz="1600" dirty="0" smtClean="0"/>
              <a:t>esearch participants are  men only, or men and women prisoners</a:t>
            </a:r>
          </a:p>
          <a:p>
            <a:pPr marL="0" indent="0">
              <a:buNone/>
            </a:pPr>
            <a:endParaRPr lang="en-AU" sz="1600" dirty="0" smtClean="0"/>
          </a:p>
          <a:p>
            <a:r>
              <a:rPr lang="en-AU" sz="1600" dirty="0"/>
              <a:t>P</a:t>
            </a:r>
            <a:r>
              <a:rPr lang="en-AU" sz="1600" dirty="0" smtClean="0"/>
              <a:t>ublished 1 January 1995 to 3 1 December 2015</a:t>
            </a:r>
          </a:p>
          <a:p>
            <a:pPr marL="0" indent="0">
              <a:buNone/>
            </a:pPr>
            <a:endParaRPr lang="en-AU" sz="1600" dirty="0" smtClean="0"/>
          </a:p>
          <a:p>
            <a:r>
              <a:rPr lang="en-AU" sz="1600" dirty="0" smtClean="0"/>
              <a:t>Available in English </a:t>
            </a:r>
          </a:p>
          <a:p>
            <a:endParaRPr lang="en-AU" dirty="0"/>
          </a:p>
        </p:txBody>
      </p:sp>
      <p:sp>
        <p:nvSpPr>
          <p:cNvPr id="9" name="Text Placeholder 8"/>
          <p:cNvSpPr>
            <a:spLocks noGrp="1"/>
          </p:cNvSpPr>
          <p:nvPr>
            <p:ph type="body" sz="quarter" idx="3"/>
          </p:nvPr>
        </p:nvSpPr>
        <p:spPr/>
        <p:txBody>
          <a:bodyPr/>
          <a:lstStyle/>
          <a:p>
            <a:pPr algn="ctr"/>
            <a:r>
              <a:rPr lang="en-AU" sz="1600" dirty="0" smtClean="0"/>
              <a:t>Exclusion criteria</a:t>
            </a:r>
            <a:endParaRPr lang="en-AU" sz="1600" dirty="0"/>
          </a:p>
        </p:txBody>
      </p:sp>
      <p:sp>
        <p:nvSpPr>
          <p:cNvPr id="6" name="Content Placeholder 5"/>
          <p:cNvSpPr>
            <a:spLocks noGrp="1"/>
          </p:cNvSpPr>
          <p:nvPr>
            <p:ph sz="quarter" idx="4"/>
          </p:nvPr>
        </p:nvSpPr>
        <p:spPr/>
        <p:txBody>
          <a:bodyPr>
            <a:normAutofit/>
          </a:bodyPr>
          <a:lstStyle/>
          <a:p>
            <a:r>
              <a:rPr lang="en-AU" sz="1600" dirty="0"/>
              <a:t>P</a:t>
            </a:r>
            <a:r>
              <a:rPr lang="en-AU" sz="1600" dirty="0" smtClean="0"/>
              <a:t>apers that related to previously published data </a:t>
            </a:r>
          </a:p>
          <a:p>
            <a:pPr marL="0" indent="0">
              <a:buNone/>
            </a:pPr>
            <a:endParaRPr lang="en-AU" sz="1600" dirty="0" smtClean="0"/>
          </a:p>
          <a:p>
            <a:r>
              <a:rPr lang="en-AU" sz="1600" dirty="0"/>
              <a:t>P</a:t>
            </a:r>
            <a:r>
              <a:rPr lang="en-AU" sz="1600" dirty="0" smtClean="0"/>
              <a:t>harmacotherapy based substance abuse treatment </a:t>
            </a:r>
          </a:p>
          <a:p>
            <a:pPr marL="0" indent="0">
              <a:buNone/>
            </a:pPr>
            <a:endParaRPr lang="en-AU" sz="1600" dirty="0" smtClean="0"/>
          </a:p>
          <a:p>
            <a:r>
              <a:rPr lang="en-AU" sz="1600" dirty="0"/>
              <a:t>M</a:t>
            </a:r>
            <a:r>
              <a:rPr lang="en-AU" sz="1600" dirty="0" smtClean="0"/>
              <a:t>ental health and substance abuse comorbidity treatments  </a:t>
            </a:r>
          </a:p>
          <a:p>
            <a:pPr marL="0" indent="0">
              <a:buNone/>
            </a:pPr>
            <a:endParaRPr lang="en-AU" sz="1600" dirty="0" smtClean="0"/>
          </a:p>
          <a:p>
            <a:r>
              <a:rPr lang="en-AU" sz="1600" dirty="0"/>
              <a:t>G</a:t>
            </a:r>
            <a:r>
              <a:rPr lang="en-AU" sz="1600" dirty="0" smtClean="0"/>
              <a:t>rey literature </a:t>
            </a:r>
          </a:p>
          <a:p>
            <a:endParaRPr lang="en-AU" dirty="0"/>
          </a:p>
        </p:txBody>
      </p:sp>
      <p:sp>
        <p:nvSpPr>
          <p:cNvPr id="10" name="Rectangle 9"/>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2204580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864" y="790043"/>
            <a:ext cx="8100349" cy="797356"/>
          </a:xfrm>
        </p:spPr>
        <p:txBody>
          <a:bodyPr/>
          <a:lstStyle/>
          <a:p>
            <a:pPr algn="ctr"/>
            <a:r>
              <a:rPr lang="en-AU" sz="1800" dirty="0" smtClean="0"/>
              <a:t>A </a:t>
            </a:r>
            <a:r>
              <a:rPr lang="en-AU" sz="2000" dirty="0" smtClean="0"/>
              <a:t>systematic review of prison-based behavioural substance abuse treatment </a:t>
            </a:r>
            <a:r>
              <a:rPr lang="en-AU" sz="2000" dirty="0"/>
              <a:t>programs for men</a:t>
            </a:r>
          </a:p>
          <a:p>
            <a:endParaRPr lang="en-AU" dirty="0"/>
          </a:p>
        </p:txBody>
      </p:sp>
      <p:sp>
        <p:nvSpPr>
          <p:cNvPr id="3" name="Text Placeholder 2"/>
          <p:cNvSpPr>
            <a:spLocks noGrp="1"/>
          </p:cNvSpPr>
          <p:nvPr>
            <p:ph type="body" sz="quarter" idx="11"/>
          </p:nvPr>
        </p:nvSpPr>
        <p:spPr>
          <a:xfrm>
            <a:off x="518864" y="1682497"/>
            <a:ext cx="7882160" cy="4638693"/>
          </a:xfrm>
        </p:spPr>
        <p:txBody>
          <a:bodyPr/>
          <a:lstStyle/>
          <a:p>
            <a:pPr>
              <a:lnSpc>
                <a:spcPct val="100000"/>
              </a:lnSpc>
            </a:pPr>
            <a:r>
              <a:rPr lang="en-AU" sz="1400" b="1" dirty="0" smtClean="0">
                <a:solidFill>
                  <a:schemeClr val="tx1"/>
                </a:solidFill>
              </a:rPr>
              <a:t>Methodology:</a:t>
            </a:r>
          </a:p>
          <a:p>
            <a:pPr>
              <a:lnSpc>
                <a:spcPct val="100000"/>
              </a:lnSpc>
              <a:buFont typeface="Arial" panose="020B0604020202020204" pitchFamily="34" charset="0"/>
              <a:buChar char="•"/>
            </a:pPr>
            <a:r>
              <a:rPr lang="en-AU" sz="1400" dirty="0" smtClean="0">
                <a:solidFill>
                  <a:schemeClr val="tx1"/>
                </a:solidFill>
              </a:rPr>
              <a:t>PRISMA </a:t>
            </a:r>
            <a:r>
              <a:rPr lang="en-AU" sz="1400" dirty="0">
                <a:solidFill>
                  <a:schemeClr val="tx1"/>
                </a:solidFill>
              </a:rPr>
              <a:t>- Preferred Reporting Items for Systematic Reviews and Meta-Analyses </a:t>
            </a:r>
          </a:p>
          <a:p>
            <a:pPr>
              <a:lnSpc>
                <a:spcPct val="100000"/>
              </a:lnSpc>
              <a:buFont typeface="Arial" panose="020B0604020202020204" pitchFamily="34" charset="0"/>
              <a:buChar char="•"/>
            </a:pPr>
            <a:r>
              <a:rPr lang="en-AU" sz="1400" dirty="0" smtClean="0">
                <a:solidFill>
                  <a:schemeClr val="tx1"/>
                </a:solidFill>
              </a:rPr>
              <a:t>Dictionary </a:t>
            </a:r>
            <a:r>
              <a:rPr lang="en-AU" sz="1400" dirty="0">
                <a:solidFill>
                  <a:schemeClr val="tx1"/>
                </a:solidFill>
              </a:rPr>
              <a:t>for Effective Public Health Practice Project and </a:t>
            </a:r>
            <a:r>
              <a:rPr lang="en-AU" sz="1400" dirty="0" smtClean="0">
                <a:solidFill>
                  <a:schemeClr val="tx1"/>
                </a:solidFill>
              </a:rPr>
              <a:t>associated Quality Assessment Tool for Quantitative Studies </a:t>
            </a:r>
          </a:p>
          <a:p>
            <a:pPr>
              <a:lnSpc>
                <a:spcPct val="100000"/>
              </a:lnSpc>
              <a:buFont typeface="Arial" panose="020B0604020202020204" pitchFamily="34" charset="0"/>
              <a:buChar char="•"/>
            </a:pPr>
            <a:r>
              <a:rPr lang="en-AU" sz="1400" dirty="0" smtClean="0">
                <a:solidFill>
                  <a:schemeClr val="tx1"/>
                </a:solidFill>
              </a:rPr>
              <a:t>Long and Godfrey’s (2004): An Evaluation Tool to Assess the Quality of Qualitative Research Studies</a:t>
            </a:r>
          </a:p>
          <a:p>
            <a:pPr>
              <a:lnSpc>
                <a:spcPct val="100000"/>
              </a:lnSpc>
              <a:buFont typeface="Arial" panose="020B0604020202020204" pitchFamily="34" charset="0"/>
              <a:buChar char="•"/>
            </a:pPr>
            <a:r>
              <a:rPr lang="en-AU" sz="1400" dirty="0" smtClean="0">
                <a:solidFill>
                  <a:schemeClr val="tx1"/>
                </a:solidFill>
              </a:rPr>
              <a:t>Independently review </a:t>
            </a:r>
          </a:p>
          <a:p>
            <a:pPr marL="0" lvl="1" indent="0">
              <a:buNone/>
            </a:pPr>
            <a:endParaRPr lang="en-AU" sz="1400" b="1" dirty="0" smtClean="0"/>
          </a:p>
          <a:p>
            <a:pPr marL="0" lvl="1" indent="0">
              <a:buNone/>
            </a:pPr>
            <a:r>
              <a:rPr lang="en-AU" sz="1400" b="1" dirty="0"/>
              <a:t>Search strategy</a:t>
            </a:r>
          </a:p>
          <a:p>
            <a:pPr lvl="0">
              <a:lnSpc>
                <a:spcPct val="115000"/>
              </a:lnSpc>
              <a:spcBef>
                <a:spcPts val="0"/>
              </a:spcBef>
              <a:spcAft>
                <a:spcPts val="0"/>
              </a:spcAft>
            </a:pPr>
            <a:r>
              <a:rPr lang="en-AU" sz="1400" dirty="0" smtClean="0">
                <a:solidFill>
                  <a:prstClr val="black"/>
                </a:solidFill>
                <a:ea typeface="Calibri"/>
                <a:cs typeface="Times New Roman"/>
              </a:rPr>
              <a:t>Word </a:t>
            </a:r>
            <a:r>
              <a:rPr lang="en-AU" sz="1400" dirty="0">
                <a:solidFill>
                  <a:prstClr val="black"/>
                </a:solidFill>
                <a:ea typeface="Calibri"/>
                <a:cs typeface="Times New Roman"/>
              </a:rPr>
              <a:t>strings </a:t>
            </a:r>
            <a:r>
              <a:rPr lang="en-AU" sz="1400" dirty="0" smtClean="0">
                <a:solidFill>
                  <a:prstClr val="black"/>
                </a:solidFill>
                <a:ea typeface="Calibri"/>
                <a:cs typeface="Times New Roman"/>
              </a:rPr>
              <a:t>covering four domains were used: </a:t>
            </a:r>
          </a:p>
          <a:p>
            <a:pPr lvl="0">
              <a:lnSpc>
                <a:spcPct val="115000"/>
              </a:lnSpc>
              <a:spcBef>
                <a:spcPts val="0"/>
              </a:spcBef>
              <a:spcAft>
                <a:spcPts val="0"/>
              </a:spcAft>
              <a:buFont typeface="+mj-lt"/>
              <a:buAutoNum type="arabicParenR"/>
            </a:pPr>
            <a:r>
              <a:rPr lang="en-AU" sz="1400" dirty="0" smtClean="0">
                <a:solidFill>
                  <a:prstClr val="black"/>
                </a:solidFill>
                <a:ea typeface="Calibri"/>
                <a:cs typeface="Times New Roman"/>
              </a:rPr>
              <a:t>Participant group </a:t>
            </a:r>
            <a:r>
              <a:rPr lang="en-AU" sz="1400" dirty="0">
                <a:solidFill>
                  <a:prstClr val="black"/>
                </a:solidFill>
                <a:ea typeface="Calibri"/>
                <a:cs typeface="Times New Roman"/>
              </a:rPr>
              <a:t>or setting; </a:t>
            </a:r>
            <a:endParaRPr lang="en-AU" sz="1400" dirty="0" smtClean="0">
              <a:solidFill>
                <a:prstClr val="black"/>
              </a:solidFill>
              <a:ea typeface="Calibri"/>
              <a:cs typeface="Times New Roman"/>
            </a:endParaRPr>
          </a:p>
          <a:p>
            <a:pPr lvl="0">
              <a:lnSpc>
                <a:spcPct val="115000"/>
              </a:lnSpc>
              <a:spcBef>
                <a:spcPts val="0"/>
              </a:spcBef>
              <a:spcAft>
                <a:spcPts val="0"/>
              </a:spcAft>
              <a:buFont typeface="+mj-lt"/>
              <a:buAutoNum type="arabicParenR"/>
            </a:pPr>
            <a:r>
              <a:rPr lang="en-AU" sz="1400" dirty="0" smtClean="0">
                <a:solidFill>
                  <a:prstClr val="black"/>
                </a:solidFill>
                <a:ea typeface="Calibri"/>
                <a:cs typeface="Times New Roman"/>
              </a:rPr>
              <a:t>Substance </a:t>
            </a:r>
            <a:r>
              <a:rPr lang="en-AU" sz="1400" dirty="0">
                <a:solidFill>
                  <a:prstClr val="black"/>
                </a:solidFill>
                <a:ea typeface="Calibri"/>
                <a:cs typeface="Times New Roman"/>
              </a:rPr>
              <a:t>abuse disorders; </a:t>
            </a:r>
            <a:endParaRPr lang="en-AU" sz="1400" dirty="0" smtClean="0">
              <a:solidFill>
                <a:prstClr val="black"/>
              </a:solidFill>
              <a:ea typeface="Calibri"/>
              <a:cs typeface="Times New Roman"/>
            </a:endParaRPr>
          </a:p>
          <a:p>
            <a:pPr lvl="0">
              <a:lnSpc>
                <a:spcPct val="115000"/>
              </a:lnSpc>
              <a:spcBef>
                <a:spcPts val="0"/>
              </a:spcBef>
              <a:spcAft>
                <a:spcPts val="0"/>
              </a:spcAft>
              <a:buFont typeface="+mj-lt"/>
              <a:buAutoNum type="arabicParenR"/>
            </a:pPr>
            <a:r>
              <a:rPr lang="en-AU" sz="1400" dirty="0" smtClean="0">
                <a:solidFill>
                  <a:prstClr val="black"/>
                </a:solidFill>
                <a:ea typeface="Calibri"/>
                <a:cs typeface="Times New Roman"/>
              </a:rPr>
              <a:t>Provision </a:t>
            </a:r>
            <a:r>
              <a:rPr lang="en-AU" sz="1400" dirty="0">
                <a:solidFill>
                  <a:prstClr val="black"/>
                </a:solidFill>
                <a:ea typeface="Calibri"/>
                <a:cs typeface="Times New Roman"/>
              </a:rPr>
              <a:t>of treatment or care; and </a:t>
            </a:r>
            <a:endParaRPr lang="en-AU" sz="1400" dirty="0" smtClean="0">
              <a:solidFill>
                <a:prstClr val="black"/>
              </a:solidFill>
              <a:ea typeface="Calibri"/>
              <a:cs typeface="Times New Roman"/>
            </a:endParaRPr>
          </a:p>
          <a:p>
            <a:pPr lvl="0">
              <a:lnSpc>
                <a:spcPct val="115000"/>
              </a:lnSpc>
              <a:spcBef>
                <a:spcPts val="0"/>
              </a:spcBef>
              <a:spcAft>
                <a:spcPts val="0"/>
              </a:spcAft>
              <a:buFont typeface="+mj-lt"/>
              <a:buAutoNum type="arabicParenR"/>
            </a:pPr>
            <a:r>
              <a:rPr lang="en-AU" sz="1400" dirty="0">
                <a:solidFill>
                  <a:prstClr val="black"/>
                </a:solidFill>
                <a:ea typeface="Calibri"/>
                <a:cs typeface="Times New Roman"/>
              </a:rPr>
              <a:t>I</a:t>
            </a:r>
            <a:r>
              <a:rPr lang="en-AU" sz="1400" dirty="0" smtClean="0">
                <a:solidFill>
                  <a:prstClr val="black"/>
                </a:solidFill>
                <a:ea typeface="Calibri"/>
                <a:cs typeface="Times New Roman"/>
              </a:rPr>
              <a:t>dentifying as </a:t>
            </a:r>
            <a:r>
              <a:rPr lang="en-AU" sz="1400" dirty="0">
                <a:solidFill>
                  <a:prstClr val="black"/>
                </a:solidFill>
                <a:ea typeface="Calibri"/>
                <a:cs typeface="Times New Roman"/>
              </a:rPr>
              <a:t>being </a:t>
            </a:r>
            <a:r>
              <a:rPr lang="en-AU" sz="1400" dirty="0" smtClean="0">
                <a:solidFill>
                  <a:prstClr val="black"/>
                </a:solidFill>
                <a:ea typeface="Calibri"/>
                <a:cs typeface="Times New Roman"/>
              </a:rPr>
              <a:t>research/evaluation</a:t>
            </a:r>
            <a:r>
              <a:rPr lang="en-AU" sz="1400" dirty="0">
                <a:solidFill>
                  <a:prstClr val="black"/>
                </a:solidFill>
                <a:ea typeface="Calibri"/>
                <a:cs typeface="Times New Roman"/>
              </a:rPr>
              <a:t>:</a:t>
            </a:r>
          </a:p>
          <a:p>
            <a:pPr lvl="0">
              <a:lnSpc>
                <a:spcPct val="115000"/>
              </a:lnSpc>
              <a:spcBef>
                <a:spcPts val="0"/>
              </a:spcBef>
              <a:spcAft>
                <a:spcPts val="0"/>
              </a:spcAft>
            </a:pPr>
            <a:endParaRPr lang="en-AU" sz="1400" b="1" dirty="0">
              <a:solidFill>
                <a:prstClr val="black"/>
              </a:solidFill>
              <a:ea typeface="Times New Roman"/>
              <a:cs typeface="Times New Roman"/>
            </a:endParaRPr>
          </a:p>
          <a:p>
            <a:pPr lvl="0">
              <a:lnSpc>
                <a:spcPct val="115000"/>
              </a:lnSpc>
              <a:spcAft>
                <a:spcPts val="0"/>
              </a:spcAft>
              <a:buFont typeface="+mj-lt"/>
              <a:buAutoNum type="arabicParenR"/>
            </a:pPr>
            <a:r>
              <a:rPr lang="en-AU" sz="1400" i="1" dirty="0">
                <a:solidFill>
                  <a:prstClr val="black"/>
                </a:solidFill>
                <a:ea typeface="Calibri"/>
                <a:cs typeface="Times New Roman"/>
              </a:rPr>
              <a:t>Prison OR gaol OR jail OR detain* OR arrest* OR justice or (justice system) OR crim* OR (criminal justice) OR offend* OR </a:t>
            </a:r>
            <a:r>
              <a:rPr lang="en-AU" sz="1400" i="1" dirty="0" err="1">
                <a:solidFill>
                  <a:prstClr val="black"/>
                </a:solidFill>
                <a:ea typeface="Calibri"/>
                <a:cs typeface="Times New Roman"/>
              </a:rPr>
              <a:t>parol</a:t>
            </a:r>
            <a:r>
              <a:rPr lang="en-AU" sz="1400" i="1" dirty="0">
                <a:solidFill>
                  <a:prstClr val="black"/>
                </a:solidFill>
                <a:ea typeface="Calibri"/>
                <a:cs typeface="Times New Roman"/>
              </a:rPr>
              <a:t>* OR probation OR correction* or (correctional centre) or (correctional </a:t>
            </a:r>
            <a:r>
              <a:rPr lang="en-AU" sz="1400" i="1" dirty="0" err="1">
                <a:solidFill>
                  <a:prstClr val="black"/>
                </a:solidFill>
                <a:ea typeface="Calibri"/>
                <a:cs typeface="Times New Roman"/>
              </a:rPr>
              <a:t>center</a:t>
            </a:r>
            <a:r>
              <a:rPr lang="en-AU" sz="1400" i="1" dirty="0">
                <a:solidFill>
                  <a:prstClr val="black"/>
                </a:solidFill>
                <a:ea typeface="Calibri"/>
                <a:cs typeface="Times New Roman"/>
              </a:rPr>
              <a:t>) or (correctional facility) or (correctional institution) or (correctional service). </a:t>
            </a:r>
          </a:p>
          <a:p>
            <a:endParaRPr lang="en-AU" sz="1600" dirty="0"/>
          </a:p>
        </p:txBody>
      </p:sp>
      <p:sp>
        <p:nvSpPr>
          <p:cNvPr id="5" name="Slide Number Placeholder 4"/>
          <p:cNvSpPr>
            <a:spLocks noGrp="1"/>
          </p:cNvSpPr>
          <p:nvPr>
            <p:ph type="sldNum" sz="quarter" idx="13"/>
          </p:nvPr>
        </p:nvSpPr>
        <p:spPr/>
        <p:txBody>
          <a:bodyPr/>
          <a:lstStyle/>
          <a:p>
            <a:fld id="{8C385F23-470B-B540-9492-8220B9E90E81}" type="slidenum">
              <a:rPr lang="en-US" smtClean="0"/>
              <a:pPr/>
              <a:t>5</a:t>
            </a:fld>
            <a:endParaRPr lang="en-US" dirty="0"/>
          </a:p>
        </p:txBody>
      </p:sp>
      <p:sp>
        <p:nvSpPr>
          <p:cNvPr id="6" name="Rectangle 5"/>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3404662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864" y="790043"/>
            <a:ext cx="8100349" cy="797356"/>
          </a:xfrm>
        </p:spPr>
        <p:txBody>
          <a:bodyPr/>
          <a:lstStyle/>
          <a:p>
            <a:endParaRPr lang="en-AU" dirty="0"/>
          </a:p>
        </p:txBody>
      </p:sp>
      <p:sp>
        <p:nvSpPr>
          <p:cNvPr id="3" name="Text Placeholder 2"/>
          <p:cNvSpPr>
            <a:spLocks noGrp="1"/>
          </p:cNvSpPr>
          <p:nvPr>
            <p:ph type="body" sz="quarter" idx="11"/>
          </p:nvPr>
        </p:nvSpPr>
        <p:spPr>
          <a:xfrm>
            <a:off x="518864" y="1682497"/>
            <a:ext cx="7882160" cy="4638693"/>
          </a:xfrm>
        </p:spPr>
        <p:txBody>
          <a:bodyPr/>
          <a:lstStyle/>
          <a:p>
            <a:endParaRPr lang="en-AU" sz="1600" dirty="0"/>
          </a:p>
        </p:txBody>
      </p:sp>
      <p:sp>
        <p:nvSpPr>
          <p:cNvPr id="5" name="Slide Number Placeholder 4"/>
          <p:cNvSpPr>
            <a:spLocks noGrp="1"/>
          </p:cNvSpPr>
          <p:nvPr>
            <p:ph type="sldNum" sz="quarter" idx="13"/>
          </p:nvPr>
        </p:nvSpPr>
        <p:spPr/>
        <p:txBody>
          <a:bodyPr/>
          <a:lstStyle/>
          <a:p>
            <a:fld id="{8C385F23-470B-B540-9492-8220B9E90E81}" type="slidenum">
              <a:rPr lang="en-US" smtClean="0"/>
              <a:pPr/>
              <a:t>6</a:t>
            </a:fld>
            <a:endParaRPr lang="en-US" dirty="0"/>
          </a:p>
        </p:txBody>
      </p:sp>
      <p:sp>
        <p:nvSpPr>
          <p:cNvPr id="6" name="Rectangle 5"/>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pic>
        <p:nvPicPr>
          <p:cNvPr id="6202" name="Picture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84188"/>
            <a:ext cx="9067800" cy="617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079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AU" dirty="0"/>
          </a:p>
        </p:txBody>
      </p:sp>
      <p:sp>
        <p:nvSpPr>
          <p:cNvPr id="3" name="Text Placeholder 2"/>
          <p:cNvSpPr>
            <a:spLocks noGrp="1"/>
          </p:cNvSpPr>
          <p:nvPr>
            <p:ph type="body" sz="quarter" idx="11"/>
          </p:nvPr>
        </p:nvSpPr>
        <p:spPr/>
        <p:txBody>
          <a:bodyPr/>
          <a:lstStyle/>
          <a:p>
            <a:endParaRPr lang="en-AU"/>
          </a:p>
        </p:txBody>
      </p:sp>
      <p:sp>
        <p:nvSpPr>
          <p:cNvPr id="5" name="Slide Number Placeholder 4"/>
          <p:cNvSpPr>
            <a:spLocks noGrp="1"/>
          </p:cNvSpPr>
          <p:nvPr>
            <p:ph type="sldNum" sz="quarter" idx="13"/>
          </p:nvPr>
        </p:nvSpPr>
        <p:spPr/>
        <p:txBody>
          <a:bodyPr/>
          <a:lstStyle/>
          <a:p>
            <a:fld id="{8C385F23-470B-B540-9492-8220B9E90E81}" type="slidenum">
              <a:rPr lang="en-US" smtClean="0"/>
              <a:pPr/>
              <a:t>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23461085"/>
              </p:ext>
            </p:extLst>
          </p:nvPr>
        </p:nvGraphicFramePr>
        <p:xfrm>
          <a:off x="1682503" y="543461"/>
          <a:ext cx="4770055" cy="6233632"/>
        </p:xfrm>
        <a:graphic>
          <a:graphicData uri="http://schemas.openxmlformats.org/drawingml/2006/table">
            <a:tbl>
              <a:tblPr firstRow="1" firstCol="1" bandRow="1" bandCol="1"/>
              <a:tblGrid>
                <a:gridCol w="397584"/>
                <a:gridCol w="397584"/>
                <a:gridCol w="1369104"/>
                <a:gridCol w="1722441"/>
                <a:gridCol w="750608"/>
                <a:gridCol w="132734"/>
              </a:tblGrid>
              <a:tr h="237797">
                <a:tc>
                  <a:txBody>
                    <a:bodyPr/>
                    <a:lstStyle/>
                    <a:p>
                      <a:pPr>
                        <a:lnSpc>
                          <a:spcPct val="115000"/>
                        </a:lnSpc>
                        <a:spcBef>
                          <a:spcPts val="400"/>
                        </a:spcBef>
                        <a:spcAft>
                          <a:spcPts val="0"/>
                        </a:spcAft>
                      </a:pPr>
                      <a:r>
                        <a:rPr lang="en-AU" sz="400" b="1">
                          <a:effectLst/>
                          <a:latin typeface="Calibri"/>
                          <a:ea typeface="Calibri"/>
                          <a:cs typeface="Times New Roman"/>
                        </a:rPr>
                        <a:t>Author </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0"/>
                        </a:spcAft>
                      </a:pPr>
                      <a:r>
                        <a:rPr lang="en-AU" sz="400" b="1">
                          <a:effectLst/>
                          <a:latin typeface="Calibri"/>
                          <a:ea typeface="Calibri"/>
                          <a:cs typeface="Times New Roman"/>
                        </a:rPr>
                        <a:t>Country</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0"/>
                        </a:spcAft>
                      </a:pPr>
                      <a:r>
                        <a:rPr lang="en-AU" sz="400" b="1">
                          <a:effectLst/>
                          <a:latin typeface="Calibri"/>
                          <a:ea typeface="Calibri"/>
                          <a:cs typeface="Times New Roman"/>
                        </a:rPr>
                        <a:t>Aim/approach  </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0"/>
                        </a:spcAft>
                        <a:tabLst>
                          <a:tab pos="1212850" algn="l"/>
                        </a:tabLst>
                      </a:pPr>
                      <a:r>
                        <a:rPr lang="en-AU" sz="400" b="1">
                          <a:effectLst/>
                          <a:latin typeface="Calibri"/>
                          <a:ea typeface="Calibri"/>
                          <a:cs typeface="Times New Roman"/>
                        </a:rPr>
                        <a:t>Eligibility &amp; exclusion criteria </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Bef>
                          <a:spcPts val="400"/>
                        </a:spcBef>
                        <a:spcAft>
                          <a:spcPts val="0"/>
                        </a:spcAft>
                        <a:tabLst>
                          <a:tab pos="2091690" algn="l"/>
                        </a:tabLst>
                      </a:pPr>
                      <a:r>
                        <a:rPr lang="en-AU" sz="400" b="1">
                          <a:effectLst/>
                          <a:latin typeface="Calibri"/>
                          <a:ea typeface="Calibri"/>
                          <a:cs typeface="Times New Roman"/>
                        </a:rPr>
                        <a:t>Treatment duration </a:t>
                      </a:r>
                      <a:endParaRPr lang="en-AU" sz="500">
                        <a:effectLst/>
                        <a:latin typeface="Calibri"/>
                        <a:ea typeface="Calibri"/>
                        <a:cs typeface="Times New Roman"/>
                      </a:endParaRPr>
                    </a:p>
                    <a:p>
                      <a:pPr>
                        <a:lnSpc>
                          <a:spcPct val="115000"/>
                        </a:lnSpc>
                        <a:spcBef>
                          <a:spcPts val="400"/>
                        </a:spcBef>
                        <a:spcAft>
                          <a:spcPts val="0"/>
                        </a:spcAft>
                        <a:tabLst>
                          <a:tab pos="2091690" algn="l"/>
                        </a:tabLst>
                      </a:pPr>
                      <a:r>
                        <a:rPr lang="en-AU" sz="400" b="1">
                          <a:effectLst/>
                          <a:latin typeface="Calibri"/>
                          <a:ea typeface="Calibri"/>
                          <a:cs typeface="Times New Roman"/>
                        </a:rPr>
                        <a:t>&amp; group size; </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r>
              <a:tr h="320677">
                <a:tc>
                  <a:txBody>
                    <a:bodyPr/>
                    <a:lstStyle/>
                    <a:p>
                      <a:pPr>
                        <a:lnSpc>
                          <a:spcPct val="115000"/>
                        </a:lnSpc>
                        <a:spcAft>
                          <a:spcPts val="0"/>
                        </a:spcAft>
                      </a:pPr>
                      <a:r>
                        <a:rPr lang="en-AU" sz="400" b="1">
                          <a:effectLst/>
                          <a:latin typeface="Calibri"/>
                          <a:ea typeface="Calibri"/>
                          <a:cs typeface="Times New Roman"/>
                        </a:rPr>
                        <a:t>Arseneault </a:t>
                      </a:r>
                      <a:endParaRPr lang="en-AU" sz="500">
                        <a:effectLst/>
                        <a:latin typeface="Calibri"/>
                        <a:ea typeface="Calibri"/>
                        <a:cs typeface="Times New Roman"/>
                      </a:endParaRPr>
                    </a:p>
                    <a:p>
                      <a:pPr>
                        <a:lnSpc>
                          <a:spcPct val="115000"/>
                        </a:lnSpc>
                        <a:spcAft>
                          <a:spcPts val="0"/>
                        </a:spcAft>
                      </a:pPr>
                      <a:r>
                        <a:rPr lang="en-AU" sz="400" b="1">
                          <a:effectLst/>
                          <a:latin typeface="Calibri"/>
                          <a:ea typeface="Calibri"/>
                          <a:cs typeface="Times New Roman"/>
                        </a:rPr>
                        <a:t>(2015)</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Canada</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Psychoeducational </a:t>
                      </a:r>
                      <a:r>
                        <a:rPr lang="en-AU" sz="400" b="1">
                          <a:effectLst/>
                          <a:latin typeface="Calibri"/>
                          <a:ea typeface="Calibri"/>
                          <a:cs typeface="Times New Roman"/>
                        </a:rPr>
                        <a:t>program</a:t>
                      </a:r>
                      <a:r>
                        <a:rPr lang="en-AU" sz="400">
                          <a:effectLst/>
                          <a:latin typeface="Calibri"/>
                          <a:ea typeface="Calibri"/>
                          <a:cs typeface="Times New Roman"/>
                        </a:rPr>
                        <a:t>, with a harm reduction, motivational &amp; CBT approach, incorporated academic.</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Minimum security &amp; 42 days prior to release; moderate to severe alcohol/drug use, motivated to receive help; literate, able to function in group. Inmates with mental a disorder not controlled by medication were excluded from the program.</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42 days; group size=14</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rowSpan="7">
                  <a:txBody>
                    <a:bodyPr/>
                    <a:lstStyle/>
                    <a:p>
                      <a:pPr marL="71755" marR="71755" algn="ctr">
                        <a:lnSpc>
                          <a:spcPct val="115000"/>
                        </a:lnSpc>
                        <a:spcAft>
                          <a:spcPts val="0"/>
                        </a:spcAft>
                        <a:tabLst>
                          <a:tab pos="2091690" algn="l"/>
                        </a:tabLst>
                      </a:pPr>
                      <a:r>
                        <a:rPr lang="en-AU" sz="300" b="1">
                          <a:effectLst/>
                          <a:latin typeface="Calibri"/>
                          <a:ea typeface="Calibri"/>
                          <a:cs typeface="Times New Roman"/>
                        </a:rPr>
                        <a:t>Residential</a:t>
                      </a:r>
                      <a:endParaRPr lang="en-AU" sz="400">
                        <a:effectLst/>
                        <a:latin typeface="Calibri"/>
                        <a:ea typeface="Calibri"/>
                        <a:cs typeface="Times New Roman"/>
                      </a:endParaRPr>
                    </a:p>
                  </a:txBody>
                  <a:tcPr marL="22738" marR="22738" marT="0" marB="0" vert="vert">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0509">
                <a:tc>
                  <a:txBody>
                    <a:bodyPr/>
                    <a:lstStyle/>
                    <a:p>
                      <a:pPr marL="21590">
                        <a:lnSpc>
                          <a:spcPct val="115000"/>
                        </a:lnSpc>
                        <a:spcAft>
                          <a:spcPts val="0"/>
                        </a:spcAft>
                      </a:pPr>
                      <a:r>
                        <a:rPr lang="en-AU" sz="400" b="1">
                          <a:effectLst/>
                          <a:latin typeface="Calibri"/>
                          <a:ea typeface="Calibri"/>
                          <a:cs typeface="Times New Roman"/>
                        </a:rPr>
                        <a:t>Linhorst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(2012)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Psychoeducational </a:t>
                      </a:r>
                      <a:r>
                        <a:rPr lang="en-AU" sz="400" b="1">
                          <a:effectLst/>
                          <a:latin typeface="Calibri"/>
                          <a:ea typeface="Calibri"/>
                          <a:cs typeface="Times New Roman"/>
                        </a:rPr>
                        <a:t>program</a:t>
                      </a:r>
                      <a:r>
                        <a:rPr lang="en-AU" sz="400">
                          <a:effectLst/>
                          <a:latin typeface="Calibri"/>
                          <a:ea typeface="Calibri"/>
                          <a:cs typeface="Times New Roman"/>
                        </a:rPr>
                        <a:t> incorporating 12-step &amp; recovery model of Alcoholics, Narcotics or Cocaine Anonymous.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Entry by Court order if community option have failed or are not appropriate, participant must agree to placement. Court can order placement in cases of parole revocation. Exclusion criteria not specified.</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90 days; group sizes, 30 in men’s &amp; 15 per women’s group</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vMerge="1">
                  <a:txBody>
                    <a:bodyPr/>
                    <a:lstStyle/>
                    <a:p>
                      <a:endParaRPr lang="en-AU"/>
                    </a:p>
                  </a:txBody>
                  <a:tcPr/>
                </a:tc>
              </a:tr>
              <a:tr h="240509">
                <a:tc>
                  <a:txBody>
                    <a:bodyPr/>
                    <a:lstStyle/>
                    <a:p>
                      <a:pPr marL="21590">
                        <a:lnSpc>
                          <a:spcPct val="115000"/>
                        </a:lnSpc>
                        <a:spcAft>
                          <a:spcPts val="0"/>
                        </a:spcAft>
                      </a:pPr>
                      <a:r>
                        <a:rPr lang="en-AU" sz="400" b="1">
                          <a:effectLst/>
                          <a:latin typeface="Calibri"/>
                          <a:ea typeface="Calibri"/>
                          <a:cs typeface="Times New Roman"/>
                        </a:rPr>
                        <a:t>Pelissier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(2001)</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CBT based group </a:t>
                      </a:r>
                      <a:r>
                        <a:rPr lang="en-AU" sz="400" b="1">
                          <a:effectLst/>
                          <a:latin typeface="Calibri"/>
                          <a:ea typeface="Calibri"/>
                          <a:cs typeface="Times New Roman"/>
                        </a:rPr>
                        <a:t>programs</a:t>
                      </a:r>
                      <a:r>
                        <a:rPr lang="en-AU" sz="400">
                          <a:effectLst/>
                          <a:latin typeface="Calibri"/>
                          <a:ea typeface="Calibri"/>
                          <a:cs typeface="Times New Roman"/>
                        </a:rPr>
                        <a:t> covering lifestyle choices &amp; drug use, relapse prevention &amp; anger management.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dirty="0">
                          <a:effectLst/>
                          <a:latin typeface="Calibri"/>
                          <a:ea typeface="Calibri"/>
                          <a:cs typeface="Times New Roman"/>
                        </a:rPr>
                        <a:t>Program entry and exclusion criteria to moderate (mod) &amp; high intensity programs not specified.</a:t>
                      </a:r>
                      <a:endParaRPr lang="en-AU" sz="500" dirty="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Mod 274 days; group size not stated - High 365 days ; group size not stated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vMerge="1">
                  <a:txBody>
                    <a:bodyPr/>
                    <a:lstStyle/>
                    <a:p>
                      <a:endParaRPr lang="en-AU"/>
                    </a:p>
                  </a:txBody>
                  <a:tcPr/>
                </a:tc>
              </a:tr>
              <a:tr h="160339">
                <a:tc>
                  <a:txBody>
                    <a:bodyPr/>
                    <a:lstStyle/>
                    <a:p>
                      <a:pPr marL="21590">
                        <a:lnSpc>
                          <a:spcPct val="115000"/>
                        </a:lnSpc>
                        <a:spcAft>
                          <a:spcPts val="0"/>
                        </a:spcAft>
                      </a:pPr>
                      <a:r>
                        <a:rPr lang="en-AU" sz="400" b="1">
                          <a:effectLst/>
                          <a:latin typeface="Calibri"/>
                          <a:ea typeface="Calibri"/>
                          <a:cs typeface="Times New Roman"/>
                        </a:rPr>
                        <a:t>Raney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(2005)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CBT day attendance treatment </a:t>
                      </a:r>
                      <a:r>
                        <a:rPr lang="en-AU" sz="400" b="1">
                          <a:effectLst/>
                          <a:latin typeface="Calibri"/>
                          <a:ea typeface="Calibri"/>
                          <a:cs typeface="Times New Roman"/>
                        </a:rPr>
                        <a:t>program</a:t>
                      </a:r>
                      <a:r>
                        <a:rPr lang="en-AU" sz="400">
                          <a:effectLst/>
                          <a:latin typeface="Calibri"/>
                          <a:ea typeface="Calibri"/>
                          <a:cs typeface="Times New Roman"/>
                        </a:rPr>
                        <a:t> covering choices &amp; drug use, relapse prevention</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Program entry and exclusion criteria not specified other than being minimum security for entry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dirty="0">
                          <a:effectLst/>
                          <a:latin typeface="Calibri"/>
                          <a:ea typeface="Calibri"/>
                          <a:cs typeface="Times New Roman"/>
                        </a:rPr>
                        <a:t>274 days; group size 30 </a:t>
                      </a:r>
                      <a:endParaRPr lang="en-AU" sz="500" dirty="0">
                        <a:effectLst/>
                        <a:latin typeface="Calibri"/>
                        <a:ea typeface="Calibri"/>
                        <a:cs typeface="Times New Roman"/>
                      </a:endParaRPr>
                    </a:p>
                  </a:txBody>
                  <a:tcPr marL="22738" marR="22738" marT="0" marB="0">
                    <a:lnL>
                      <a:noFill/>
                    </a:lnL>
                    <a:lnR>
                      <a:noFill/>
                    </a:lnR>
                    <a:lnT>
                      <a:noFill/>
                    </a:lnT>
                    <a:lnB>
                      <a:noFill/>
                    </a:lnB>
                    <a:solidFill>
                      <a:srgbClr val="D9D9D9"/>
                    </a:solidFill>
                  </a:tcPr>
                </a:tc>
                <a:tc vMerge="1">
                  <a:txBody>
                    <a:bodyPr/>
                    <a:lstStyle/>
                    <a:p>
                      <a:endParaRPr lang="en-AU"/>
                    </a:p>
                  </a:txBody>
                  <a:tcPr/>
                </a:tc>
              </a:tr>
              <a:tr h="160339">
                <a:tc>
                  <a:txBody>
                    <a:bodyPr/>
                    <a:lstStyle/>
                    <a:p>
                      <a:pPr marL="21590">
                        <a:lnSpc>
                          <a:spcPct val="115000"/>
                        </a:lnSpc>
                        <a:spcAft>
                          <a:spcPts val="0"/>
                        </a:spcAft>
                      </a:pPr>
                      <a:r>
                        <a:rPr lang="en-AU" sz="400" b="1">
                          <a:effectLst/>
                          <a:latin typeface="Calibri"/>
                          <a:ea typeface="Calibri"/>
                          <a:cs typeface="Times New Roman"/>
                        </a:rPr>
                        <a:t>Staton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(2000)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i="1">
                          <a:effectLst/>
                          <a:latin typeface="Calibri"/>
                          <a:ea typeface="Calibri"/>
                          <a:cs typeface="Times New Roman"/>
                        </a:rPr>
                        <a:t>Program</a:t>
                      </a:r>
                      <a:r>
                        <a:rPr lang="en-AU" sz="400">
                          <a:effectLst/>
                          <a:latin typeface="Calibri"/>
                          <a:ea typeface="Calibri"/>
                          <a:cs typeface="Times New Roman"/>
                        </a:rPr>
                        <a:t> based on AA 12-Step </a:t>
                      </a:r>
                      <a:r>
                        <a:rPr lang="en-AU" sz="400" b="1">
                          <a:effectLst/>
                          <a:latin typeface="Calibri"/>
                          <a:ea typeface="Calibri"/>
                          <a:cs typeface="Times New Roman"/>
                        </a:rPr>
                        <a:t>program</a:t>
                      </a:r>
                      <a:r>
                        <a:rPr lang="en-AU" sz="400">
                          <a:effectLst/>
                          <a:latin typeface="Calibri"/>
                          <a:ea typeface="Calibri"/>
                          <a:cs typeface="Times New Roman"/>
                        </a:rPr>
                        <a:t> and </a:t>
                      </a:r>
                      <a:r>
                        <a:rPr lang="en-AU" sz="400" i="1">
                          <a:effectLst/>
                          <a:latin typeface="Calibri"/>
                          <a:ea typeface="Calibri"/>
                          <a:cs typeface="Times New Roman"/>
                        </a:rPr>
                        <a:t>‘additional focus on linking cognition with behavior’</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Program is for inmates with self-admitted AoD problems &amp; offences related to AoD. None violent and ‘other less criminal charges’</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182 days; group size not stated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vMerge="1">
                  <a:txBody>
                    <a:bodyPr/>
                    <a:lstStyle/>
                    <a:p>
                      <a:endParaRPr lang="en-AU"/>
                    </a:p>
                  </a:txBody>
                  <a:tcPr/>
                </a:tc>
              </a:tr>
              <a:tr h="160339">
                <a:tc>
                  <a:txBody>
                    <a:bodyPr/>
                    <a:lstStyle/>
                    <a:p>
                      <a:pPr marL="21590">
                        <a:lnSpc>
                          <a:spcPct val="115000"/>
                        </a:lnSpc>
                        <a:spcAft>
                          <a:spcPts val="0"/>
                        </a:spcAft>
                      </a:pPr>
                      <a:r>
                        <a:rPr lang="en-AU" sz="400" b="1">
                          <a:effectLst/>
                          <a:latin typeface="Calibri"/>
                          <a:ea typeface="Calibri"/>
                          <a:cs typeface="Times New Roman"/>
                        </a:rPr>
                        <a:t>Turley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(2004)</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Based on AA 12-Step. Later sessions in </a:t>
                      </a:r>
                      <a:r>
                        <a:rPr lang="en-AU" sz="400" b="1">
                          <a:effectLst/>
                          <a:latin typeface="Calibri"/>
                          <a:ea typeface="Calibri"/>
                          <a:cs typeface="Times New Roman"/>
                        </a:rPr>
                        <a:t>program</a:t>
                      </a:r>
                      <a:r>
                        <a:rPr lang="en-AU" sz="400">
                          <a:effectLst/>
                          <a:latin typeface="Calibri"/>
                          <a:ea typeface="Calibri"/>
                          <a:cs typeface="Times New Roman"/>
                        </a:rPr>
                        <a:t> focus on staying sober. Post-prison component</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Non-violent inmates with history of AoD use are eligible to volunteer for program. Exclusion criteria not stated.</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60 to 90 days; group size not stated</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vMerge="1">
                  <a:txBody>
                    <a:bodyPr/>
                    <a:lstStyle/>
                    <a:p>
                      <a:endParaRPr lang="en-AU"/>
                    </a:p>
                  </a:txBody>
                  <a:tcPr/>
                </a:tc>
              </a:tr>
              <a:tr h="229470">
                <a:tc>
                  <a:txBody>
                    <a:bodyPr/>
                    <a:lstStyle/>
                    <a:p>
                      <a:pPr marL="21590">
                        <a:lnSpc>
                          <a:spcPct val="115000"/>
                        </a:lnSpc>
                        <a:spcAft>
                          <a:spcPts val="0"/>
                        </a:spcAft>
                      </a:pPr>
                      <a:r>
                        <a:rPr lang="en-AU" sz="400" b="1">
                          <a:effectLst/>
                          <a:latin typeface="Calibri"/>
                          <a:ea typeface="Calibri"/>
                          <a:cs typeface="Times New Roman"/>
                        </a:rPr>
                        <a:t>Vaughn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(2003)</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 </a:t>
                      </a:r>
                      <a:endParaRPr lang="en-AU" sz="50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400">
                          <a:effectLst/>
                          <a:latin typeface="Calibri"/>
                          <a:ea typeface="Calibri"/>
                          <a:cs typeface="Times New Roman"/>
                        </a:rPr>
                        <a:t>Taiwan</a:t>
                      </a:r>
                      <a:endParaRPr lang="en-AU" sz="50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300"/>
                        </a:spcAft>
                      </a:pPr>
                      <a:r>
                        <a:rPr lang="en-AU" sz="400">
                          <a:effectLst/>
                          <a:latin typeface="Calibri"/>
                          <a:ea typeface="Calibri"/>
                          <a:cs typeface="Times New Roman"/>
                        </a:rPr>
                        <a:t>Psychoeducational </a:t>
                      </a:r>
                      <a:r>
                        <a:rPr lang="en-AU" sz="400" b="1">
                          <a:effectLst/>
                          <a:latin typeface="Calibri"/>
                          <a:ea typeface="Calibri"/>
                          <a:cs typeface="Times New Roman"/>
                        </a:rPr>
                        <a:t>program</a:t>
                      </a:r>
                      <a:r>
                        <a:rPr lang="en-AU" sz="400" i="1">
                          <a:effectLst/>
                          <a:latin typeface="Calibri"/>
                          <a:ea typeface="Calibri"/>
                          <a:cs typeface="Times New Roman"/>
                        </a:rPr>
                        <a:t> </a:t>
                      </a:r>
                      <a:r>
                        <a:rPr lang="en-AU" sz="400">
                          <a:effectLst/>
                          <a:latin typeface="Calibri"/>
                          <a:ea typeface="Calibri"/>
                          <a:cs typeface="Times New Roman"/>
                        </a:rPr>
                        <a:t>with education classes, taught in lecture format with limited interaction. </a:t>
                      </a:r>
                      <a:endParaRPr lang="en-AU" sz="50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300"/>
                        </a:spcAft>
                      </a:pPr>
                      <a:r>
                        <a:rPr lang="en-AU" sz="400">
                          <a:effectLst/>
                          <a:latin typeface="Calibri"/>
                          <a:ea typeface="Calibri"/>
                          <a:cs typeface="Times New Roman"/>
                        </a:rPr>
                        <a:t>If assessed as requiring AoD treatment inmates are mandated to complete program. Assessment inclusion, exclusion criteria not specified.   </a:t>
                      </a:r>
                      <a:endParaRPr lang="en-AU" sz="50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400">
                          <a:effectLst/>
                          <a:latin typeface="Calibri"/>
                          <a:ea typeface="Calibri"/>
                          <a:cs typeface="Times New Roman"/>
                        </a:rPr>
                        <a:t>90 days; group size not stated</a:t>
                      </a:r>
                      <a:endParaRPr lang="en-AU" sz="50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AU"/>
                    </a:p>
                  </a:txBody>
                  <a:tcPr/>
                </a:tc>
              </a:tr>
              <a:tr h="160339">
                <a:tc>
                  <a:txBody>
                    <a:bodyPr/>
                    <a:lstStyle/>
                    <a:p>
                      <a:pPr>
                        <a:lnSpc>
                          <a:spcPct val="115000"/>
                        </a:lnSpc>
                        <a:spcAft>
                          <a:spcPts val="0"/>
                        </a:spcAft>
                      </a:pPr>
                      <a:r>
                        <a:rPr lang="en-AU" sz="400" b="1">
                          <a:effectLst/>
                          <a:latin typeface="Calibri"/>
                          <a:ea typeface="Calibri"/>
                          <a:cs typeface="Times New Roman"/>
                        </a:rPr>
                        <a:t>Bowen </a:t>
                      </a:r>
                      <a:endParaRPr lang="en-AU" sz="500">
                        <a:effectLst/>
                        <a:latin typeface="Calibri"/>
                        <a:ea typeface="Calibri"/>
                        <a:cs typeface="Times New Roman"/>
                      </a:endParaRPr>
                    </a:p>
                    <a:p>
                      <a:pPr>
                        <a:lnSpc>
                          <a:spcPct val="115000"/>
                        </a:lnSpc>
                        <a:spcAft>
                          <a:spcPts val="0"/>
                        </a:spcAft>
                      </a:pPr>
                      <a:r>
                        <a:rPr lang="en-AU" sz="400" b="1">
                          <a:effectLst/>
                          <a:latin typeface="Calibri"/>
                          <a:ea typeface="Calibri"/>
                          <a:cs typeface="Times New Roman"/>
                        </a:rPr>
                        <a:t>(2006)</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300"/>
                        </a:spcAft>
                      </a:pPr>
                      <a:r>
                        <a:rPr lang="en-AU" sz="400">
                          <a:effectLst/>
                          <a:latin typeface="Calibri"/>
                          <a:ea typeface="Calibri"/>
                          <a:cs typeface="Times New Roman"/>
                        </a:rPr>
                        <a:t>Vipassana mindfulness meditation</a:t>
                      </a:r>
                      <a:r>
                        <a:rPr lang="en-AU" sz="400" i="1">
                          <a:effectLst/>
                          <a:latin typeface="Calibri"/>
                          <a:ea typeface="Calibri"/>
                          <a:cs typeface="Times New Roman"/>
                        </a:rPr>
                        <a:t> </a:t>
                      </a:r>
                      <a:r>
                        <a:rPr lang="en-AU" sz="400" b="1">
                          <a:effectLst/>
                          <a:latin typeface="Calibri"/>
                          <a:ea typeface="Calibri"/>
                          <a:cs typeface="Times New Roman"/>
                        </a:rPr>
                        <a:t>study</a:t>
                      </a:r>
                      <a:r>
                        <a:rPr lang="en-AU" sz="400" b="1" i="1">
                          <a:effectLst/>
                          <a:latin typeface="Calibri"/>
                          <a:ea typeface="Calibri"/>
                          <a:cs typeface="Times New Roman"/>
                        </a:rPr>
                        <a:t>,</a:t>
                      </a:r>
                      <a:r>
                        <a:rPr lang="en-AU" sz="400">
                          <a:effectLst/>
                          <a:latin typeface="Calibri"/>
                          <a:ea typeface="Calibri"/>
                          <a:cs typeface="Times New Roman"/>
                        </a:rPr>
                        <a:t> teaching mindfulness &amp; detachment from emotional situations</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300"/>
                        </a:spcAft>
                      </a:pPr>
                      <a:r>
                        <a:rPr lang="en-AU" sz="400">
                          <a:effectLst/>
                          <a:latin typeface="Calibri"/>
                          <a:ea typeface="Calibri"/>
                          <a:cs typeface="Times New Roman"/>
                        </a:rPr>
                        <a:t>Study located in an AoD treatment facility with all inmates eligible to volunteer for control or treatment groups.</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400" dirty="0">
                          <a:effectLst/>
                          <a:latin typeface="Calibri"/>
                          <a:ea typeface="Calibri"/>
                          <a:cs typeface="Times New Roman"/>
                        </a:rPr>
                        <a:t>10 days; group size not stated </a:t>
                      </a:r>
                      <a:endParaRPr lang="en-AU" sz="500" dirty="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marL="71755" marR="71755" algn="ctr">
                        <a:lnSpc>
                          <a:spcPct val="115000"/>
                        </a:lnSpc>
                        <a:spcAft>
                          <a:spcPts val="0"/>
                        </a:spcAft>
                        <a:tabLst>
                          <a:tab pos="2091690" algn="l"/>
                        </a:tabLst>
                      </a:pPr>
                      <a:r>
                        <a:rPr lang="en-AU" sz="300" b="1" dirty="0" smtClean="0">
                          <a:effectLst/>
                          <a:latin typeface="Calibri"/>
                          <a:ea typeface="Calibri"/>
                          <a:cs typeface="Times New Roman"/>
                        </a:rPr>
                        <a:t>Drug </a:t>
                      </a:r>
                      <a:r>
                        <a:rPr lang="en-AU" sz="300" b="1" dirty="0">
                          <a:effectLst/>
                          <a:latin typeface="Calibri"/>
                          <a:ea typeface="Calibri"/>
                          <a:cs typeface="Times New Roman"/>
                        </a:rPr>
                        <a:t>treatment </a:t>
                      </a:r>
                      <a:r>
                        <a:rPr lang="en-AU" sz="300" b="1" dirty="0" err="1" smtClean="0">
                          <a:effectLst/>
                          <a:latin typeface="Calibri"/>
                          <a:ea typeface="Calibri"/>
                          <a:cs typeface="Times New Roman"/>
                        </a:rPr>
                        <a:t>priso</a:t>
                      </a:r>
                      <a:endParaRPr lang="en-AU" sz="400" dirty="0">
                        <a:effectLst/>
                        <a:latin typeface="Calibri"/>
                        <a:ea typeface="Calibri"/>
                        <a:cs typeface="Times New Roman"/>
                      </a:endParaRPr>
                    </a:p>
                  </a:txBody>
                  <a:tcPr marL="22738" marR="22738" marT="0" marB="0" vert="vert">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976">
                <a:tc>
                  <a:txBody>
                    <a:bodyPr/>
                    <a:lstStyle/>
                    <a:p>
                      <a:pPr marL="21590">
                        <a:lnSpc>
                          <a:spcPct val="115000"/>
                        </a:lnSpc>
                        <a:spcAft>
                          <a:spcPts val="0"/>
                        </a:spcAft>
                      </a:pPr>
                      <a:r>
                        <a:rPr lang="en-AU" sz="400" b="1" dirty="0">
                          <a:effectLst/>
                          <a:latin typeface="Calibri"/>
                          <a:ea typeface="Calibri"/>
                          <a:cs typeface="Times New Roman"/>
                        </a:rPr>
                        <a:t>Matsumoto </a:t>
                      </a:r>
                      <a:endParaRPr lang="en-AU" sz="500" dirty="0">
                        <a:effectLst/>
                        <a:latin typeface="Calibri"/>
                        <a:ea typeface="Calibri"/>
                        <a:cs typeface="Times New Roman"/>
                      </a:endParaRPr>
                    </a:p>
                    <a:p>
                      <a:pPr marL="21590">
                        <a:lnSpc>
                          <a:spcPct val="115000"/>
                        </a:lnSpc>
                        <a:spcAft>
                          <a:spcPts val="0"/>
                        </a:spcAft>
                      </a:pPr>
                      <a:r>
                        <a:rPr lang="en-AU" sz="400" b="1" dirty="0">
                          <a:effectLst/>
                          <a:latin typeface="Calibri"/>
                          <a:ea typeface="Calibri"/>
                          <a:cs typeface="Times New Roman"/>
                        </a:rPr>
                        <a:t>(2014)</a:t>
                      </a:r>
                      <a:endParaRPr lang="en-AU" sz="500" dirty="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dirty="0">
                          <a:effectLst/>
                          <a:latin typeface="Calibri"/>
                          <a:ea typeface="Calibri"/>
                          <a:cs typeface="Times New Roman"/>
                        </a:rPr>
                        <a:t>Japan</a:t>
                      </a:r>
                      <a:endParaRPr lang="en-AU" sz="500" dirty="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dirty="0">
                          <a:effectLst/>
                          <a:latin typeface="Calibri"/>
                          <a:ea typeface="Calibri"/>
                          <a:cs typeface="Times New Roman"/>
                        </a:rPr>
                        <a:t>CBT approach </a:t>
                      </a:r>
                      <a:r>
                        <a:rPr lang="en-AU" sz="400" b="1" dirty="0">
                          <a:effectLst/>
                          <a:latin typeface="Calibri"/>
                          <a:ea typeface="Calibri"/>
                          <a:cs typeface="Times New Roman"/>
                        </a:rPr>
                        <a:t>program</a:t>
                      </a:r>
                      <a:r>
                        <a:rPr lang="en-AU" sz="400" dirty="0">
                          <a:effectLst/>
                          <a:latin typeface="Calibri"/>
                          <a:ea typeface="Calibri"/>
                          <a:cs typeface="Times New Roman"/>
                        </a:rPr>
                        <a:t> using day attendance model</a:t>
                      </a:r>
                      <a:r>
                        <a:rPr lang="en-AU" sz="500" dirty="0">
                          <a:effectLst/>
                          <a:latin typeface="Calibri"/>
                          <a:ea typeface="Calibri"/>
                          <a:cs typeface="Times New Roman"/>
                        </a:rPr>
                        <a:t> </a:t>
                      </a:r>
                      <a:r>
                        <a:rPr lang="en-AU" sz="400" dirty="0">
                          <a:effectLst/>
                          <a:latin typeface="Calibri"/>
                          <a:ea typeface="Calibri"/>
                          <a:cs typeface="Times New Roman"/>
                        </a:rPr>
                        <a:t>&amp; classes with self-learning workbook based on MATRIX program.</a:t>
                      </a:r>
                      <a:endParaRPr lang="en-AU" sz="500" dirty="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300"/>
                        </a:spcAft>
                      </a:pPr>
                      <a:r>
                        <a:rPr lang="en-AU" sz="400" dirty="0">
                          <a:effectLst/>
                          <a:latin typeface="Calibri"/>
                          <a:ea typeface="Calibri"/>
                          <a:cs typeface="Times New Roman"/>
                        </a:rPr>
                        <a:t>Staff can place inmates in program if the reason for imprisonment is drug abuse or if drug abuse may impede social adjustment. No exclusion criteria specified.  </a:t>
                      </a:r>
                      <a:endParaRPr lang="en-AU" sz="500" dirty="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300"/>
                        </a:spcAft>
                      </a:pPr>
                      <a:r>
                        <a:rPr lang="en-AU" sz="400" dirty="0">
                          <a:effectLst/>
                          <a:latin typeface="Calibri"/>
                          <a:ea typeface="Calibri"/>
                          <a:cs typeface="Times New Roman"/>
                        </a:rPr>
                        <a:t>Book 32 days; group size 30 - day attendance</a:t>
                      </a:r>
                      <a:r>
                        <a:rPr lang="en-AU" sz="500" dirty="0">
                          <a:effectLst/>
                          <a:latin typeface="Calibri"/>
                          <a:ea typeface="Calibri"/>
                          <a:cs typeface="Times New Roman"/>
                        </a:rPr>
                        <a:t>  </a:t>
                      </a:r>
                      <a:r>
                        <a:rPr lang="en-AU" sz="400" dirty="0">
                          <a:effectLst/>
                          <a:latin typeface="Calibri"/>
                          <a:ea typeface="Calibri"/>
                          <a:cs typeface="Times New Roman"/>
                        </a:rPr>
                        <a:t>90 days; group size 10; drug treatment prison</a:t>
                      </a:r>
                      <a:endParaRPr lang="en-AU" sz="500" dirty="0">
                        <a:effectLst/>
                        <a:latin typeface="Calibri"/>
                        <a:ea typeface="Calibri"/>
                        <a:cs typeface="Times New Roman"/>
                      </a:endParaRPr>
                    </a:p>
                  </a:txBody>
                  <a:tcPr marL="22738" marR="22738" marT="0" marB="0">
                    <a:lnL>
                      <a:noFill/>
                    </a:lnL>
                    <a:lnR>
                      <a:noFill/>
                    </a:lnR>
                    <a:lnT>
                      <a:noFill/>
                    </a:lnT>
                    <a:lnB>
                      <a:noFill/>
                    </a:lnB>
                  </a:tcPr>
                </a:tc>
                <a:tc vMerge="1">
                  <a:txBody>
                    <a:bodyPr/>
                    <a:lstStyle/>
                    <a:p>
                      <a:endParaRPr lang="en-AU"/>
                    </a:p>
                  </a:txBody>
                  <a:tcPr/>
                </a:tc>
              </a:tr>
              <a:tr h="320677">
                <a:tc>
                  <a:txBody>
                    <a:bodyPr/>
                    <a:lstStyle/>
                    <a:p>
                      <a:pPr marL="21590">
                        <a:lnSpc>
                          <a:spcPct val="115000"/>
                        </a:lnSpc>
                        <a:spcAft>
                          <a:spcPts val="0"/>
                        </a:spcAft>
                      </a:pPr>
                      <a:r>
                        <a:rPr lang="en-AU" sz="400" b="1" dirty="0">
                          <a:effectLst/>
                          <a:latin typeface="Calibri"/>
                          <a:ea typeface="Calibri"/>
                          <a:cs typeface="Times New Roman"/>
                        </a:rPr>
                        <a:t>Vukadin </a:t>
                      </a:r>
                      <a:endParaRPr lang="en-AU" sz="500" dirty="0">
                        <a:effectLst/>
                        <a:latin typeface="Calibri"/>
                        <a:ea typeface="Calibri"/>
                        <a:cs typeface="Times New Roman"/>
                      </a:endParaRPr>
                    </a:p>
                    <a:p>
                      <a:pPr marL="21590">
                        <a:lnSpc>
                          <a:spcPct val="115000"/>
                        </a:lnSpc>
                        <a:spcAft>
                          <a:spcPts val="0"/>
                        </a:spcAft>
                      </a:pPr>
                      <a:r>
                        <a:rPr lang="en-AU" sz="400" b="1" dirty="0">
                          <a:effectLst/>
                          <a:latin typeface="Calibri"/>
                          <a:ea typeface="Calibri"/>
                          <a:cs typeface="Times New Roman"/>
                        </a:rPr>
                        <a:t>(2004)</a:t>
                      </a:r>
                      <a:endParaRPr lang="en-AU" sz="500" dirty="0">
                        <a:effectLst/>
                        <a:latin typeface="Calibri"/>
                        <a:ea typeface="Calibri"/>
                        <a:cs typeface="Times New Roman"/>
                      </a:endParaRPr>
                    </a:p>
                    <a:p>
                      <a:pPr marL="21590">
                        <a:lnSpc>
                          <a:spcPct val="115000"/>
                        </a:lnSpc>
                        <a:spcAft>
                          <a:spcPts val="0"/>
                        </a:spcAft>
                      </a:pPr>
                      <a:r>
                        <a:rPr lang="en-AU" sz="400" b="1" dirty="0">
                          <a:effectLst/>
                          <a:latin typeface="Calibri"/>
                          <a:ea typeface="Calibri"/>
                          <a:cs typeface="Times New Roman"/>
                        </a:rPr>
                        <a:t> </a:t>
                      </a:r>
                      <a:endParaRPr lang="en-AU" sz="500" dirty="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400" dirty="0">
                          <a:effectLst/>
                          <a:latin typeface="Calibri"/>
                          <a:ea typeface="Calibri"/>
                          <a:cs typeface="Times New Roman"/>
                        </a:rPr>
                        <a:t>Croatia</a:t>
                      </a:r>
                      <a:endParaRPr lang="en-AU" sz="500" dirty="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300"/>
                        </a:spcAft>
                      </a:pPr>
                      <a:r>
                        <a:rPr lang="en-AU" sz="400" dirty="0">
                          <a:effectLst/>
                          <a:latin typeface="Calibri"/>
                          <a:ea typeface="Calibri"/>
                          <a:cs typeface="Times New Roman"/>
                        </a:rPr>
                        <a:t>AoD treatment prison with 2 x </a:t>
                      </a:r>
                      <a:r>
                        <a:rPr lang="en-AU" sz="400" b="1" dirty="0">
                          <a:effectLst/>
                          <a:latin typeface="Calibri"/>
                          <a:ea typeface="Calibri"/>
                          <a:cs typeface="Times New Roman"/>
                        </a:rPr>
                        <a:t>programs</a:t>
                      </a:r>
                      <a:r>
                        <a:rPr lang="en-AU" sz="400" dirty="0">
                          <a:effectLst/>
                          <a:latin typeface="Calibri"/>
                          <a:ea typeface="Calibri"/>
                          <a:cs typeface="Times New Roman"/>
                        </a:rPr>
                        <a:t> described as modified </a:t>
                      </a:r>
                      <a:r>
                        <a:rPr lang="en-AU" sz="400" dirty="0" err="1">
                          <a:effectLst/>
                          <a:latin typeface="Calibri"/>
                          <a:ea typeface="Calibri"/>
                          <a:cs typeface="Times New Roman"/>
                        </a:rPr>
                        <a:t>TC’s</a:t>
                      </a:r>
                      <a:r>
                        <a:rPr lang="en-AU" sz="400" dirty="0">
                          <a:effectLst/>
                          <a:latin typeface="Calibri"/>
                          <a:ea typeface="Calibri"/>
                          <a:cs typeface="Times New Roman"/>
                        </a:rPr>
                        <a:t> with 12-Step program incorporated. Additional psychoeducational component covering alcohol education. Post-prison AA &amp; NA encouraged. </a:t>
                      </a:r>
                      <a:endParaRPr lang="en-AU" sz="500" dirty="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400" dirty="0">
                          <a:effectLst/>
                          <a:latin typeface="Calibri"/>
                          <a:ea typeface="Calibri"/>
                          <a:cs typeface="Times New Roman"/>
                        </a:rPr>
                        <a:t>Court ordered or if sentence is ≥182 days phycologists can order placement. No entry or exclusion criteria specified. </a:t>
                      </a:r>
                      <a:endParaRPr lang="en-AU" sz="500" dirty="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400" dirty="0">
                          <a:effectLst/>
                          <a:latin typeface="Calibri"/>
                          <a:ea typeface="Calibri"/>
                          <a:cs typeface="Times New Roman"/>
                        </a:rPr>
                        <a:t>Days not stated; group size not stated</a:t>
                      </a:r>
                      <a:endParaRPr lang="en-AU" sz="500" dirty="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AU"/>
                    </a:p>
                  </a:txBody>
                  <a:tcPr/>
                </a:tc>
              </a:tr>
              <a:tr h="400846">
                <a:tc>
                  <a:txBody>
                    <a:bodyPr/>
                    <a:lstStyle/>
                    <a:p>
                      <a:pPr marL="21590">
                        <a:lnSpc>
                          <a:spcPct val="115000"/>
                        </a:lnSpc>
                        <a:spcAft>
                          <a:spcPts val="0"/>
                        </a:spcAft>
                      </a:pPr>
                      <a:r>
                        <a:rPr lang="en-AU" sz="400" b="1">
                          <a:effectLst/>
                          <a:latin typeface="Calibri"/>
                          <a:ea typeface="Calibri"/>
                          <a:cs typeface="Times New Roman"/>
                        </a:rPr>
                        <a:t>Inciardi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(1997)</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 </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3 stage TC </a:t>
                      </a:r>
                      <a:r>
                        <a:rPr lang="en-AU" sz="400" b="1">
                          <a:effectLst/>
                          <a:latin typeface="Calibri"/>
                          <a:ea typeface="Calibri"/>
                          <a:cs typeface="Times New Roman"/>
                        </a:rPr>
                        <a:t>program</a:t>
                      </a:r>
                      <a:r>
                        <a:rPr lang="en-AU" sz="400" i="1">
                          <a:effectLst/>
                          <a:latin typeface="Calibri"/>
                          <a:ea typeface="Calibri"/>
                          <a:cs typeface="Times New Roman"/>
                        </a:rPr>
                        <a:t> </a:t>
                      </a:r>
                      <a:r>
                        <a:rPr lang="en-AU" sz="400">
                          <a:effectLst/>
                          <a:latin typeface="Calibri"/>
                          <a:ea typeface="Calibri"/>
                          <a:cs typeface="Times New Roman"/>
                        </a:rPr>
                        <a:t>(incarceration, work release, parole): approach to treating the whole person not just the drug use, with aim to enhance prosocial behaviours &amp; to change behaviour, negative thinking and feelings that pre-dispose to drug use. Post-prison component</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Eligibility &amp; exclusion criteria for program were not specified </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Key &amp; WCI village 365 days, Crest duration not stated; grp sizes not stated</a:t>
                      </a:r>
                      <a:endParaRPr lang="en-AU" sz="50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rowSpan="8">
                  <a:txBody>
                    <a:bodyPr/>
                    <a:lstStyle/>
                    <a:p>
                      <a:pPr marL="71755" marR="71755" algn="ctr">
                        <a:lnSpc>
                          <a:spcPct val="115000"/>
                        </a:lnSpc>
                        <a:spcAft>
                          <a:spcPts val="0"/>
                        </a:spcAft>
                        <a:tabLst>
                          <a:tab pos="2091690" algn="l"/>
                        </a:tabLst>
                      </a:pPr>
                      <a:r>
                        <a:rPr lang="en-AU" sz="300" b="1">
                          <a:effectLst/>
                          <a:latin typeface="Calibri"/>
                          <a:ea typeface="Calibri"/>
                          <a:cs typeface="Times New Roman"/>
                        </a:rPr>
                        <a:t>Therapeutic Communities</a:t>
                      </a:r>
                      <a:endParaRPr lang="en-AU" sz="400">
                        <a:effectLst/>
                        <a:latin typeface="Calibri"/>
                        <a:ea typeface="Calibri"/>
                        <a:cs typeface="Times New Roman"/>
                      </a:endParaRPr>
                    </a:p>
                  </a:txBody>
                  <a:tcPr marL="22738" marR="22738" marT="0" marB="0" vert="vert">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0509">
                <a:tc>
                  <a:txBody>
                    <a:bodyPr/>
                    <a:lstStyle/>
                    <a:p>
                      <a:pPr marL="21590">
                        <a:lnSpc>
                          <a:spcPct val="115000"/>
                        </a:lnSpc>
                        <a:spcAft>
                          <a:spcPts val="0"/>
                        </a:spcAft>
                      </a:pPr>
                      <a:r>
                        <a:rPr lang="en-AU" sz="400" b="1">
                          <a:effectLst/>
                          <a:latin typeface="Calibri"/>
                          <a:ea typeface="Calibri"/>
                          <a:cs typeface="Times New Roman"/>
                        </a:rPr>
                        <a:t>Joe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(2010)</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3 treatment </a:t>
                      </a:r>
                      <a:r>
                        <a:rPr lang="en-AU" sz="400" b="1">
                          <a:effectLst/>
                          <a:latin typeface="Calibri"/>
                          <a:ea typeface="Calibri"/>
                          <a:cs typeface="Times New Roman"/>
                        </a:rPr>
                        <a:t>program</a:t>
                      </a:r>
                      <a:r>
                        <a:rPr lang="en-AU" sz="400">
                          <a:effectLst/>
                          <a:latin typeface="Calibri"/>
                          <a:ea typeface="Calibri"/>
                          <a:cs typeface="Times New Roman"/>
                        </a:rPr>
                        <a:t> modalities: 2 x TC using Matrix Model. Methamphetamine TC graduates involved in peer teaching. 1 x psychoeducational group program</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All inmates screened on entry to prison &amp; those in need of AoD treatment offered placement in a program. No other detail provided on entry or exclusion criteria</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TC’s 182 to 274 days, Group program not clear ≥98 days; group sizes not stated</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vMerge="1">
                  <a:txBody>
                    <a:bodyPr/>
                    <a:lstStyle/>
                    <a:p>
                      <a:endParaRPr lang="en-AU"/>
                    </a:p>
                  </a:txBody>
                  <a:tcPr/>
                </a:tc>
              </a:tr>
              <a:tr h="320677">
                <a:tc>
                  <a:txBody>
                    <a:bodyPr/>
                    <a:lstStyle/>
                    <a:p>
                      <a:pPr marL="21590">
                        <a:lnSpc>
                          <a:spcPct val="115000"/>
                        </a:lnSpc>
                        <a:spcAft>
                          <a:spcPts val="0"/>
                        </a:spcAft>
                      </a:pPr>
                      <a:r>
                        <a:rPr lang="en-AU" sz="400" b="1">
                          <a:effectLst/>
                          <a:latin typeface="Calibri"/>
                          <a:ea typeface="Calibri"/>
                          <a:cs typeface="Times New Roman"/>
                        </a:rPr>
                        <a:t>Knight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(1997)</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marL="21590">
                        <a:spcAft>
                          <a:spcPts val="300"/>
                        </a:spcAft>
                      </a:pPr>
                      <a:r>
                        <a:rPr lang="en-AU" sz="400">
                          <a:effectLst/>
                          <a:latin typeface="Calibri"/>
                        </a:rPr>
                        <a:t>TC </a:t>
                      </a:r>
                      <a:r>
                        <a:rPr lang="en-AU" sz="400" b="1">
                          <a:effectLst/>
                          <a:latin typeface="Calibri"/>
                        </a:rPr>
                        <a:t>program</a:t>
                      </a:r>
                      <a:r>
                        <a:rPr lang="en-AU" sz="400">
                          <a:effectLst/>
                          <a:latin typeface="Calibri"/>
                        </a:rPr>
                        <a:t> addressing AoD relapse, reasons for drug use, preparation for release, work release component &amp; post-prison care component. </a:t>
                      </a:r>
                      <a:endParaRPr lang="en-AU" sz="500">
                        <a:effectLst/>
                        <a:latin typeface="Calibri"/>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Inmates screened for drug use history on prison entry. When inmates have 270 to 300 days left to serve the Treatment Referral Committee make recommendations to Parole Board</a:t>
                      </a:r>
                      <a:r>
                        <a:rPr lang="en-AU" sz="400" b="1">
                          <a:effectLst/>
                          <a:latin typeface="Calibri"/>
                          <a:ea typeface="Calibri"/>
                          <a:cs typeface="Times New Roman"/>
                        </a:rPr>
                        <a:t> </a:t>
                      </a:r>
                      <a:r>
                        <a:rPr lang="en-AU" sz="400">
                          <a:effectLst/>
                          <a:latin typeface="Calibri"/>
                          <a:ea typeface="Calibri"/>
                          <a:cs typeface="Times New Roman"/>
                        </a:rPr>
                        <a:t>. Inmates excluded if offences are violence or sexual related</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TC &amp; CTC 274 days, TC group size 25 to 50, CTC grp size not stated</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vMerge="1">
                  <a:txBody>
                    <a:bodyPr/>
                    <a:lstStyle/>
                    <a:p>
                      <a:endParaRPr lang="en-AU"/>
                    </a:p>
                  </a:txBody>
                  <a:tcPr/>
                </a:tc>
              </a:tr>
              <a:tr h="240509">
                <a:tc>
                  <a:txBody>
                    <a:bodyPr/>
                    <a:lstStyle/>
                    <a:p>
                      <a:pPr marL="21590">
                        <a:lnSpc>
                          <a:spcPct val="115000"/>
                        </a:lnSpc>
                        <a:spcAft>
                          <a:spcPts val="0"/>
                        </a:spcAft>
                      </a:pPr>
                      <a:r>
                        <a:rPr lang="en-AU" sz="400" b="1">
                          <a:effectLst/>
                          <a:latin typeface="Calibri"/>
                          <a:ea typeface="Calibri"/>
                          <a:cs typeface="Times New Roman"/>
                        </a:rPr>
                        <a:t>Lee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(2014)</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South Korea</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TC </a:t>
                      </a:r>
                      <a:r>
                        <a:rPr lang="en-AU" sz="400" b="1">
                          <a:effectLst/>
                          <a:latin typeface="Calibri"/>
                          <a:ea typeface="Calibri"/>
                          <a:cs typeface="Times New Roman"/>
                        </a:rPr>
                        <a:t>program</a:t>
                      </a:r>
                      <a:r>
                        <a:rPr lang="en-AU" sz="400">
                          <a:effectLst/>
                          <a:latin typeface="Calibri"/>
                          <a:ea typeface="Calibri"/>
                          <a:cs typeface="Times New Roman"/>
                        </a:rPr>
                        <a:t>, adapted form United States but specific model not described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Voluntary program participation for men sentenced to 182 to 365 days with convictions of criminal activities related to substance abuse. No program exclusion criteria specified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TC’s 182 days, group size not stated</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vMerge="1">
                  <a:txBody>
                    <a:bodyPr/>
                    <a:lstStyle/>
                    <a:p>
                      <a:endParaRPr lang="en-AU"/>
                    </a:p>
                  </a:txBody>
                  <a:tcPr/>
                </a:tc>
              </a:tr>
              <a:tr h="240509">
                <a:tc>
                  <a:txBody>
                    <a:bodyPr/>
                    <a:lstStyle/>
                    <a:p>
                      <a:pPr marL="21590">
                        <a:lnSpc>
                          <a:spcPct val="115000"/>
                        </a:lnSpc>
                        <a:spcAft>
                          <a:spcPts val="0"/>
                        </a:spcAft>
                      </a:pPr>
                      <a:r>
                        <a:rPr lang="en-AU" sz="400" b="1">
                          <a:effectLst/>
                          <a:latin typeface="Calibri"/>
                          <a:ea typeface="Calibri"/>
                          <a:cs typeface="Times New Roman"/>
                        </a:rPr>
                        <a:t>Stohr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(2002)</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United States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2 x TC </a:t>
                      </a:r>
                      <a:r>
                        <a:rPr lang="en-AU" sz="400" b="1">
                          <a:effectLst/>
                          <a:latin typeface="Calibri"/>
                          <a:ea typeface="Calibri"/>
                          <a:cs typeface="Times New Roman"/>
                        </a:rPr>
                        <a:t>programs</a:t>
                      </a:r>
                      <a:r>
                        <a:rPr lang="en-AU" sz="400">
                          <a:effectLst/>
                          <a:latin typeface="Calibri"/>
                          <a:ea typeface="Calibri"/>
                          <a:cs typeface="Times New Roman"/>
                        </a:rPr>
                        <a:t> with social learning theory applied using a CBT model. AA &amp; NA 12-step components included</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Verified AoD abuse (definition not specified) with program 1 being parole violators &amp; 2 regular ‘termers’. No program exclusion criteria specified.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274 to 365 days; group size not stated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vMerge="1">
                  <a:txBody>
                    <a:bodyPr/>
                    <a:lstStyle/>
                    <a:p>
                      <a:endParaRPr lang="en-AU"/>
                    </a:p>
                  </a:txBody>
                  <a:tcPr/>
                </a:tc>
              </a:tr>
              <a:tr h="160339">
                <a:tc>
                  <a:txBody>
                    <a:bodyPr/>
                    <a:lstStyle/>
                    <a:p>
                      <a:pPr marL="21590">
                        <a:lnSpc>
                          <a:spcPct val="115000"/>
                        </a:lnSpc>
                        <a:spcAft>
                          <a:spcPts val="0"/>
                        </a:spcAft>
                      </a:pPr>
                      <a:r>
                        <a:rPr lang="en-AU" sz="400" b="1">
                          <a:effectLst/>
                          <a:latin typeface="Calibri"/>
                          <a:ea typeface="Calibri"/>
                          <a:cs typeface="Times New Roman"/>
                        </a:rPr>
                        <a:t>Welsh </a:t>
                      </a:r>
                      <a:endParaRPr lang="en-AU" sz="500">
                        <a:effectLst/>
                        <a:latin typeface="Calibri"/>
                        <a:ea typeface="Calibri"/>
                        <a:cs typeface="Times New Roman"/>
                      </a:endParaRPr>
                    </a:p>
                    <a:p>
                      <a:pPr marL="21590">
                        <a:lnSpc>
                          <a:spcPct val="115000"/>
                        </a:lnSpc>
                        <a:spcAft>
                          <a:spcPts val="300"/>
                        </a:spcAft>
                      </a:pPr>
                      <a:r>
                        <a:rPr lang="en-AU" sz="400" b="1">
                          <a:effectLst/>
                          <a:latin typeface="Calibri"/>
                          <a:ea typeface="Calibri"/>
                          <a:cs typeface="Times New Roman"/>
                        </a:rPr>
                        <a:t>(2007)</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TC </a:t>
                      </a:r>
                      <a:r>
                        <a:rPr lang="en-AU" sz="400" b="1">
                          <a:effectLst/>
                          <a:latin typeface="Calibri"/>
                          <a:ea typeface="Calibri"/>
                          <a:cs typeface="Times New Roman"/>
                        </a:rPr>
                        <a:t>program</a:t>
                      </a:r>
                      <a:r>
                        <a:rPr lang="en-AU" sz="400">
                          <a:effectLst/>
                          <a:latin typeface="Calibri"/>
                          <a:ea typeface="Calibri"/>
                          <a:cs typeface="Times New Roman"/>
                        </a:rPr>
                        <a:t>, addressing criminal thinking and AoD use behaviour and develop skills for relapse prevention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Triage approach but entry and exclusion criteria not specified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274 to 504 days; group size not stated TC</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vMerge="1">
                  <a:txBody>
                    <a:bodyPr/>
                    <a:lstStyle/>
                    <a:p>
                      <a:endParaRPr lang="en-AU"/>
                    </a:p>
                  </a:txBody>
                  <a:tcPr/>
                </a:tc>
              </a:tr>
              <a:tr h="240509">
                <a:tc>
                  <a:txBody>
                    <a:bodyPr/>
                    <a:lstStyle/>
                    <a:p>
                      <a:pPr marL="21590">
                        <a:lnSpc>
                          <a:spcPct val="115000"/>
                        </a:lnSpc>
                        <a:spcAft>
                          <a:spcPts val="0"/>
                        </a:spcAft>
                      </a:pPr>
                      <a:r>
                        <a:rPr lang="en-AU" sz="400" b="1">
                          <a:effectLst/>
                          <a:latin typeface="Calibri"/>
                          <a:ea typeface="Calibri"/>
                          <a:cs typeface="Times New Roman"/>
                        </a:rPr>
                        <a:t>Welsh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(2010)</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 </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TC </a:t>
                      </a:r>
                      <a:r>
                        <a:rPr lang="en-AU" sz="400" b="1">
                          <a:effectLst/>
                          <a:latin typeface="Calibri"/>
                          <a:ea typeface="Calibri"/>
                          <a:cs typeface="Times New Roman"/>
                        </a:rPr>
                        <a:t>program</a:t>
                      </a:r>
                      <a:r>
                        <a:rPr lang="en-AU" sz="400" i="1">
                          <a:effectLst/>
                          <a:latin typeface="Calibri"/>
                          <a:ea typeface="Calibri"/>
                          <a:cs typeface="Times New Roman"/>
                        </a:rPr>
                        <a:t>, </a:t>
                      </a:r>
                      <a:r>
                        <a:rPr lang="en-AU" sz="400">
                          <a:effectLst/>
                          <a:latin typeface="Calibri"/>
                          <a:ea typeface="Calibri"/>
                          <a:cs typeface="Times New Roman"/>
                        </a:rPr>
                        <a:t>addressing criminal thinking and AoD use behaviour and develop skills for relapse prevention</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300"/>
                        </a:spcAft>
                      </a:pPr>
                      <a:r>
                        <a:rPr lang="en-AU" sz="400">
                          <a:effectLst/>
                          <a:latin typeface="Calibri"/>
                          <a:ea typeface="Calibri"/>
                          <a:cs typeface="Times New Roman"/>
                        </a:rPr>
                        <a:t>540 to 1020 days to serve, documented history of AoD (minimum score 3 on TCU Drug Screen 2), medium to low security, no serious mental health problems</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a:txBody>
                    <a:bodyPr/>
                    <a:lstStyle/>
                    <a:p>
                      <a:pPr>
                        <a:lnSpc>
                          <a:spcPct val="115000"/>
                        </a:lnSpc>
                        <a:spcAft>
                          <a:spcPts val="0"/>
                        </a:spcAft>
                      </a:pPr>
                      <a:r>
                        <a:rPr lang="en-AU" sz="400">
                          <a:effectLst/>
                          <a:latin typeface="Calibri"/>
                          <a:ea typeface="Calibri"/>
                          <a:cs typeface="Times New Roman"/>
                        </a:rPr>
                        <a:t>365 days; group size not stated</a:t>
                      </a:r>
                      <a:endParaRPr lang="en-AU" sz="500">
                        <a:effectLst/>
                        <a:latin typeface="Calibri"/>
                        <a:ea typeface="Calibri"/>
                        <a:cs typeface="Times New Roman"/>
                      </a:endParaRPr>
                    </a:p>
                  </a:txBody>
                  <a:tcPr marL="22738" marR="22738" marT="0" marB="0">
                    <a:lnL>
                      <a:noFill/>
                    </a:lnL>
                    <a:lnR>
                      <a:noFill/>
                    </a:lnR>
                    <a:lnT>
                      <a:noFill/>
                    </a:lnT>
                    <a:lnB>
                      <a:noFill/>
                    </a:lnB>
                    <a:solidFill>
                      <a:srgbClr val="D9D9D9"/>
                    </a:solidFill>
                  </a:tcPr>
                </a:tc>
                <a:tc vMerge="1">
                  <a:txBody>
                    <a:bodyPr/>
                    <a:lstStyle/>
                    <a:p>
                      <a:endParaRPr lang="en-AU"/>
                    </a:p>
                  </a:txBody>
                  <a:tcPr/>
                </a:tc>
              </a:tr>
              <a:tr h="259089">
                <a:tc>
                  <a:txBody>
                    <a:bodyPr/>
                    <a:lstStyle/>
                    <a:p>
                      <a:pPr marL="21590">
                        <a:lnSpc>
                          <a:spcPct val="115000"/>
                        </a:lnSpc>
                        <a:spcAft>
                          <a:spcPts val="0"/>
                        </a:spcAft>
                      </a:pPr>
                      <a:r>
                        <a:rPr lang="en-AU" sz="400" b="1" dirty="0">
                          <a:effectLst/>
                          <a:latin typeface="Calibri"/>
                          <a:ea typeface="Calibri"/>
                          <a:cs typeface="Times New Roman"/>
                        </a:rPr>
                        <a:t>Wexler </a:t>
                      </a:r>
                      <a:endParaRPr lang="en-AU" sz="500" dirty="0">
                        <a:effectLst/>
                        <a:latin typeface="Calibri"/>
                        <a:ea typeface="Calibri"/>
                        <a:cs typeface="Times New Roman"/>
                      </a:endParaRPr>
                    </a:p>
                    <a:p>
                      <a:pPr marL="21590">
                        <a:lnSpc>
                          <a:spcPct val="115000"/>
                        </a:lnSpc>
                        <a:spcAft>
                          <a:spcPts val="0"/>
                        </a:spcAft>
                      </a:pPr>
                      <a:r>
                        <a:rPr lang="en-AU" sz="400" b="1" dirty="0">
                          <a:effectLst/>
                          <a:latin typeface="Calibri"/>
                          <a:ea typeface="Calibri"/>
                          <a:cs typeface="Times New Roman"/>
                        </a:rPr>
                        <a:t>(1999)</a:t>
                      </a:r>
                      <a:endParaRPr lang="en-AU" sz="500" dirty="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300"/>
                        </a:spcAft>
                      </a:pPr>
                      <a:r>
                        <a:rPr lang="en-AU" sz="400" dirty="0">
                          <a:effectLst/>
                          <a:latin typeface="Calibri"/>
                          <a:ea typeface="Calibri"/>
                          <a:cs typeface="Times New Roman"/>
                        </a:rPr>
                        <a:t>TC </a:t>
                      </a:r>
                      <a:r>
                        <a:rPr lang="en-AU" sz="400" b="1" dirty="0">
                          <a:effectLst/>
                          <a:latin typeface="Calibri"/>
                          <a:ea typeface="Calibri"/>
                          <a:cs typeface="Times New Roman"/>
                        </a:rPr>
                        <a:t>program</a:t>
                      </a:r>
                      <a:r>
                        <a:rPr lang="en-AU" sz="400" dirty="0">
                          <a:effectLst/>
                          <a:latin typeface="Calibri"/>
                          <a:ea typeface="Calibri"/>
                          <a:cs typeface="Times New Roman"/>
                        </a:rPr>
                        <a:t>. Addressing criminal thinking and AoD use behaviour and develop skills for relapse prevention. Post-prison care component </a:t>
                      </a:r>
                      <a:endParaRPr lang="en-AU" sz="500" dirty="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400" dirty="0">
                          <a:effectLst/>
                          <a:latin typeface="Calibri"/>
                          <a:ea typeface="Calibri"/>
                          <a:cs typeface="Times New Roman"/>
                        </a:rPr>
                        <a:t>Voluntary entry for inmates with drug problem (no case definition), minimum 270 to 420 days to serve. Inmates convicted of arson or sexual crimes are excluded</a:t>
                      </a:r>
                      <a:endParaRPr lang="en-AU" sz="500" dirty="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400" dirty="0">
                          <a:effectLst/>
                          <a:latin typeface="Calibri"/>
                          <a:ea typeface="Calibri"/>
                          <a:cs typeface="Times New Roman"/>
                        </a:rPr>
                        <a:t>182 to 274 days; group size not stated   </a:t>
                      </a:r>
                      <a:endParaRPr lang="en-AU" sz="500" dirty="0">
                        <a:effectLst/>
                        <a:latin typeface="Calibri"/>
                        <a:ea typeface="Calibri"/>
                        <a:cs typeface="Times New Roman"/>
                      </a:endParaRPr>
                    </a:p>
                    <a:p>
                      <a:pPr>
                        <a:lnSpc>
                          <a:spcPct val="115000"/>
                        </a:lnSpc>
                        <a:spcAft>
                          <a:spcPts val="0"/>
                        </a:spcAft>
                      </a:pPr>
                      <a:r>
                        <a:rPr lang="en-AU" sz="400" dirty="0">
                          <a:effectLst/>
                          <a:latin typeface="Calibri"/>
                          <a:ea typeface="Calibri"/>
                          <a:cs typeface="Times New Roman"/>
                        </a:rPr>
                        <a:t> </a:t>
                      </a:r>
                      <a:endParaRPr lang="en-AU" sz="500" dirty="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AU"/>
                    </a:p>
                  </a:txBody>
                  <a:tcPr/>
                </a:tc>
              </a:tr>
              <a:tr h="229470">
                <a:tc>
                  <a:txBody>
                    <a:bodyPr/>
                    <a:lstStyle/>
                    <a:p>
                      <a:pPr marL="21590">
                        <a:lnSpc>
                          <a:spcPct val="115000"/>
                        </a:lnSpc>
                        <a:spcAft>
                          <a:spcPts val="0"/>
                        </a:spcAft>
                      </a:pPr>
                      <a:r>
                        <a:rPr lang="en-AU" sz="400" b="1" dirty="0">
                          <a:effectLst/>
                          <a:latin typeface="Calibri"/>
                          <a:ea typeface="Calibri"/>
                          <a:cs typeface="Times New Roman"/>
                        </a:rPr>
                        <a:t>Bowes </a:t>
                      </a:r>
                      <a:endParaRPr lang="en-AU" sz="500" dirty="0">
                        <a:effectLst/>
                        <a:latin typeface="Calibri"/>
                        <a:ea typeface="Calibri"/>
                        <a:cs typeface="Times New Roman"/>
                      </a:endParaRPr>
                    </a:p>
                    <a:p>
                      <a:pPr marL="21590">
                        <a:lnSpc>
                          <a:spcPct val="115000"/>
                        </a:lnSpc>
                        <a:spcAft>
                          <a:spcPts val="0"/>
                        </a:spcAft>
                      </a:pPr>
                      <a:r>
                        <a:rPr lang="en-AU" sz="400" b="1" dirty="0">
                          <a:effectLst/>
                          <a:latin typeface="Calibri"/>
                          <a:ea typeface="Calibri"/>
                          <a:cs typeface="Times New Roman"/>
                        </a:rPr>
                        <a:t>(2012)</a:t>
                      </a:r>
                      <a:endParaRPr lang="en-AU" sz="500" dirty="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400" dirty="0">
                          <a:effectLst/>
                          <a:latin typeface="Calibri"/>
                          <a:ea typeface="Calibri"/>
                          <a:cs typeface="Times New Roman"/>
                        </a:rPr>
                        <a:t>Wales </a:t>
                      </a:r>
                      <a:endParaRPr lang="en-AU" sz="500" dirty="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300"/>
                        </a:spcAft>
                      </a:pPr>
                      <a:r>
                        <a:rPr lang="en-AU" sz="400" dirty="0">
                          <a:effectLst/>
                          <a:latin typeface="Calibri"/>
                          <a:ea typeface="Calibri"/>
                          <a:cs typeface="Times New Roman"/>
                        </a:rPr>
                        <a:t>CBT approach </a:t>
                      </a:r>
                      <a:r>
                        <a:rPr lang="en-AU" sz="400" b="1" dirty="0">
                          <a:effectLst/>
                          <a:latin typeface="Calibri"/>
                          <a:ea typeface="Calibri"/>
                          <a:cs typeface="Times New Roman"/>
                        </a:rPr>
                        <a:t>study</a:t>
                      </a:r>
                      <a:r>
                        <a:rPr lang="en-AU" sz="400" dirty="0">
                          <a:effectLst/>
                          <a:latin typeface="Calibri"/>
                          <a:ea typeface="Calibri"/>
                          <a:cs typeface="Times New Roman"/>
                        </a:rPr>
                        <a:t> covering problem solving, coping with high risk situations &amp; managing anger &amp; stress</a:t>
                      </a:r>
                      <a:endParaRPr lang="en-AU" sz="500" dirty="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300"/>
                        </a:spcAft>
                      </a:pPr>
                      <a:r>
                        <a:rPr lang="en-AU" sz="400" dirty="0">
                          <a:effectLst/>
                          <a:latin typeface="Calibri"/>
                          <a:ea typeface="Calibri"/>
                          <a:cs typeface="Times New Roman"/>
                        </a:rPr>
                        <a:t>History of alcohol related violence during 2 years prior to prison, medium to high risk of re-offending. Excludes acute mental illness/impairment, interment life sentence, inmates convicted of sexual offences.</a:t>
                      </a:r>
                      <a:endParaRPr lang="en-AU" sz="500" dirty="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AU" sz="400" dirty="0">
                          <a:effectLst/>
                          <a:latin typeface="Calibri"/>
                          <a:ea typeface="Calibri"/>
                          <a:cs typeface="Times New Roman"/>
                        </a:rPr>
                        <a:t>30 days; group size = 8 to 10; </a:t>
                      </a:r>
                      <a:endParaRPr lang="en-AU" sz="500" dirty="0">
                        <a:effectLst/>
                        <a:latin typeface="Calibri"/>
                        <a:ea typeface="Calibri"/>
                        <a:cs typeface="Times New Roman"/>
                      </a:endParaRPr>
                    </a:p>
                  </a:txBody>
                  <a:tcPr marL="22738" marR="22738"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71755" marR="71755" algn="ctr">
                        <a:lnSpc>
                          <a:spcPct val="115000"/>
                        </a:lnSpc>
                        <a:spcAft>
                          <a:spcPts val="0"/>
                        </a:spcAft>
                        <a:tabLst>
                          <a:tab pos="2091690" algn="l"/>
                        </a:tabLst>
                      </a:pPr>
                      <a:r>
                        <a:rPr lang="en-AU" sz="300" b="1">
                          <a:effectLst/>
                          <a:latin typeface="Calibri"/>
                          <a:ea typeface="Calibri"/>
                          <a:cs typeface="Times New Roman"/>
                        </a:rPr>
                        <a:t> </a:t>
                      </a:r>
                      <a:endParaRPr lang="en-AU" sz="400">
                        <a:effectLst/>
                        <a:latin typeface="Calibri"/>
                        <a:ea typeface="Calibri"/>
                        <a:cs typeface="Times New Roman"/>
                      </a:endParaRPr>
                    </a:p>
                  </a:txBody>
                  <a:tcPr marL="22738" marR="22738" marT="0" marB="0" vert="vert"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40509">
                <a:tc>
                  <a:txBody>
                    <a:bodyPr/>
                    <a:lstStyle/>
                    <a:p>
                      <a:pPr marL="21590">
                        <a:lnSpc>
                          <a:spcPct val="115000"/>
                        </a:lnSpc>
                        <a:spcAft>
                          <a:spcPts val="0"/>
                        </a:spcAft>
                      </a:pPr>
                      <a:r>
                        <a:rPr lang="en-AU" sz="400" b="1">
                          <a:effectLst/>
                          <a:latin typeface="Calibri"/>
                          <a:ea typeface="Calibri"/>
                          <a:cs typeface="Times New Roman"/>
                        </a:rPr>
                        <a:t>Chaple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(2014)</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a:effectLst/>
                          <a:latin typeface="Calibri"/>
                          <a:ea typeface="Calibri"/>
                          <a:cs typeface="Times New Roman"/>
                        </a:rPr>
                        <a:t>Interactive computerised AoD education </a:t>
                      </a:r>
                      <a:r>
                        <a:rPr lang="en-AU" sz="400" b="1">
                          <a:effectLst/>
                          <a:latin typeface="Calibri"/>
                          <a:ea typeface="Calibri"/>
                          <a:cs typeface="Times New Roman"/>
                        </a:rPr>
                        <a:t>program</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300"/>
                        </a:spcAft>
                      </a:pPr>
                      <a:r>
                        <a:rPr lang="en-AU" sz="400">
                          <a:effectLst/>
                          <a:latin typeface="Calibri"/>
                          <a:ea typeface="Calibri"/>
                          <a:cs typeface="Times New Roman"/>
                        </a:rPr>
                        <a:t>Diagnosed moderate to low level substance use disorder, not currently receiving treatment, parole review or release 120 to 180 days. No exclusion criteria stated</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a:effectLst/>
                          <a:latin typeface="Calibri"/>
                          <a:ea typeface="Calibri"/>
                          <a:cs typeface="Times New Roman"/>
                        </a:rPr>
                        <a:t>90 days; group size not stated</a:t>
                      </a:r>
                      <a:endParaRPr lang="en-AU" sz="500">
                        <a:effectLst/>
                        <a:latin typeface="Calibri"/>
                        <a:ea typeface="Calibri"/>
                        <a:cs typeface="Times New Roman"/>
                      </a:endParaRPr>
                    </a:p>
                  </a:txBody>
                  <a:tcPr marL="22738" marR="22738" marT="0" marB="0">
                    <a:lnL>
                      <a:noFill/>
                    </a:lnL>
                    <a:lnR>
                      <a:noFill/>
                    </a:lnR>
                    <a:lnT>
                      <a:noFill/>
                    </a:lnT>
                    <a:lnB>
                      <a:noFill/>
                    </a:lnB>
                  </a:tcPr>
                </a:tc>
                <a:tc vMerge="1">
                  <a:txBody>
                    <a:bodyPr/>
                    <a:lstStyle/>
                    <a:p>
                      <a:endParaRPr lang="en-AU"/>
                    </a:p>
                  </a:txBody>
                  <a:tcPr/>
                </a:tc>
              </a:tr>
              <a:tr h="160339">
                <a:tc>
                  <a:txBody>
                    <a:bodyPr/>
                    <a:lstStyle/>
                    <a:p>
                      <a:pPr marL="21590">
                        <a:lnSpc>
                          <a:spcPct val="115000"/>
                        </a:lnSpc>
                        <a:spcAft>
                          <a:spcPts val="0"/>
                        </a:spcAft>
                      </a:pPr>
                      <a:r>
                        <a:rPr lang="en-AU" sz="400" b="1">
                          <a:effectLst/>
                          <a:latin typeface="Calibri"/>
                          <a:ea typeface="Calibri"/>
                          <a:cs typeface="Times New Roman"/>
                        </a:rPr>
                        <a:t>Crundall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(1997)</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a:effectLst/>
                          <a:latin typeface="Calibri"/>
                          <a:ea typeface="Calibri"/>
                          <a:cs typeface="Times New Roman"/>
                        </a:rPr>
                        <a:t>Australia </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300"/>
                        </a:spcAft>
                      </a:pPr>
                      <a:r>
                        <a:rPr lang="en-AU" sz="400">
                          <a:effectLst/>
                          <a:latin typeface="Calibri"/>
                          <a:ea typeface="Calibri"/>
                          <a:cs typeface="Times New Roman"/>
                        </a:rPr>
                        <a:t>Psychoeducational </a:t>
                      </a:r>
                      <a:r>
                        <a:rPr lang="en-AU" sz="400" b="1">
                          <a:effectLst/>
                          <a:latin typeface="Calibri"/>
                          <a:ea typeface="Calibri"/>
                          <a:cs typeface="Times New Roman"/>
                        </a:rPr>
                        <a:t>program</a:t>
                      </a:r>
                      <a:r>
                        <a:rPr lang="en-AU" sz="400">
                          <a:effectLst/>
                          <a:latin typeface="Calibri"/>
                          <a:ea typeface="Calibri"/>
                          <a:cs typeface="Times New Roman"/>
                        </a:rPr>
                        <a:t> using social learning model with specific adaptations for Aboriginal Australians</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a:effectLst/>
                          <a:latin typeface="Calibri"/>
                          <a:ea typeface="Calibri"/>
                          <a:cs typeface="Times New Roman"/>
                        </a:rPr>
                        <a:t>No program entry or exclusion criteria specially stated.</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300"/>
                        </a:spcAft>
                      </a:pPr>
                      <a:r>
                        <a:rPr lang="en-AU" sz="400">
                          <a:effectLst/>
                          <a:latin typeface="Calibri"/>
                          <a:ea typeface="Calibri"/>
                          <a:cs typeface="Times New Roman"/>
                        </a:rPr>
                        <a:t>Duration not stated; group size not stated</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gn="ctr">
                        <a:lnSpc>
                          <a:spcPct val="115000"/>
                        </a:lnSpc>
                        <a:spcAft>
                          <a:spcPts val="0"/>
                        </a:spcAft>
                        <a:tabLst>
                          <a:tab pos="2091690" algn="l"/>
                        </a:tabLst>
                      </a:pPr>
                      <a:r>
                        <a:rPr lang="en-AU" sz="300">
                          <a:effectLst/>
                          <a:latin typeface="Calibri"/>
                          <a:ea typeface="Calibri"/>
                          <a:cs typeface="Times New Roman"/>
                        </a:rPr>
                        <a:t> </a:t>
                      </a:r>
                      <a:endParaRPr lang="en-AU" sz="400">
                        <a:effectLst/>
                        <a:latin typeface="Calibri"/>
                        <a:ea typeface="Calibri"/>
                        <a:cs typeface="Times New Roman"/>
                      </a:endParaRPr>
                    </a:p>
                  </a:txBody>
                  <a:tcPr marL="22738" marR="22738" marT="0" marB="0" anchor="ctr">
                    <a:lnL>
                      <a:noFill/>
                    </a:lnL>
                    <a:lnR>
                      <a:noFill/>
                    </a:lnR>
                    <a:lnT>
                      <a:noFill/>
                    </a:lnT>
                    <a:lnB>
                      <a:noFill/>
                    </a:lnB>
                    <a:solidFill>
                      <a:srgbClr val="FFFFFF"/>
                    </a:solidFill>
                  </a:tcPr>
                </a:tc>
              </a:tr>
              <a:tr h="229470">
                <a:tc>
                  <a:txBody>
                    <a:bodyPr/>
                    <a:lstStyle/>
                    <a:p>
                      <a:pPr marL="21590">
                        <a:lnSpc>
                          <a:spcPct val="115000"/>
                        </a:lnSpc>
                        <a:spcAft>
                          <a:spcPts val="0"/>
                        </a:spcAft>
                      </a:pPr>
                      <a:r>
                        <a:rPr lang="en-AU" sz="400" b="1" dirty="0">
                          <a:effectLst/>
                          <a:latin typeface="Calibri"/>
                          <a:ea typeface="Calibri"/>
                          <a:cs typeface="Times New Roman"/>
                        </a:rPr>
                        <a:t>Davis </a:t>
                      </a:r>
                      <a:endParaRPr lang="en-AU" sz="500" dirty="0">
                        <a:effectLst/>
                        <a:latin typeface="Calibri"/>
                        <a:ea typeface="Calibri"/>
                        <a:cs typeface="Times New Roman"/>
                      </a:endParaRPr>
                    </a:p>
                    <a:p>
                      <a:pPr marL="21590">
                        <a:lnSpc>
                          <a:spcPct val="115000"/>
                        </a:lnSpc>
                        <a:spcAft>
                          <a:spcPts val="0"/>
                        </a:spcAft>
                      </a:pPr>
                      <a:r>
                        <a:rPr lang="en-AU" sz="400" b="1" dirty="0">
                          <a:effectLst/>
                          <a:latin typeface="Calibri"/>
                          <a:ea typeface="Calibri"/>
                          <a:cs typeface="Times New Roman"/>
                        </a:rPr>
                        <a:t>(2014</a:t>
                      </a:r>
                      <a:r>
                        <a:rPr lang="en-AU" sz="400" b="1" dirty="0" smtClean="0">
                          <a:effectLst/>
                          <a:latin typeface="Calibri"/>
                          <a:ea typeface="Calibri"/>
                          <a:cs typeface="Times New Roman"/>
                        </a:rPr>
                        <a:t>)</a:t>
                      </a:r>
                      <a:endParaRPr lang="en-AU" sz="500" dirty="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dirty="0">
                          <a:effectLst/>
                          <a:latin typeface="Calibri"/>
                          <a:ea typeface="Calibri"/>
                          <a:cs typeface="Times New Roman"/>
                        </a:rPr>
                        <a:t>Canada </a:t>
                      </a:r>
                      <a:endParaRPr lang="en-AU" sz="500" dirty="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300"/>
                        </a:spcAft>
                      </a:pPr>
                      <a:r>
                        <a:rPr lang="en-AU" sz="400" b="1" i="1" dirty="0">
                          <a:effectLst/>
                          <a:latin typeface="Calibri"/>
                          <a:ea typeface="Calibri"/>
                          <a:cs typeface="Times New Roman"/>
                        </a:rPr>
                        <a:t>Programs</a:t>
                      </a:r>
                      <a:r>
                        <a:rPr lang="en-AU" sz="400" dirty="0">
                          <a:effectLst/>
                          <a:latin typeface="Calibri"/>
                          <a:ea typeface="Calibri"/>
                          <a:cs typeface="Times New Roman"/>
                        </a:rPr>
                        <a:t> using social-cognitive theory and incorporates relapse prevention therapy and CBT. High intensity includes managing dependency &amp; countering addictive beliefs</a:t>
                      </a:r>
                      <a:endParaRPr lang="en-AU" sz="500" dirty="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300"/>
                        </a:spcAft>
                      </a:pPr>
                      <a:r>
                        <a:rPr lang="en-AU" sz="400" dirty="0">
                          <a:effectLst/>
                          <a:latin typeface="Calibri"/>
                          <a:ea typeface="Calibri"/>
                          <a:cs typeface="Times New Roman"/>
                        </a:rPr>
                        <a:t>Offenders were eligible for program and study, if AoD were implicated in their offense &amp; if they had moderate to severe substance use problems. No exclusion criteria stated for program</a:t>
                      </a:r>
                      <a:endParaRPr lang="en-AU" sz="500" dirty="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dirty="0">
                          <a:effectLst/>
                          <a:latin typeface="Calibri"/>
                          <a:ea typeface="Calibri"/>
                          <a:cs typeface="Times New Roman"/>
                        </a:rPr>
                        <a:t>42 (mod) &amp; 140 days (high); group size not stated</a:t>
                      </a:r>
                      <a:endParaRPr lang="en-AU" sz="500" dirty="0">
                        <a:effectLst/>
                        <a:latin typeface="Calibri"/>
                        <a:ea typeface="Calibri"/>
                        <a:cs typeface="Times New Roman"/>
                      </a:endParaRPr>
                    </a:p>
                  </a:txBody>
                  <a:tcPr marL="22738" marR="22738" marT="0" marB="0">
                    <a:lnL>
                      <a:noFill/>
                    </a:lnL>
                    <a:lnR>
                      <a:noFill/>
                    </a:lnR>
                    <a:lnT>
                      <a:noFill/>
                    </a:lnT>
                    <a:lnB>
                      <a:noFill/>
                    </a:lnB>
                  </a:tcPr>
                </a:tc>
                <a:tc rowSpan="4">
                  <a:txBody>
                    <a:bodyPr/>
                    <a:lstStyle/>
                    <a:p>
                      <a:pPr marL="71755" marR="71755">
                        <a:lnSpc>
                          <a:spcPct val="115000"/>
                        </a:lnSpc>
                        <a:spcAft>
                          <a:spcPts val="0"/>
                        </a:spcAft>
                        <a:tabLst>
                          <a:tab pos="2091690" algn="l"/>
                        </a:tabLst>
                      </a:pPr>
                      <a:r>
                        <a:rPr lang="en-AU" sz="300" b="1">
                          <a:effectLst/>
                          <a:latin typeface="Calibri"/>
                          <a:ea typeface="Calibri"/>
                          <a:cs typeface="Times New Roman"/>
                        </a:rPr>
                        <a:t>Group treatment</a:t>
                      </a:r>
                      <a:endParaRPr lang="en-AU" sz="400">
                        <a:effectLst/>
                        <a:latin typeface="Calibri"/>
                        <a:ea typeface="Calibri"/>
                        <a:cs typeface="Times New Roman"/>
                      </a:endParaRPr>
                    </a:p>
                  </a:txBody>
                  <a:tcPr marL="22738" marR="22738" marT="0" marB="0" vert="vert" anchor="ctr">
                    <a:lnL>
                      <a:noFill/>
                    </a:lnL>
                    <a:lnR>
                      <a:noFill/>
                    </a:lnR>
                    <a:lnT>
                      <a:noFill/>
                    </a:lnT>
                    <a:lnB w="12700" cap="flat" cmpd="sng" algn="ctr">
                      <a:solidFill>
                        <a:srgbClr val="000000"/>
                      </a:solidFill>
                      <a:prstDash val="solid"/>
                      <a:round/>
                      <a:headEnd type="none" w="med" len="med"/>
                      <a:tailEnd type="none" w="med" len="med"/>
                    </a:lnB>
                  </a:tcPr>
                </a:tc>
              </a:tr>
              <a:tr h="309868">
                <a:tc>
                  <a:txBody>
                    <a:bodyPr/>
                    <a:lstStyle/>
                    <a:p>
                      <a:pPr marL="21590">
                        <a:lnSpc>
                          <a:spcPct val="115000"/>
                        </a:lnSpc>
                        <a:spcAft>
                          <a:spcPts val="0"/>
                        </a:spcAft>
                      </a:pPr>
                      <a:r>
                        <a:rPr lang="en-AU" sz="400" b="1">
                          <a:effectLst/>
                          <a:latin typeface="Calibri"/>
                          <a:ea typeface="Calibri"/>
                          <a:cs typeface="Times New Roman"/>
                        </a:rPr>
                        <a:t>Gossage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(2003)</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 </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a:effectLst/>
                          <a:latin typeface="Calibri"/>
                          <a:ea typeface="Calibri"/>
                          <a:cs typeface="Times New Roman"/>
                        </a:rPr>
                        <a:t>United States</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300"/>
                        </a:spcAft>
                      </a:pPr>
                      <a:r>
                        <a:rPr lang="en-AU" sz="400" b="1" dirty="0">
                          <a:effectLst/>
                          <a:latin typeface="Calibri"/>
                          <a:ea typeface="Calibri"/>
                          <a:cs typeface="Times New Roman"/>
                        </a:rPr>
                        <a:t>Study</a:t>
                      </a:r>
                      <a:r>
                        <a:rPr lang="en-AU" sz="400" dirty="0">
                          <a:effectLst/>
                          <a:latin typeface="Calibri"/>
                          <a:ea typeface="Calibri"/>
                          <a:cs typeface="Times New Roman"/>
                        </a:rPr>
                        <a:t> into the use of traditional Native American healing methods involving song and prayer in a sweat lodge setting to enhance or re-establish belief systems and practises that increase resilience. Alcohol education incorporated</a:t>
                      </a:r>
                      <a:endParaRPr lang="en-AU" sz="500" dirty="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dirty="0">
                          <a:effectLst/>
                          <a:latin typeface="Calibri"/>
                          <a:ea typeface="Calibri"/>
                          <a:cs typeface="Times New Roman"/>
                        </a:rPr>
                        <a:t>Voluntary participation in study, with the exception of maximum security being excluded</a:t>
                      </a:r>
                      <a:endParaRPr lang="en-AU" sz="500" dirty="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a:effectLst/>
                          <a:latin typeface="Calibri"/>
                          <a:ea typeface="Calibri"/>
                          <a:cs typeface="Times New Roman"/>
                        </a:rPr>
                        <a:t>Duration not stated; group size</a:t>
                      </a:r>
                      <a:endParaRPr lang="en-AU" sz="500">
                        <a:effectLst/>
                        <a:latin typeface="Calibri"/>
                        <a:ea typeface="Calibri"/>
                        <a:cs typeface="Times New Roman"/>
                      </a:endParaRPr>
                    </a:p>
                  </a:txBody>
                  <a:tcPr marL="22738" marR="22738" marT="0" marB="0">
                    <a:lnL>
                      <a:noFill/>
                    </a:lnL>
                    <a:lnR>
                      <a:noFill/>
                    </a:lnR>
                    <a:lnT>
                      <a:noFill/>
                    </a:lnT>
                    <a:lnB>
                      <a:noFill/>
                    </a:lnB>
                  </a:tcPr>
                </a:tc>
                <a:tc vMerge="1">
                  <a:txBody>
                    <a:bodyPr/>
                    <a:lstStyle/>
                    <a:p>
                      <a:endParaRPr lang="en-AU"/>
                    </a:p>
                  </a:txBody>
                  <a:tcPr/>
                </a:tc>
              </a:tr>
              <a:tr h="240509">
                <a:tc>
                  <a:txBody>
                    <a:bodyPr/>
                    <a:lstStyle/>
                    <a:p>
                      <a:pPr marL="21590">
                        <a:lnSpc>
                          <a:spcPct val="115000"/>
                        </a:lnSpc>
                        <a:spcAft>
                          <a:spcPts val="0"/>
                        </a:spcAft>
                      </a:pPr>
                      <a:r>
                        <a:rPr lang="en-AU" sz="400" b="1">
                          <a:effectLst/>
                          <a:latin typeface="Calibri"/>
                          <a:ea typeface="Calibri"/>
                          <a:cs typeface="Times New Roman"/>
                        </a:rPr>
                        <a:t>Lee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(2011)</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a:effectLst/>
                          <a:latin typeface="Calibri"/>
                          <a:ea typeface="Calibri"/>
                          <a:cs typeface="Times New Roman"/>
                        </a:rPr>
                        <a:t>Taiwan</a:t>
                      </a:r>
                      <a:endParaRPr lang="en-AU" sz="500">
                        <a:effectLst/>
                        <a:latin typeface="Calibri"/>
                        <a:ea typeface="Calibri"/>
                        <a:cs typeface="Times New Roman"/>
                      </a:endParaRPr>
                    </a:p>
                    <a:p>
                      <a:pPr>
                        <a:lnSpc>
                          <a:spcPct val="115000"/>
                        </a:lnSpc>
                        <a:spcAft>
                          <a:spcPts val="0"/>
                        </a:spcAft>
                      </a:pPr>
                      <a:r>
                        <a:rPr lang="en-AU" sz="400">
                          <a:effectLst/>
                          <a:latin typeface="Calibri"/>
                          <a:ea typeface="Calibri"/>
                          <a:cs typeface="Times New Roman"/>
                        </a:rPr>
                        <a:t> </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b="1">
                          <a:effectLst/>
                          <a:latin typeface="Calibri"/>
                          <a:ea typeface="Calibri"/>
                          <a:cs typeface="Times New Roman"/>
                        </a:rPr>
                        <a:t>Study </a:t>
                      </a:r>
                      <a:r>
                        <a:rPr lang="en-AU" sz="400">
                          <a:effectLst/>
                          <a:latin typeface="Calibri"/>
                          <a:ea typeface="Calibri"/>
                          <a:cs typeface="Times New Roman"/>
                        </a:rPr>
                        <a:t>using mindfulness meditation classes incorporating stress reduction, CBT &amp; relapse prevention</a:t>
                      </a:r>
                      <a:endParaRPr lang="en-AU" sz="50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300"/>
                        </a:spcAft>
                      </a:pPr>
                      <a:r>
                        <a:rPr lang="en-AU" sz="400" dirty="0">
                          <a:effectLst/>
                          <a:latin typeface="Calibri"/>
                          <a:ea typeface="Calibri"/>
                          <a:cs typeface="Times New Roman"/>
                        </a:rPr>
                        <a:t>Study inmates must have ≥1 year sentence due to drug possession or sale. Have past illicit drug use &amp; had been abstinent in the past 182 days. Illiterate inmates &amp; those with acute mental illness were excluded </a:t>
                      </a:r>
                      <a:endParaRPr lang="en-AU" sz="500" dirty="0">
                        <a:effectLst/>
                        <a:latin typeface="Calibri"/>
                        <a:ea typeface="Calibri"/>
                        <a:cs typeface="Times New Roman"/>
                      </a:endParaRPr>
                    </a:p>
                  </a:txBody>
                  <a:tcPr marL="22738" marR="22738" marT="0" marB="0">
                    <a:lnL>
                      <a:noFill/>
                    </a:lnL>
                    <a:lnR>
                      <a:noFill/>
                    </a:lnR>
                    <a:lnT>
                      <a:noFill/>
                    </a:lnT>
                    <a:lnB>
                      <a:noFill/>
                    </a:lnB>
                  </a:tcPr>
                </a:tc>
                <a:tc>
                  <a:txBody>
                    <a:bodyPr/>
                    <a:lstStyle/>
                    <a:p>
                      <a:pPr>
                        <a:lnSpc>
                          <a:spcPct val="115000"/>
                        </a:lnSpc>
                        <a:spcAft>
                          <a:spcPts val="0"/>
                        </a:spcAft>
                      </a:pPr>
                      <a:r>
                        <a:rPr lang="en-AU" sz="400" dirty="0">
                          <a:effectLst/>
                          <a:latin typeface="Calibri"/>
                          <a:ea typeface="Calibri"/>
                          <a:cs typeface="Times New Roman"/>
                        </a:rPr>
                        <a:t>70 days; group size not stated </a:t>
                      </a:r>
                      <a:endParaRPr lang="en-AU" sz="500" dirty="0">
                        <a:effectLst/>
                        <a:latin typeface="Calibri"/>
                        <a:ea typeface="Calibri"/>
                        <a:cs typeface="Times New Roman"/>
                      </a:endParaRPr>
                    </a:p>
                  </a:txBody>
                  <a:tcPr marL="22738" marR="22738" marT="0" marB="0">
                    <a:lnL>
                      <a:noFill/>
                    </a:lnL>
                    <a:lnR>
                      <a:noFill/>
                    </a:lnR>
                    <a:lnT>
                      <a:noFill/>
                    </a:lnT>
                    <a:lnB>
                      <a:noFill/>
                    </a:lnB>
                  </a:tcPr>
                </a:tc>
                <a:tc vMerge="1">
                  <a:txBody>
                    <a:bodyPr/>
                    <a:lstStyle/>
                    <a:p>
                      <a:endParaRPr lang="en-AU"/>
                    </a:p>
                  </a:txBody>
                  <a:tcPr/>
                </a:tc>
              </a:tr>
              <a:tr h="240509">
                <a:tc>
                  <a:txBody>
                    <a:bodyPr/>
                    <a:lstStyle/>
                    <a:p>
                      <a:pPr marL="21590">
                        <a:lnSpc>
                          <a:spcPct val="115000"/>
                        </a:lnSpc>
                        <a:spcAft>
                          <a:spcPts val="0"/>
                        </a:spcAft>
                      </a:pPr>
                      <a:r>
                        <a:rPr lang="en-AU" sz="400" b="1">
                          <a:effectLst/>
                          <a:latin typeface="Calibri"/>
                          <a:ea typeface="Calibri"/>
                          <a:cs typeface="Times New Roman"/>
                        </a:rPr>
                        <a:t>Slaski </a:t>
                      </a:r>
                      <a:endParaRPr lang="en-AU" sz="500">
                        <a:effectLst/>
                        <a:latin typeface="Calibri"/>
                        <a:ea typeface="Calibri"/>
                        <a:cs typeface="Times New Roman"/>
                      </a:endParaRPr>
                    </a:p>
                    <a:p>
                      <a:pPr marL="21590">
                        <a:lnSpc>
                          <a:spcPct val="115000"/>
                        </a:lnSpc>
                        <a:spcAft>
                          <a:spcPts val="0"/>
                        </a:spcAft>
                      </a:pPr>
                      <a:r>
                        <a:rPr lang="en-AU" sz="400" b="1">
                          <a:effectLst/>
                          <a:latin typeface="Calibri"/>
                          <a:ea typeface="Calibri"/>
                          <a:cs typeface="Times New Roman"/>
                        </a:rPr>
                        <a:t>(2006) </a:t>
                      </a:r>
                      <a:endParaRPr lang="en-AU" sz="50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400">
                          <a:effectLst/>
                          <a:latin typeface="Calibri"/>
                          <a:ea typeface="Calibri"/>
                          <a:cs typeface="Times New Roman"/>
                        </a:rPr>
                        <a:t>Poland </a:t>
                      </a:r>
                      <a:endParaRPr lang="en-AU" sz="50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300"/>
                        </a:spcAft>
                      </a:pPr>
                      <a:r>
                        <a:rPr lang="en-AU" sz="400" b="1">
                          <a:effectLst/>
                          <a:latin typeface="Calibri"/>
                          <a:ea typeface="Calibri"/>
                          <a:cs typeface="Times New Roman"/>
                        </a:rPr>
                        <a:t>Program</a:t>
                      </a:r>
                      <a:r>
                        <a:rPr lang="en-AU" sz="400">
                          <a:effectLst/>
                          <a:latin typeface="Calibri"/>
                          <a:ea typeface="Calibri"/>
                          <a:cs typeface="Times New Roman"/>
                        </a:rPr>
                        <a:t> is an adapted from AA 12-Step. Enhancement in self-awareness, acceptance of inability to control psychoactive substance use </a:t>
                      </a:r>
                      <a:endParaRPr lang="en-AU" sz="50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400" dirty="0">
                          <a:effectLst/>
                          <a:latin typeface="Calibri"/>
                          <a:ea typeface="Calibri"/>
                          <a:cs typeface="Times New Roman"/>
                        </a:rPr>
                        <a:t>Admitted to program if alcoholic or alcohol dependent (no case definition provided), no exclusion criteria specified. </a:t>
                      </a:r>
                      <a:endParaRPr lang="en-AU" sz="500" dirty="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400" dirty="0">
                          <a:effectLst/>
                          <a:latin typeface="Calibri"/>
                          <a:ea typeface="Calibri"/>
                          <a:cs typeface="Times New Roman"/>
                        </a:rPr>
                        <a:t>90 days; group size not stated </a:t>
                      </a:r>
                      <a:endParaRPr lang="en-AU" sz="500" dirty="0">
                        <a:effectLst/>
                        <a:latin typeface="Calibri"/>
                        <a:ea typeface="Calibri"/>
                        <a:cs typeface="Times New Roman"/>
                      </a:endParaRPr>
                    </a:p>
                  </a:txBody>
                  <a:tcPr marL="22738" marR="22738"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AU"/>
                    </a:p>
                  </a:txBody>
                  <a:tcPr/>
                </a:tc>
              </a:tr>
            </a:tbl>
          </a:graphicData>
        </a:graphic>
      </p:graphicFrame>
      <p:sp>
        <p:nvSpPr>
          <p:cNvPr id="8" name="Rectangle 1"/>
          <p:cNvSpPr>
            <a:spLocks noChangeArrowheads="1"/>
          </p:cNvSpPr>
          <p:nvPr/>
        </p:nvSpPr>
        <p:spPr bwMode="auto">
          <a:xfrm>
            <a:off x="2959100" y="156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smtClean="0">
                <a:ln>
                  <a:noFill/>
                </a:ln>
                <a:solidFill>
                  <a:schemeClr val="tx1"/>
                </a:solidFill>
                <a:effectLst/>
                <a:latin typeface="Arial" pitchFamily="34" charset="0"/>
                <a:cs typeface="Arial" pitchFamily="34" charset="0"/>
              </a:rPr>
              <a:t/>
            </a:r>
            <a:br>
              <a:rPr kumimoji="0" lang="en-AU" altLang="en-US" sz="1800" b="0" i="0" u="none" strike="noStrike" cap="none" normalizeH="0" baseline="0" smtClean="0">
                <a:ln>
                  <a:noFill/>
                </a:ln>
                <a:solidFill>
                  <a:schemeClr val="tx1"/>
                </a:solidFill>
                <a:effectLst/>
                <a:latin typeface="Arial" pitchFamily="34" charset="0"/>
                <a:cs typeface="Arial" pitchFamily="34" charset="0"/>
              </a:rPr>
            </a:br>
            <a:endParaRPr kumimoji="0" lang="en-AU"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4259892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AU" dirty="0"/>
          </a:p>
        </p:txBody>
      </p:sp>
      <p:sp>
        <p:nvSpPr>
          <p:cNvPr id="5" name="Slide Number Placeholder 4"/>
          <p:cNvSpPr>
            <a:spLocks noGrp="1"/>
          </p:cNvSpPr>
          <p:nvPr>
            <p:ph type="sldNum" sz="quarter" idx="13"/>
          </p:nvPr>
        </p:nvSpPr>
        <p:spPr/>
        <p:txBody>
          <a:bodyPr/>
          <a:lstStyle/>
          <a:p>
            <a:fld id="{8C385F23-470B-B540-9492-8220B9E90E81}" type="slidenum">
              <a:rPr lang="en-US" smtClean="0"/>
              <a:pPr/>
              <a:t>8</a:t>
            </a:fld>
            <a:endParaRPr lang="en-US" dirty="0"/>
          </a:p>
        </p:txBody>
      </p:sp>
      <p:sp>
        <p:nvSpPr>
          <p:cNvPr id="8" name="Rectangle 1"/>
          <p:cNvSpPr>
            <a:spLocks noChangeArrowheads="1"/>
          </p:cNvSpPr>
          <p:nvPr/>
        </p:nvSpPr>
        <p:spPr bwMode="auto">
          <a:xfrm>
            <a:off x="2959100" y="156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800" b="0" i="0" u="none" strike="noStrike" cap="none" normalizeH="0" baseline="0" smtClean="0">
                <a:ln>
                  <a:noFill/>
                </a:ln>
                <a:solidFill>
                  <a:schemeClr val="tx1"/>
                </a:solidFill>
                <a:effectLst/>
                <a:latin typeface="Arial" pitchFamily="34" charset="0"/>
                <a:cs typeface="Arial" pitchFamily="34" charset="0"/>
              </a:rPr>
              <a:t/>
            </a:r>
            <a:br>
              <a:rPr kumimoji="0" lang="en-AU" altLang="en-US" sz="1800" b="0" i="0" u="none" strike="noStrike" cap="none" normalizeH="0" baseline="0" smtClean="0">
                <a:ln>
                  <a:noFill/>
                </a:ln>
                <a:solidFill>
                  <a:schemeClr val="tx1"/>
                </a:solidFill>
                <a:effectLst/>
                <a:latin typeface="Arial" pitchFamily="34" charset="0"/>
                <a:cs typeface="Arial" pitchFamily="34" charset="0"/>
              </a:rPr>
            </a:br>
            <a:endParaRPr kumimoji="0" lang="en-AU"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232913" y="524150"/>
            <a:ext cx="4808176" cy="292388"/>
          </a:xfrm>
          <a:prstGeom prst="rect">
            <a:avLst/>
          </a:prstGeom>
          <a:noFill/>
        </p:spPr>
        <p:txBody>
          <a:bodyPr wrap="none" rtlCol="0">
            <a:spAutoFit/>
          </a:bodyPr>
          <a:lstStyle/>
          <a:p>
            <a:r>
              <a:rPr lang="en-AU" sz="1300" b="1" dirty="0"/>
              <a:t>Table 1: Substance abuse treatment characteristics (n=25)</a:t>
            </a:r>
            <a:endParaRPr lang="en-AU" sz="1300" dirty="0"/>
          </a:p>
        </p:txBody>
      </p:sp>
      <p:sp>
        <p:nvSpPr>
          <p:cNvPr id="13" name="Rectangle 12"/>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52863779"/>
              </p:ext>
            </p:extLst>
          </p:nvPr>
        </p:nvGraphicFramePr>
        <p:xfrm>
          <a:off x="172528" y="897147"/>
          <a:ext cx="8729933" cy="5806658"/>
        </p:xfrm>
        <a:graphic>
          <a:graphicData uri="http://schemas.openxmlformats.org/drawingml/2006/table">
            <a:tbl>
              <a:tblPr firstRow="1" firstCol="1" bandRow="1" bandCol="1"/>
              <a:tblGrid>
                <a:gridCol w="751745"/>
                <a:gridCol w="739619"/>
                <a:gridCol w="2728104"/>
                <a:gridCol w="2897852"/>
                <a:gridCol w="1370115"/>
                <a:gridCol w="242498"/>
              </a:tblGrid>
              <a:tr h="543464">
                <a:tc>
                  <a:txBody>
                    <a:bodyPr/>
                    <a:lstStyle/>
                    <a:p>
                      <a:pPr>
                        <a:lnSpc>
                          <a:spcPct val="115000"/>
                        </a:lnSpc>
                        <a:spcBef>
                          <a:spcPts val="400"/>
                        </a:spcBef>
                        <a:spcAft>
                          <a:spcPts val="0"/>
                        </a:spcAft>
                      </a:pPr>
                      <a:r>
                        <a:rPr lang="en-AU" sz="1200" b="1" kern="1200" dirty="0">
                          <a:solidFill>
                            <a:srgbClr val="000000"/>
                          </a:solidFill>
                          <a:effectLst/>
                          <a:latin typeface="Arial"/>
                          <a:ea typeface="Calibri"/>
                          <a:cs typeface="Times New Roman"/>
                        </a:rPr>
                        <a:t>Author </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Bef>
                          <a:spcPts val="400"/>
                        </a:spcBef>
                        <a:spcAft>
                          <a:spcPts val="0"/>
                        </a:spcAft>
                      </a:pPr>
                      <a:r>
                        <a:rPr lang="en-AU" sz="1200" b="1" kern="1200" dirty="0">
                          <a:solidFill>
                            <a:srgbClr val="000000"/>
                          </a:solidFill>
                          <a:effectLst/>
                          <a:latin typeface="Arial"/>
                          <a:ea typeface="Calibri"/>
                          <a:cs typeface="Times New Roman"/>
                        </a:rPr>
                        <a:t>Country</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Bef>
                          <a:spcPts val="400"/>
                        </a:spcBef>
                        <a:spcAft>
                          <a:spcPts val="0"/>
                        </a:spcAft>
                      </a:pPr>
                      <a:r>
                        <a:rPr lang="en-AU" sz="1200" b="1" kern="1200" dirty="0">
                          <a:solidFill>
                            <a:srgbClr val="000000"/>
                          </a:solidFill>
                          <a:effectLst/>
                          <a:latin typeface="Arial"/>
                          <a:ea typeface="Calibri"/>
                          <a:cs typeface="Times New Roman"/>
                        </a:rPr>
                        <a:t>Aim/approach  </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Bef>
                          <a:spcPts val="400"/>
                        </a:spcBef>
                        <a:spcAft>
                          <a:spcPts val="0"/>
                        </a:spcAft>
                        <a:tabLst>
                          <a:tab pos="1212850" algn="l"/>
                        </a:tabLst>
                      </a:pPr>
                      <a:r>
                        <a:rPr lang="en-AU" sz="1200" b="1" kern="1200" dirty="0">
                          <a:solidFill>
                            <a:srgbClr val="000000"/>
                          </a:solidFill>
                          <a:effectLst/>
                          <a:latin typeface="Arial"/>
                          <a:ea typeface="Calibri"/>
                          <a:cs typeface="Times New Roman"/>
                        </a:rPr>
                        <a:t>Eligibility &amp; exclusion criteria </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a:lnSpc>
                          <a:spcPct val="115000"/>
                        </a:lnSpc>
                        <a:spcBef>
                          <a:spcPts val="400"/>
                        </a:spcBef>
                        <a:spcAft>
                          <a:spcPts val="0"/>
                        </a:spcAft>
                        <a:tabLst>
                          <a:tab pos="2091690" algn="l"/>
                        </a:tabLst>
                      </a:pPr>
                      <a:r>
                        <a:rPr lang="en-AU" sz="1200" b="1" kern="1200" dirty="0">
                          <a:solidFill>
                            <a:srgbClr val="000000"/>
                          </a:solidFill>
                          <a:effectLst/>
                          <a:latin typeface="Arial"/>
                          <a:ea typeface="Calibri"/>
                          <a:cs typeface="Times New Roman"/>
                        </a:rPr>
                        <a:t>Treatment duration </a:t>
                      </a:r>
                      <a:endParaRPr lang="en-AU" sz="1200" dirty="0">
                        <a:effectLst/>
                        <a:latin typeface="Calibri"/>
                        <a:ea typeface="Calibri"/>
                        <a:cs typeface="Times New Roman"/>
                      </a:endParaRPr>
                    </a:p>
                    <a:p>
                      <a:pPr>
                        <a:lnSpc>
                          <a:spcPct val="115000"/>
                        </a:lnSpc>
                        <a:spcBef>
                          <a:spcPts val="400"/>
                        </a:spcBef>
                        <a:spcAft>
                          <a:spcPts val="0"/>
                        </a:spcAft>
                        <a:tabLst>
                          <a:tab pos="2091690" algn="l"/>
                        </a:tabLst>
                      </a:pPr>
                      <a:r>
                        <a:rPr lang="en-AU" sz="1200" b="1" kern="1200" dirty="0">
                          <a:solidFill>
                            <a:srgbClr val="000000"/>
                          </a:solidFill>
                          <a:effectLst/>
                          <a:latin typeface="Arial"/>
                          <a:ea typeface="Calibri"/>
                          <a:cs typeface="Times New Roman"/>
                        </a:rPr>
                        <a:t>&amp; group size; </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AU"/>
                    </a:p>
                  </a:txBody>
                  <a:tcPr/>
                </a:tc>
              </a:tr>
              <a:tr h="1174427">
                <a:tc>
                  <a:txBody>
                    <a:bodyPr/>
                    <a:lstStyle/>
                    <a:p>
                      <a:pPr marL="18415">
                        <a:lnSpc>
                          <a:spcPct val="115000"/>
                        </a:lnSpc>
                        <a:spcAft>
                          <a:spcPts val="0"/>
                        </a:spcAft>
                      </a:pPr>
                      <a:r>
                        <a:rPr lang="en-AU" sz="1200" kern="1200" dirty="0">
                          <a:solidFill>
                            <a:srgbClr val="000000"/>
                          </a:solidFill>
                          <a:effectLst/>
                          <a:latin typeface="Arial"/>
                          <a:ea typeface="Calibri"/>
                          <a:cs typeface="Times New Roman"/>
                        </a:rPr>
                        <a:t>Pelissier </a:t>
                      </a:r>
                      <a:endParaRPr lang="en-AU" sz="1200" dirty="0">
                        <a:effectLst/>
                        <a:latin typeface="Calibri"/>
                        <a:ea typeface="Calibri"/>
                        <a:cs typeface="Times New Roman"/>
                      </a:endParaRPr>
                    </a:p>
                    <a:p>
                      <a:pPr marL="18415">
                        <a:lnSpc>
                          <a:spcPct val="115000"/>
                        </a:lnSpc>
                        <a:spcAft>
                          <a:spcPts val="0"/>
                        </a:spcAft>
                      </a:pPr>
                      <a:r>
                        <a:rPr lang="en-AU" sz="1200" kern="1200" dirty="0">
                          <a:solidFill>
                            <a:srgbClr val="000000"/>
                          </a:solidFill>
                          <a:effectLst/>
                          <a:latin typeface="Arial"/>
                          <a:ea typeface="Calibri"/>
                          <a:cs typeface="Times New Roman"/>
                        </a:rPr>
                        <a:t>(2001)</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AU" sz="1200" kern="1200" dirty="0">
                          <a:solidFill>
                            <a:srgbClr val="000000"/>
                          </a:solidFill>
                          <a:effectLst/>
                          <a:latin typeface="Arial"/>
                          <a:ea typeface="Calibri"/>
                          <a:cs typeface="Times New Roman"/>
                        </a:rPr>
                        <a:t>United States</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300"/>
                        </a:spcAft>
                      </a:pPr>
                      <a:r>
                        <a:rPr lang="en-AU" sz="1200" kern="1200" dirty="0">
                          <a:solidFill>
                            <a:srgbClr val="000000"/>
                          </a:solidFill>
                          <a:effectLst/>
                          <a:latin typeface="Arial"/>
                          <a:ea typeface="Calibri"/>
                          <a:cs typeface="Times New Roman"/>
                        </a:rPr>
                        <a:t>CBT based group </a:t>
                      </a:r>
                      <a:r>
                        <a:rPr lang="en-AU" sz="1200" b="1" kern="1200" dirty="0">
                          <a:solidFill>
                            <a:srgbClr val="000000"/>
                          </a:solidFill>
                          <a:effectLst/>
                          <a:latin typeface="Arial"/>
                          <a:ea typeface="Calibri"/>
                          <a:cs typeface="Times New Roman"/>
                        </a:rPr>
                        <a:t>programs</a:t>
                      </a:r>
                      <a:r>
                        <a:rPr lang="en-AU" sz="1200" kern="1200" dirty="0">
                          <a:solidFill>
                            <a:srgbClr val="000000"/>
                          </a:solidFill>
                          <a:effectLst/>
                          <a:latin typeface="Arial"/>
                          <a:ea typeface="Calibri"/>
                          <a:cs typeface="Times New Roman"/>
                        </a:rPr>
                        <a:t> covering lifestyle choices &amp; drug use, relapse prevention &amp; anger management. </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AU" sz="1200" kern="1200" dirty="0">
                          <a:solidFill>
                            <a:srgbClr val="000000"/>
                          </a:solidFill>
                          <a:effectLst/>
                          <a:latin typeface="Arial"/>
                          <a:ea typeface="Calibri"/>
                          <a:cs typeface="Times New Roman"/>
                        </a:rPr>
                        <a:t>Program entry and exclusion criteria to moderate (mod) &amp; high intensity programs not specified.</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300"/>
                        </a:spcAft>
                      </a:pPr>
                      <a:r>
                        <a:rPr lang="en-AU" sz="1200" kern="1200" dirty="0">
                          <a:solidFill>
                            <a:srgbClr val="000000"/>
                          </a:solidFill>
                          <a:effectLst/>
                          <a:latin typeface="Arial"/>
                          <a:ea typeface="Calibri"/>
                          <a:cs typeface="Times New Roman"/>
                        </a:rPr>
                        <a:t>Mod 274 days; group size not stated - High 365 days ; group size not stated </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tabLst>
                          <a:tab pos="2091690" algn="l"/>
                        </a:tabLst>
                      </a:pPr>
                      <a:r>
                        <a:rPr lang="en-AU" sz="1200" b="1" kern="1200" dirty="0">
                          <a:solidFill>
                            <a:srgbClr val="000000"/>
                          </a:solidFill>
                          <a:effectLst/>
                          <a:latin typeface="Arial"/>
                          <a:ea typeface="Calibri"/>
                          <a:cs typeface="Times New Roman"/>
                        </a:rPr>
                        <a:t>Residential </a:t>
                      </a:r>
                      <a:endParaRPr lang="en-AU" sz="1200" dirty="0">
                        <a:effectLst/>
                        <a:latin typeface="Calibri"/>
                        <a:ea typeface="Calibri"/>
                        <a:cs typeface="Times New Roman"/>
                      </a:endParaRPr>
                    </a:p>
                  </a:txBody>
                  <a:tcPr marL="43815" marR="43815" marT="7222" marB="0" ve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01687">
                <a:tc>
                  <a:txBody>
                    <a:bodyPr/>
                    <a:lstStyle/>
                    <a:p>
                      <a:pPr marL="18415">
                        <a:lnSpc>
                          <a:spcPct val="115000"/>
                        </a:lnSpc>
                        <a:spcAft>
                          <a:spcPts val="0"/>
                        </a:spcAft>
                      </a:pPr>
                      <a:r>
                        <a:rPr lang="en-AU" sz="1200" kern="1200" dirty="0">
                          <a:solidFill>
                            <a:srgbClr val="000000"/>
                          </a:solidFill>
                          <a:effectLst/>
                          <a:latin typeface="Arial"/>
                          <a:ea typeface="Calibri"/>
                          <a:cs typeface="Times New Roman"/>
                        </a:rPr>
                        <a:t>Inciardi </a:t>
                      </a:r>
                      <a:endParaRPr lang="en-AU" sz="1200" dirty="0">
                        <a:effectLst/>
                        <a:latin typeface="Calibri"/>
                        <a:ea typeface="Calibri"/>
                        <a:cs typeface="Times New Roman"/>
                      </a:endParaRPr>
                    </a:p>
                    <a:p>
                      <a:pPr marL="18415">
                        <a:lnSpc>
                          <a:spcPct val="115000"/>
                        </a:lnSpc>
                        <a:spcAft>
                          <a:spcPts val="0"/>
                        </a:spcAft>
                      </a:pPr>
                      <a:r>
                        <a:rPr lang="en-AU" sz="1200" kern="1200" dirty="0">
                          <a:solidFill>
                            <a:srgbClr val="000000"/>
                          </a:solidFill>
                          <a:effectLst/>
                          <a:latin typeface="Arial"/>
                          <a:ea typeface="Calibri"/>
                          <a:cs typeface="Times New Roman"/>
                        </a:rPr>
                        <a:t>(1997)</a:t>
                      </a:r>
                      <a:endParaRPr lang="en-AU" sz="1200" dirty="0">
                        <a:effectLst/>
                        <a:latin typeface="Calibri"/>
                        <a:ea typeface="Calibri"/>
                        <a:cs typeface="Times New Roman"/>
                      </a:endParaRPr>
                    </a:p>
                    <a:p>
                      <a:pPr marL="18415">
                        <a:lnSpc>
                          <a:spcPct val="115000"/>
                        </a:lnSpc>
                        <a:spcAft>
                          <a:spcPts val="0"/>
                        </a:spcAft>
                      </a:pPr>
                      <a:r>
                        <a:rPr lang="en-AU" sz="1200" kern="1200" dirty="0">
                          <a:solidFill>
                            <a:srgbClr val="000000"/>
                          </a:solidFill>
                          <a:effectLst/>
                          <a:latin typeface="Arial"/>
                          <a:ea typeface="Calibri"/>
                          <a:cs typeface="Times New Roman"/>
                        </a:rPr>
                        <a:t> </a:t>
                      </a:r>
                      <a:endParaRPr lang="en-AU" sz="1200" dirty="0">
                        <a:effectLst/>
                        <a:latin typeface="Calibri"/>
                        <a:ea typeface="Calibri"/>
                        <a:cs typeface="Times New Roman"/>
                      </a:endParaRPr>
                    </a:p>
                    <a:p>
                      <a:pPr marL="18415">
                        <a:lnSpc>
                          <a:spcPct val="115000"/>
                        </a:lnSpc>
                        <a:spcAft>
                          <a:spcPts val="0"/>
                        </a:spcAft>
                      </a:pPr>
                      <a:r>
                        <a:rPr lang="en-AU" sz="1200" kern="1200" dirty="0">
                          <a:solidFill>
                            <a:srgbClr val="000000"/>
                          </a:solidFill>
                          <a:effectLst/>
                          <a:latin typeface="Arial"/>
                          <a:ea typeface="Calibri"/>
                          <a:cs typeface="Times New Roman"/>
                        </a:rPr>
                        <a:t> </a:t>
                      </a:r>
                      <a:endParaRPr lang="en-AU" sz="1200" dirty="0">
                        <a:effectLst/>
                        <a:latin typeface="Calibri"/>
                        <a:ea typeface="Calibri"/>
                        <a:cs typeface="Times New Roman"/>
                      </a:endParaRPr>
                    </a:p>
                    <a:p>
                      <a:pPr marL="18415">
                        <a:lnSpc>
                          <a:spcPct val="115000"/>
                        </a:lnSpc>
                        <a:spcAft>
                          <a:spcPts val="0"/>
                        </a:spcAft>
                      </a:pPr>
                      <a:r>
                        <a:rPr lang="en-AU" sz="1200" kern="1200" dirty="0">
                          <a:solidFill>
                            <a:srgbClr val="000000"/>
                          </a:solidFill>
                          <a:effectLst/>
                          <a:latin typeface="Arial"/>
                          <a:ea typeface="Calibri"/>
                          <a:cs typeface="Times New Roman"/>
                        </a:rPr>
                        <a:t> </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200" kern="1200" dirty="0">
                          <a:solidFill>
                            <a:srgbClr val="000000"/>
                          </a:solidFill>
                          <a:effectLst/>
                          <a:latin typeface="Arial"/>
                          <a:ea typeface="Calibri"/>
                          <a:cs typeface="Times New Roman"/>
                        </a:rPr>
                        <a:t>United States</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300"/>
                        </a:spcAft>
                      </a:pPr>
                      <a:r>
                        <a:rPr lang="en-AU" sz="1200" kern="1200" dirty="0">
                          <a:solidFill>
                            <a:srgbClr val="000000"/>
                          </a:solidFill>
                          <a:effectLst/>
                          <a:latin typeface="Arial"/>
                          <a:ea typeface="Calibri"/>
                          <a:cs typeface="Times New Roman"/>
                        </a:rPr>
                        <a:t>3 stage TC </a:t>
                      </a:r>
                      <a:r>
                        <a:rPr lang="en-AU" sz="1200" b="1" kern="1200" dirty="0">
                          <a:solidFill>
                            <a:srgbClr val="000000"/>
                          </a:solidFill>
                          <a:effectLst/>
                          <a:latin typeface="Arial"/>
                          <a:ea typeface="Calibri"/>
                          <a:cs typeface="Times New Roman"/>
                        </a:rPr>
                        <a:t>program</a:t>
                      </a:r>
                      <a:r>
                        <a:rPr lang="en-AU" sz="1200" i="1" kern="1200" dirty="0">
                          <a:solidFill>
                            <a:srgbClr val="000000"/>
                          </a:solidFill>
                          <a:effectLst/>
                          <a:latin typeface="Arial"/>
                          <a:ea typeface="Calibri"/>
                          <a:cs typeface="Times New Roman"/>
                        </a:rPr>
                        <a:t> </a:t>
                      </a:r>
                      <a:r>
                        <a:rPr lang="en-AU" sz="1200" kern="1200" dirty="0">
                          <a:solidFill>
                            <a:srgbClr val="000000"/>
                          </a:solidFill>
                          <a:effectLst/>
                          <a:latin typeface="Arial"/>
                          <a:ea typeface="Calibri"/>
                          <a:cs typeface="Times New Roman"/>
                        </a:rPr>
                        <a:t>(incarceration, work release, parole): approach to treating the whole person not just the drug use, with aim to enhance prosocial behaviours &amp; to change behaviour, negative thinking and feelings that pre-dispose to drug use. Post-prison component</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200" kern="1200" dirty="0">
                          <a:solidFill>
                            <a:srgbClr val="000000"/>
                          </a:solidFill>
                          <a:effectLst/>
                          <a:latin typeface="Arial"/>
                          <a:ea typeface="Calibri"/>
                          <a:cs typeface="Times New Roman"/>
                        </a:rPr>
                        <a:t>Eligibility &amp; exclusion criteria for program were not specified </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200" kern="1200" dirty="0">
                          <a:solidFill>
                            <a:srgbClr val="000000"/>
                          </a:solidFill>
                          <a:effectLst/>
                          <a:latin typeface="Arial"/>
                          <a:ea typeface="Calibri"/>
                          <a:cs typeface="Times New Roman"/>
                        </a:rPr>
                        <a:t>Key &amp; </a:t>
                      </a:r>
                      <a:r>
                        <a:rPr lang="en-AU" sz="1200" kern="1200" dirty="0" err="1">
                          <a:solidFill>
                            <a:srgbClr val="000000"/>
                          </a:solidFill>
                          <a:effectLst/>
                          <a:latin typeface="Arial"/>
                          <a:ea typeface="Calibri"/>
                          <a:cs typeface="Times New Roman"/>
                        </a:rPr>
                        <a:t>WCI</a:t>
                      </a:r>
                      <a:r>
                        <a:rPr lang="en-AU" sz="1200" kern="1200" dirty="0">
                          <a:solidFill>
                            <a:srgbClr val="000000"/>
                          </a:solidFill>
                          <a:effectLst/>
                          <a:latin typeface="Arial"/>
                          <a:ea typeface="Calibri"/>
                          <a:cs typeface="Times New Roman"/>
                        </a:rPr>
                        <a:t> village 365 days, Crest duration not stated; grp sizes not stated</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3">
                  <a:txBody>
                    <a:bodyPr/>
                    <a:lstStyle/>
                    <a:p>
                      <a:pPr marL="73025" marR="73025" algn="ctr">
                        <a:lnSpc>
                          <a:spcPct val="115000"/>
                        </a:lnSpc>
                        <a:spcAft>
                          <a:spcPts val="0"/>
                        </a:spcAft>
                        <a:tabLst>
                          <a:tab pos="2091690" algn="l"/>
                        </a:tabLst>
                      </a:pPr>
                      <a:r>
                        <a:rPr lang="en-AU" sz="1200" b="1" kern="1200" dirty="0">
                          <a:solidFill>
                            <a:srgbClr val="000000"/>
                          </a:solidFill>
                          <a:effectLst/>
                          <a:latin typeface="Arial"/>
                          <a:ea typeface="Calibri"/>
                          <a:cs typeface="Times New Roman"/>
                        </a:rPr>
                        <a:t>Therapeutic Communities</a:t>
                      </a:r>
                      <a:endParaRPr lang="en-AU" sz="1200" dirty="0">
                        <a:effectLst/>
                        <a:latin typeface="Calibri"/>
                        <a:ea typeface="Calibri"/>
                        <a:cs typeface="Times New Roman"/>
                      </a:endParaRPr>
                    </a:p>
                  </a:txBody>
                  <a:tcPr marL="43815" marR="43815" marT="7222"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561381">
                <a:tc>
                  <a:txBody>
                    <a:bodyPr/>
                    <a:lstStyle/>
                    <a:p>
                      <a:pPr marL="18415">
                        <a:lnSpc>
                          <a:spcPct val="115000"/>
                        </a:lnSpc>
                        <a:spcAft>
                          <a:spcPts val="0"/>
                        </a:spcAft>
                      </a:pPr>
                      <a:r>
                        <a:rPr lang="en-AU" sz="1200" kern="1200">
                          <a:solidFill>
                            <a:srgbClr val="000000"/>
                          </a:solidFill>
                          <a:effectLst/>
                          <a:latin typeface="Arial"/>
                          <a:ea typeface="Calibri"/>
                          <a:cs typeface="Times New Roman"/>
                        </a:rPr>
                        <a:t>Knight </a:t>
                      </a:r>
                      <a:endParaRPr lang="en-AU" sz="1200">
                        <a:effectLst/>
                        <a:latin typeface="Calibri"/>
                        <a:ea typeface="Calibri"/>
                        <a:cs typeface="Times New Roman"/>
                      </a:endParaRPr>
                    </a:p>
                    <a:p>
                      <a:pPr marL="18415">
                        <a:lnSpc>
                          <a:spcPct val="115000"/>
                        </a:lnSpc>
                        <a:spcAft>
                          <a:spcPts val="0"/>
                        </a:spcAft>
                      </a:pPr>
                      <a:r>
                        <a:rPr lang="en-AU" sz="1200" kern="1200">
                          <a:solidFill>
                            <a:srgbClr val="000000"/>
                          </a:solidFill>
                          <a:effectLst/>
                          <a:latin typeface="Arial"/>
                          <a:ea typeface="Calibri"/>
                          <a:cs typeface="Times New Roman"/>
                        </a:rPr>
                        <a:t>(1997)</a:t>
                      </a:r>
                      <a:endParaRPr lang="en-AU" sz="1200">
                        <a:effectLst/>
                        <a:latin typeface="Calibri"/>
                        <a:ea typeface="Calibri"/>
                        <a:cs typeface="Times New Roman"/>
                      </a:endParaRPr>
                    </a:p>
                    <a:p>
                      <a:pPr marL="18415">
                        <a:lnSpc>
                          <a:spcPct val="115000"/>
                        </a:lnSpc>
                        <a:spcAft>
                          <a:spcPts val="0"/>
                        </a:spcAft>
                      </a:pPr>
                      <a:r>
                        <a:rPr lang="en-AU" sz="1200" kern="1200">
                          <a:solidFill>
                            <a:srgbClr val="000000"/>
                          </a:solidFill>
                          <a:effectLst/>
                          <a:latin typeface="Arial"/>
                          <a:ea typeface="Calibri"/>
                          <a:cs typeface="Times New Roman"/>
                        </a:rPr>
                        <a:t> </a:t>
                      </a:r>
                      <a:endParaRPr lang="en-AU" sz="120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200" kern="1200">
                          <a:solidFill>
                            <a:srgbClr val="000000"/>
                          </a:solidFill>
                          <a:effectLst/>
                          <a:latin typeface="Arial"/>
                          <a:ea typeface="Calibri"/>
                          <a:cs typeface="Times New Roman"/>
                        </a:rPr>
                        <a:t>United States</a:t>
                      </a:r>
                      <a:endParaRPr lang="en-AU" sz="120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18415">
                        <a:lnSpc>
                          <a:spcPct val="115000"/>
                        </a:lnSpc>
                        <a:spcAft>
                          <a:spcPts val="300"/>
                        </a:spcAft>
                      </a:pPr>
                      <a:r>
                        <a:rPr lang="en-AU" sz="1200" kern="1200" dirty="0">
                          <a:solidFill>
                            <a:srgbClr val="000000"/>
                          </a:solidFill>
                          <a:effectLst/>
                          <a:latin typeface="Arial"/>
                          <a:ea typeface="Times New Roman"/>
                          <a:cs typeface="Times New Roman"/>
                        </a:rPr>
                        <a:t>TC </a:t>
                      </a:r>
                      <a:r>
                        <a:rPr lang="en-AU" sz="1200" b="1" kern="1200" dirty="0">
                          <a:solidFill>
                            <a:srgbClr val="000000"/>
                          </a:solidFill>
                          <a:effectLst/>
                          <a:latin typeface="Arial"/>
                          <a:ea typeface="Times New Roman"/>
                          <a:cs typeface="Times New Roman"/>
                        </a:rPr>
                        <a:t>program</a:t>
                      </a:r>
                      <a:r>
                        <a:rPr lang="en-AU" sz="1200" kern="1200" dirty="0">
                          <a:solidFill>
                            <a:srgbClr val="000000"/>
                          </a:solidFill>
                          <a:effectLst/>
                          <a:latin typeface="Arial"/>
                          <a:ea typeface="Times New Roman"/>
                          <a:cs typeface="Times New Roman"/>
                        </a:rPr>
                        <a:t> addressing AoD relapse, reasons for drug use, preparation for release, work release component &amp; post-prison care component. </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300"/>
                        </a:spcAft>
                      </a:pPr>
                      <a:r>
                        <a:rPr lang="en-AU" sz="1200" kern="1200" dirty="0">
                          <a:solidFill>
                            <a:srgbClr val="000000"/>
                          </a:solidFill>
                          <a:effectLst/>
                          <a:latin typeface="Arial"/>
                          <a:ea typeface="Calibri"/>
                          <a:cs typeface="Times New Roman"/>
                        </a:rPr>
                        <a:t>Inmates screened for drug use history on prison entry. When inmates have 270 to 300 days left to serve the Treatment Referral Committee make recommendations to Parole Board</a:t>
                      </a:r>
                      <a:r>
                        <a:rPr lang="en-AU" sz="1200" b="1" kern="1200" dirty="0">
                          <a:solidFill>
                            <a:srgbClr val="000000"/>
                          </a:solidFill>
                          <a:effectLst/>
                          <a:latin typeface="Arial"/>
                          <a:ea typeface="Calibri"/>
                          <a:cs typeface="Times New Roman"/>
                        </a:rPr>
                        <a:t> </a:t>
                      </a:r>
                      <a:r>
                        <a:rPr lang="en-AU" sz="1200" kern="1200" dirty="0">
                          <a:solidFill>
                            <a:srgbClr val="000000"/>
                          </a:solidFill>
                          <a:effectLst/>
                          <a:latin typeface="Arial"/>
                          <a:ea typeface="Calibri"/>
                          <a:cs typeface="Times New Roman"/>
                        </a:rPr>
                        <a:t>. Inmates excluded if offences are violence or sexual related</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200" kern="1200" dirty="0">
                          <a:solidFill>
                            <a:srgbClr val="000000"/>
                          </a:solidFill>
                          <a:effectLst/>
                          <a:latin typeface="Arial"/>
                          <a:ea typeface="Calibri"/>
                          <a:cs typeface="Times New Roman"/>
                        </a:rPr>
                        <a:t>TC &amp; CTC 274 days, TC group size 25 to 50, CTC grp size not stated</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en-AU"/>
                    </a:p>
                  </a:txBody>
                  <a:tcPr/>
                </a:tc>
              </a:tr>
              <a:tr h="725699">
                <a:tc>
                  <a:txBody>
                    <a:bodyPr/>
                    <a:lstStyle/>
                    <a:p>
                      <a:pPr marL="18415">
                        <a:lnSpc>
                          <a:spcPct val="115000"/>
                        </a:lnSpc>
                        <a:spcAft>
                          <a:spcPts val="0"/>
                        </a:spcAft>
                      </a:pPr>
                      <a:r>
                        <a:rPr lang="en-AU" sz="1200" kern="1200">
                          <a:solidFill>
                            <a:srgbClr val="000000"/>
                          </a:solidFill>
                          <a:effectLst/>
                          <a:latin typeface="Arial"/>
                          <a:ea typeface="Calibri"/>
                          <a:cs typeface="Times New Roman"/>
                        </a:rPr>
                        <a:t>Welsh </a:t>
                      </a:r>
                      <a:endParaRPr lang="en-AU" sz="1200">
                        <a:effectLst/>
                        <a:latin typeface="Calibri"/>
                        <a:ea typeface="Calibri"/>
                        <a:cs typeface="Times New Roman"/>
                      </a:endParaRPr>
                    </a:p>
                    <a:p>
                      <a:pPr marL="18415">
                        <a:lnSpc>
                          <a:spcPct val="115000"/>
                        </a:lnSpc>
                        <a:spcAft>
                          <a:spcPts val="300"/>
                        </a:spcAft>
                      </a:pPr>
                      <a:r>
                        <a:rPr lang="en-AU" sz="1200" kern="1200">
                          <a:solidFill>
                            <a:srgbClr val="000000"/>
                          </a:solidFill>
                          <a:effectLst/>
                          <a:latin typeface="Arial"/>
                          <a:ea typeface="Calibri"/>
                          <a:cs typeface="Times New Roman"/>
                        </a:rPr>
                        <a:t>(2007)</a:t>
                      </a:r>
                      <a:endParaRPr lang="en-AU" sz="120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200" kern="1200">
                          <a:solidFill>
                            <a:srgbClr val="000000"/>
                          </a:solidFill>
                          <a:effectLst/>
                          <a:latin typeface="Arial"/>
                          <a:ea typeface="Calibri"/>
                          <a:cs typeface="Times New Roman"/>
                        </a:rPr>
                        <a:t>United States</a:t>
                      </a:r>
                      <a:endParaRPr lang="en-AU" sz="120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300"/>
                        </a:spcAft>
                      </a:pPr>
                      <a:r>
                        <a:rPr lang="en-AU" sz="1200" kern="1200" dirty="0">
                          <a:solidFill>
                            <a:srgbClr val="000000"/>
                          </a:solidFill>
                          <a:effectLst/>
                          <a:latin typeface="Arial"/>
                          <a:ea typeface="Calibri"/>
                          <a:cs typeface="Times New Roman"/>
                        </a:rPr>
                        <a:t>TC </a:t>
                      </a:r>
                      <a:r>
                        <a:rPr lang="en-AU" sz="1200" b="1" kern="1200" dirty="0">
                          <a:solidFill>
                            <a:srgbClr val="000000"/>
                          </a:solidFill>
                          <a:effectLst/>
                          <a:latin typeface="Arial"/>
                          <a:ea typeface="Calibri"/>
                          <a:cs typeface="Times New Roman"/>
                        </a:rPr>
                        <a:t>program</a:t>
                      </a:r>
                      <a:r>
                        <a:rPr lang="en-AU" sz="1200" kern="1200" dirty="0">
                          <a:solidFill>
                            <a:srgbClr val="000000"/>
                          </a:solidFill>
                          <a:effectLst/>
                          <a:latin typeface="Arial"/>
                          <a:ea typeface="Calibri"/>
                          <a:cs typeface="Times New Roman"/>
                        </a:rPr>
                        <a:t>, addressing criminal thinking and AoD use behaviour and develop skills for relapse prevention </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200" kern="1200">
                          <a:solidFill>
                            <a:srgbClr val="000000"/>
                          </a:solidFill>
                          <a:effectLst/>
                          <a:latin typeface="Arial"/>
                          <a:ea typeface="Calibri"/>
                          <a:cs typeface="Times New Roman"/>
                        </a:rPr>
                        <a:t>Triage approach but entry and exclusion criteria not specified </a:t>
                      </a:r>
                      <a:endParaRPr lang="en-AU" sz="120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AU" sz="1200" kern="1200" dirty="0">
                          <a:solidFill>
                            <a:srgbClr val="000000"/>
                          </a:solidFill>
                          <a:effectLst/>
                          <a:latin typeface="Arial"/>
                          <a:ea typeface="Calibri"/>
                          <a:cs typeface="Times New Roman"/>
                        </a:rPr>
                        <a:t>274 to 504 days; group size not stated TC</a:t>
                      </a:r>
                      <a:endParaRPr lang="en-AU" sz="1200" dirty="0">
                        <a:effectLst/>
                        <a:latin typeface="Calibri"/>
                        <a:ea typeface="Calibri"/>
                        <a:cs typeface="Times New Roman"/>
                      </a:endParaRPr>
                    </a:p>
                  </a:txBody>
                  <a:tcPr marL="43815" marR="43815" marT="72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en-AU"/>
                    </a:p>
                  </a:txBody>
                  <a:tcPr/>
                </a:tc>
              </a:tr>
            </a:tbl>
          </a:graphicData>
        </a:graphic>
      </p:graphicFrame>
    </p:spTree>
    <p:extLst>
      <p:ext uri="{BB962C8B-B14F-4D97-AF65-F5344CB8AC3E}">
        <p14:creationId xmlns:p14="http://schemas.microsoft.com/office/powerpoint/2010/main" val="3059074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867" y="934763"/>
            <a:ext cx="7201852" cy="864096"/>
          </a:xfrm>
        </p:spPr>
        <p:txBody>
          <a:bodyPr/>
          <a:lstStyle/>
          <a:p>
            <a:r>
              <a:rPr lang="en-AU" sz="2400" dirty="0"/>
              <a:t>Treatment characteristics (n=25)</a:t>
            </a:r>
          </a:p>
        </p:txBody>
      </p:sp>
      <p:sp>
        <p:nvSpPr>
          <p:cNvPr id="3" name="Text Placeholder 2"/>
          <p:cNvSpPr>
            <a:spLocks noGrp="1"/>
          </p:cNvSpPr>
          <p:nvPr>
            <p:ph type="body" sz="quarter" idx="11"/>
          </p:nvPr>
        </p:nvSpPr>
        <p:spPr>
          <a:xfrm>
            <a:off x="518864" y="1594716"/>
            <a:ext cx="7882160" cy="4672271"/>
          </a:xfrm>
        </p:spPr>
        <p:txBody>
          <a:bodyPr/>
          <a:lstStyle/>
          <a:p>
            <a:r>
              <a:rPr lang="en-AU" sz="1400" dirty="0" smtClean="0">
                <a:solidFill>
                  <a:schemeClr val="tx1"/>
                </a:solidFill>
              </a:rPr>
              <a:t>USA (n=15), Canada (n=2), Taiwan (n=2), Australia (n=1), Croatia (n=1), Japan (n=1), </a:t>
            </a:r>
          </a:p>
          <a:p>
            <a:r>
              <a:rPr lang="en-AU" sz="1400" dirty="0" smtClean="0">
                <a:solidFill>
                  <a:schemeClr val="tx1"/>
                </a:solidFill>
              </a:rPr>
              <a:t>Poland (n=1), United Kingdom (n=1), South Korea (n=1)  </a:t>
            </a:r>
          </a:p>
          <a:p>
            <a:endParaRPr lang="en-AU" sz="1400" dirty="0">
              <a:solidFill>
                <a:schemeClr val="tx1"/>
              </a:solidFill>
            </a:endParaRPr>
          </a:p>
          <a:p>
            <a:r>
              <a:rPr lang="en-AU" sz="1400" b="1" dirty="0" smtClean="0">
                <a:solidFill>
                  <a:schemeClr val="tx1"/>
                </a:solidFill>
              </a:rPr>
              <a:t>Treatment </a:t>
            </a:r>
            <a:r>
              <a:rPr lang="en-AU" sz="1400" b="1" dirty="0">
                <a:solidFill>
                  <a:schemeClr val="tx1"/>
                </a:solidFill>
              </a:rPr>
              <a:t>settings </a:t>
            </a:r>
          </a:p>
          <a:p>
            <a:r>
              <a:rPr lang="en-AU" sz="1400" dirty="0">
                <a:solidFill>
                  <a:schemeClr val="tx1"/>
                </a:solidFill>
              </a:rPr>
              <a:t>•	</a:t>
            </a:r>
            <a:r>
              <a:rPr lang="en-AU" sz="1400" dirty="0" smtClean="0">
                <a:solidFill>
                  <a:schemeClr val="tx1"/>
                </a:solidFill>
              </a:rPr>
              <a:t>Therapeutic </a:t>
            </a:r>
            <a:r>
              <a:rPr lang="en-AU" sz="1400" dirty="0">
                <a:solidFill>
                  <a:schemeClr val="tx1"/>
                </a:solidFill>
              </a:rPr>
              <a:t>community </a:t>
            </a:r>
            <a:r>
              <a:rPr lang="en-AU" sz="1400" dirty="0" smtClean="0">
                <a:solidFill>
                  <a:schemeClr val="tx1"/>
                </a:solidFill>
              </a:rPr>
              <a:t>(n=8)   </a:t>
            </a:r>
            <a:r>
              <a:rPr lang="en-AU" sz="1200" i="1" dirty="0" smtClean="0">
                <a:solidFill>
                  <a:schemeClr val="tx1"/>
                </a:solidFill>
              </a:rPr>
              <a:t>[post-prison </a:t>
            </a:r>
            <a:r>
              <a:rPr lang="en-AU" sz="1200" i="1" dirty="0">
                <a:solidFill>
                  <a:schemeClr val="tx1"/>
                </a:solidFill>
              </a:rPr>
              <a:t>care x </a:t>
            </a:r>
            <a:r>
              <a:rPr lang="en-AU" sz="1200" i="1" dirty="0" smtClean="0">
                <a:solidFill>
                  <a:schemeClr val="tx1"/>
                </a:solidFill>
              </a:rPr>
              <a:t>3]</a:t>
            </a:r>
          </a:p>
          <a:p>
            <a:pPr>
              <a:buFont typeface="Arial" panose="020B0604020202020204" pitchFamily="34" charset="0"/>
              <a:buChar char="•"/>
            </a:pPr>
            <a:r>
              <a:rPr lang="en-AU" sz="1400" dirty="0" smtClean="0">
                <a:solidFill>
                  <a:schemeClr val="tx1"/>
                </a:solidFill>
              </a:rPr>
              <a:t>Residential treatment (n=7)   </a:t>
            </a:r>
            <a:r>
              <a:rPr lang="en-AU" sz="1200" dirty="0" smtClean="0">
                <a:solidFill>
                  <a:schemeClr val="tx1"/>
                </a:solidFill>
              </a:rPr>
              <a:t>[</a:t>
            </a:r>
            <a:r>
              <a:rPr lang="en-AU" sz="1200" i="1" dirty="0" smtClean="0">
                <a:solidFill>
                  <a:schemeClr val="tx1"/>
                </a:solidFill>
              </a:rPr>
              <a:t>post-prison care x 1]</a:t>
            </a:r>
            <a:endParaRPr lang="en-AU" sz="1200" i="1" dirty="0">
              <a:solidFill>
                <a:schemeClr val="tx1"/>
              </a:solidFill>
            </a:endParaRPr>
          </a:p>
          <a:p>
            <a:r>
              <a:rPr lang="en-AU" sz="1400" dirty="0">
                <a:solidFill>
                  <a:schemeClr val="tx1"/>
                </a:solidFill>
              </a:rPr>
              <a:t>•	</a:t>
            </a:r>
            <a:r>
              <a:rPr lang="en-AU" sz="1400" dirty="0" smtClean="0">
                <a:solidFill>
                  <a:schemeClr val="tx1"/>
                </a:solidFill>
              </a:rPr>
              <a:t>Group </a:t>
            </a:r>
            <a:r>
              <a:rPr lang="en-AU" sz="1400" dirty="0">
                <a:solidFill>
                  <a:schemeClr val="tx1"/>
                </a:solidFill>
              </a:rPr>
              <a:t>treatment </a:t>
            </a:r>
            <a:r>
              <a:rPr lang="en-AU" sz="1400" dirty="0" smtClean="0">
                <a:solidFill>
                  <a:schemeClr val="tx1"/>
                </a:solidFill>
              </a:rPr>
              <a:t>(n=7)   </a:t>
            </a:r>
            <a:r>
              <a:rPr lang="en-AU" sz="1200" dirty="0" smtClean="0">
                <a:solidFill>
                  <a:schemeClr val="tx1"/>
                </a:solidFill>
              </a:rPr>
              <a:t>[</a:t>
            </a:r>
            <a:r>
              <a:rPr lang="en-AU" sz="1200" i="1" dirty="0" smtClean="0">
                <a:solidFill>
                  <a:schemeClr val="tx1"/>
                </a:solidFill>
              </a:rPr>
              <a:t>post-prison x 0</a:t>
            </a:r>
            <a:r>
              <a:rPr lang="en-AU" sz="1200" i="1" dirty="0">
                <a:solidFill>
                  <a:schemeClr val="tx1"/>
                </a:solidFill>
              </a:rPr>
              <a:t>]</a:t>
            </a:r>
            <a:endParaRPr lang="en-AU" sz="1200" i="1" dirty="0" smtClean="0">
              <a:solidFill>
                <a:schemeClr val="tx1"/>
              </a:solidFill>
            </a:endParaRPr>
          </a:p>
          <a:p>
            <a:pPr>
              <a:buFont typeface="Arial" panose="020B0604020202020204" pitchFamily="34" charset="0"/>
              <a:buChar char="•"/>
            </a:pPr>
            <a:r>
              <a:rPr lang="en-AU" sz="1400" dirty="0" smtClean="0">
                <a:solidFill>
                  <a:schemeClr val="tx1"/>
                </a:solidFill>
              </a:rPr>
              <a:t>Therapeutic prison </a:t>
            </a:r>
            <a:r>
              <a:rPr lang="en-AU" sz="1400" dirty="0">
                <a:solidFill>
                  <a:schemeClr val="tx1"/>
                </a:solidFill>
              </a:rPr>
              <a:t>facility </a:t>
            </a:r>
            <a:r>
              <a:rPr lang="en-AU" sz="1400" dirty="0" smtClean="0">
                <a:solidFill>
                  <a:schemeClr val="tx1"/>
                </a:solidFill>
              </a:rPr>
              <a:t>(n=3)   </a:t>
            </a:r>
            <a:r>
              <a:rPr lang="en-AU" sz="1200" dirty="0" smtClean="0">
                <a:solidFill>
                  <a:schemeClr val="tx1"/>
                </a:solidFill>
              </a:rPr>
              <a:t>[</a:t>
            </a:r>
            <a:r>
              <a:rPr lang="en-AU" sz="1200" i="1" dirty="0" smtClean="0">
                <a:solidFill>
                  <a:schemeClr val="tx1"/>
                </a:solidFill>
              </a:rPr>
              <a:t>post-prison care x 1</a:t>
            </a:r>
            <a:r>
              <a:rPr lang="en-AU" sz="1200" i="1" dirty="0">
                <a:solidFill>
                  <a:schemeClr val="tx1"/>
                </a:solidFill>
              </a:rPr>
              <a:t>]</a:t>
            </a:r>
          </a:p>
          <a:p>
            <a:endParaRPr lang="en-AU" sz="1400" dirty="0" smtClean="0">
              <a:solidFill>
                <a:schemeClr val="tx1"/>
              </a:solidFill>
            </a:endParaRPr>
          </a:p>
          <a:p>
            <a:r>
              <a:rPr lang="en-AU" sz="1400" b="1" dirty="0" smtClean="0">
                <a:solidFill>
                  <a:schemeClr val="tx1"/>
                </a:solidFill>
              </a:rPr>
              <a:t>Treatment approaches described </a:t>
            </a:r>
          </a:p>
          <a:p>
            <a:pPr>
              <a:buFont typeface="Arial" panose="020B0604020202020204" pitchFamily="34" charset="0"/>
              <a:buChar char="•"/>
            </a:pPr>
            <a:r>
              <a:rPr lang="en-AU" sz="1400" dirty="0" smtClean="0">
                <a:solidFill>
                  <a:schemeClr val="tx1"/>
                </a:solidFill>
              </a:rPr>
              <a:t>Cognitive behavioural therapy (n=8)</a:t>
            </a:r>
          </a:p>
          <a:p>
            <a:pPr>
              <a:buFont typeface="Arial" panose="020B0604020202020204" pitchFamily="34" charset="0"/>
              <a:buChar char="•"/>
            </a:pPr>
            <a:r>
              <a:rPr lang="en-AU" sz="1400" dirty="0" smtClean="0">
                <a:solidFill>
                  <a:schemeClr val="tx1"/>
                </a:solidFill>
              </a:rPr>
              <a:t>12-Step </a:t>
            </a:r>
            <a:r>
              <a:rPr lang="en-AU" sz="1400" dirty="0">
                <a:solidFill>
                  <a:schemeClr val="tx1"/>
                </a:solidFill>
              </a:rPr>
              <a:t>program e.g. Alcoholics Anonymous </a:t>
            </a:r>
            <a:r>
              <a:rPr lang="en-AU" sz="1400" dirty="0" smtClean="0">
                <a:solidFill>
                  <a:schemeClr val="tx1"/>
                </a:solidFill>
              </a:rPr>
              <a:t>(n=6)</a:t>
            </a:r>
            <a:endParaRPr lang="en-AU" sz="1400" dirty="0">
              <a:solidFill>
                <a:schemeClr val="tx1"/>
              </a:solidFill>
            </a:endParaRPr>
          </a:p>
          <a:p>
            <a:pPr>
              <a:buFont typeface="Arial" panose="020B0604020202020204" pitchFamily="34" charset="0"/>
              <a:buChar char="•"/>
            </a:pPr>
            <a:r>
              <a:rPr lang="en-AU" sz="1400" dirty="0" smtClean="0">
                <a:solidFill>
                  <a:schemeClr val="tx1"/>
                </a:solidFill>
              </a:rPr>
              <a:t>Psychoeducational (n=6)</a:t>
            </a:r>
            <a:endParaRPr lang="en-AU" sz="1400" dirty="0">
              <a:solidFill>
                <a:schemeClr val="tx1"/>
              </a:solidFill>
            </a:endParaRPr>
          </a:p>
          <a:p>
            <a:pPr>
              <a:buFont typeface="Arial" panose="020B0604020202020204" pitchFamily="34" charset="0"/>
              <a:buChar char="•"/>
            </a:pPr>
            <a:r>
              <a:rPr lang="en-AU" sz="1400" dirty="0" smtClean="0">
                <a:solidFill>
                  <a:schemeClr val="tx1"/>
                </a:solidFill>
              </a:rPr>
              <a:t>Therapeutic community (n=9)</a:t>
            </a:r>
            <a:endParaRPr lang="en-AU" sz="1400" dirty="0">
              <a:solidFill>
                <a:schemeClr val="tx1"/>
              </a:solidFill>
            </a:endParaRPr>
          </a:p>
          <a:p>
            <a:pPr>
              <a:buFont typeface="Arial" panose="020B0604020202020204" pitchFamily="34" charset="0"/>
              <a:buChar char="•"/>
            </a:pPr>
            <a:r>
              <a:rPr lang="en-AU" sz="1400" dirty="0" smtClean="0">
                <a:solidFill>
                  <a:schemeClr val="tx1"/>
                </a:solidFill>
              </a:rPr>
              <a:t>MATRIX </a:t>
            </a:r>
            <a:r>
              <a:rPr lang="en-AU" sz="1400" dirty="0">
                <a:solidFill>
                  <a:schemeClr val="tx1"/>
                </a:solidFill>
              </a:rPr>
              <a:t>model </a:t>
            </a:r>
            <a:r>
              <a:rPr lang="en-AU" sz="1400" dirty="0" smtClean="0">
                <a:solidFill>
                  <a:schemeClr val="tx1"/>
                </a:solidFill>
              </a:rPr>
              <a:t> (n=2)</a:t>
            </a:r>
            <a:endParaRPr lang="en-AU" sz="1400" dirty="0">
              <a:solidFill>
                <a:schemeClr val="tx1"/>
              </a:solidFill>
            </a:endParaRPr>
          </a:p>
          <a:p>
            <a:pPr>
              <a:buFont typeface="Arial" panose="020B0604020202020204" pitchFamily="34" charset="0"/>
              <a:buChar char="•"/>
            </a:pPr>
            <a:r>
              <a:rPr lang="en-AU" sz="1400" dirty="0" smtClean="0">
                <a:solidFill>
                  <a:schemeClr val="tx1"/>
                </a:solidFill>
              </a:rPr>
              <a:t>Meditation/mindfulness (n=2)</a:t>
            </a:r>
            <a:endParaRPr lang="en-AU" sz="1400" dirty="0">
              <a:solidFill>
                <a:schemeClr val="tx1"/>
              </a:solidFill>
            </a:endParaRPr>
          </a:p>
        </p:txBody>
      </p:sp>
      <p:sp>
        <p:nvSpPr>
          <p:cNvPr id="5" name="Slide Number Placeholder 4"/>
          <p:cNvSpPr>
            <a:spLocks noGrp="1"/>
          </p:cNvSpPr>
          <p:nvPr>
            <p:ph type="sldNum" sz="quarter" idx="13"/>
          </p:nvPr>
        </p:nvSpPr>
        <p:spPr/>
        <p:txBody>
          <a:bodyPr/>
          <a:lstStyle/>
          <a:p>
            <a:fld id="{8C385F23-470B-B540-9492-8220B9E90E81}" type="slidenum">
              <a:rPr lang="en-US" smtClean="0"/>
              <a:pPr/>
              <a:t>9</a:t>
            </a:fld>
            <a:endParaRPr lang="en-US" dirty="0"/>
          </a:p>
        </p:txBody>
      </p:sp>
      <p:sp>
        <p:nvSpPr>
          <p:cNvPr id="9" name="Rectangle 8"/>
          <p:cNvSpPr/>
          <p:nvPr/>
        </p:nvSpPr>
        <p:spPr>
          <a:xfrm>
            <a:off x="0" y="123109"/>
            <a:ext cx="5771408" cy="246221"/>
          </a:xfrm>
          <a:prstGeom prst="rect">
            <a:avLst/>
          </a:prstGeom>
        </p:spPr>
        <p:txBody>
          <a:bodyPr wrap="square">
            <a:spAutoFit/>
          </a:bodyPr>
          <a:lstStyle/>
          <a:p>
            <a:pPr lvl="0"/>
            <a:r>
              <a:rPr lang="en-AU" sz="1000" dirty="0" smtClean="0">
                <a:solidFill>
                  <a:prstClr val="white"/>
                </a:solidFill>
              </a:rPr>
              <a:t>Prison-based </a:t>
            </a:r>
            <a:r>
              <a:rPr lang="en-AU" sz="1000" dirty="0">
                <a:solidFill>
                  <a:prstClr val="white"/>
                </a:solidFill>
              </a:rPr>
              <a:t>alcohol and </a:t>
            </a:r>
            <a:r>
              <a:rPr lang="en-AU" sz="1000" dirty="0" smtClean="0">
                <a:solidFill>
                  <a:prstClr val="white"/>
                </a:solidFill>
              </a:rPr>
              <a:t>other </a:t>
            </a:r>
            <a:r>
              <a:rPr lang="en-AU" sz="1000" dirty="0">
                <a:solidFill>
                  <a:prstClr val="white"/>
                </a:solidFill>
              </a:rPr>
              <a:t>drug use treatment for </a:t>
            </a:r>
            <a:r>
              <a:rPr lang="en-AU" sz="1000" dirty="0" smtClean="0">
                <a:solidFill>
                  <a:prstClr val="white"/>
                </a:solidFill>
              </a:rPr>
              <a:t>Aboriginal </a:t>
            </a:r>
            <a:r>
              <a:rPr lang="en-AU" sz="1000" dirty="0">
                <a:solidFill>
                  <a:prstClr val="white"/>
                </a:solidFill>
              </a:rPr>
              <a:t>and non-Aboriginal </a:t>
            </a:r>
            <a:r>
              <a:rPr lang="en-AU" sz="1000" dirty="0" smtClean="0">
                <a:solidFill>
                  <a:prstClr val="white"/>
                </a:solidFill>
              </a:rPr>
              <a:t>men </a:t>
            </a:r>
            <a:endParaRPr lang="en-US" sz="1000" dirty="0">
              <a:solidFill>
                <a:prstClr val="white"/>
              </a:solidFill>
            </a:endParaRPr>
          </a:p>
        </p:txBody>
      </p:sp>
    </p:spTree>
    <p:extLst>
      <p:ext uri="{BB962C8B-B14F-4D97-AF65-F5344CB8AC3E}">
        <p14:creationId xmlns:p14="http://schemas.microsoft.com/office/powerpoint/2010/main" val="4266261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2016">
  <a:themeElements>
    <a:clrScheme name="Custom 2">
      <a:dk1>
        <a:sysClr val="windowText" lastClr="000000"/>
      </a:dk1>
      <a:lt1>
        <a:sysClr val="window" lastClr="FFFFFF"/>
      </a:lt1>
      <a:dk2>
        <a:srgbClr val="E66423"/>
      </a:dk2>
      <a:lt2>
        <a:srgbClr val="BE9D5A"/>
      </a:lt2>
      <a:accent1>
        <a:srgbClr val="F06E82"/>
      </a:accent1>
      <a:accent2>
        <a:srgbClr val="C3141E"/>
      </a:accent2>
      <a:accent3>
        <a:srgbClr val="6E418C"/>
      </a:accent3>
      <a:accent4>
        <a:srgbClr val="00AACD"/>
      </a:accent4>
      <a:accent5>
        <a:srgbClr val="145A82"/>
      </a:accent5>
      <a:accent6>
        <a:srgbClr val="1E783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02 Contents">
  <a:themeElements>
    <a:clrScheme name="Custom 2">
      <a:dk1>
        <a:sysClr val="windowText" lastClr="000000"/>
      </a:dk1>
      <a:lt1>
        <a:sysClr val="window" lastClr="FFFFFF"/>
      </a:lt1>
      <a:dk2>
        <a:srgbClr val="E66423"/>
      </a:dk2>
      <a:lt2>
        <a:srgbClr val="BE9D5A"/>
      </a:lt2>
      <a:accent1>
        <a:srgbClr val="F06E82"/>
      </a:accent1>
      <a:accent2>
        <a:srgbClr val="C3141E"/>
      </a:accent2>
      <a:accent3>
        <a:srgbClr val="6E418C"/>
      </a:accent3>
      <a:accent4>
        <a:srgbClr val="00AACD"/>
      </a:accent4>
      <a:accent5>
        <a:srgbClr val="145A82"/>
      </a:accent5>
      <a:accent6>
        <a:srgbClr val="1E783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Report55c057c3-5c13-4ca6-8dab-3fe1e0497fe2</bc56bdda6a6a44c48d8cfdd96ad4c147>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5ABCB31-2DFF-4AD2-939F-B109C95026C9}"/>
</file>

<file path=customXml/itemProps2.xml><?xml version="1.0" encoding="utf-8"?>
<ds:datastoreItem xmlns:ds="http://schemas.openxmlformats.org/officeDocument/2006/customXml" ds:itemID="{92B91001-ACC4-4365-8EB8-66C50B9C06FE}"/>
</file>

<file path=customXml/itemProps3.xml><?xml version="1.0" encoding="utf-8"?>
<ds:datastoreItem xmlns:ds="http://schemas.openxmlformats.org/officeDocument/2006/customXml" ds:itemID="{4A998152-8141-442D-B169-839CBB0500D9}"/>
</file>

<file path=docProps/app.xml><?xml version="1.0" encoding="utf-8"?>
<Properties xmlns="http://schemas.openxmlformats.org/officeDocument/2006/extended-properties" xmlns:vt="http://schemas.openxmlformats.org/officeDocument/2006/docPropsVTypes">
  <Template>Presentation 2016</Template>
  <TotalTime>3717</TotalTime>
  <Words>4746</Words>
  <Application>Microsoft Office PowerPoint</Application>
  <PresentationFormat>On-screen Show (4:3)</PresentationFormat>
  <Paragraphs>1053</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Presentation 2016</vt:lpstr>
      <vt:lpstr>02 Contents</vt:lpstr>
      <vt:lpstr>A systematic review of prison-based behavioural substance abuse treatment programs for men </vt:lpstr>
      <vt:lpstr>PowerPoint Presentation</vt:lpstr>
      <vt:lpstr>PowerPoint Presentation</vt:lpstr>
      <vt:lpstr>  A systematic review of prison-based behavioural substance abuse treatment programs for 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Michael Doyle  Phone 02 9385 9259 Email: mdoyle@kirby.unsw.edu.au  </vt:lpstr>
    </vt:vector>
  </TitlesOfParts>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Prison based treatment programs for men with a history of problematic alcohol and other drug use: A systematic review</dc:title>
  <dc:creator>Michael Doyle</dc:creator>
  <cp:lastModifiedBy>Michael Doyle</cp:lastModifiedBy>
  <cp:revision>227</cp:revision>
  <cp:lastPrinted>2016-12-06T00:05:19Z</cp:lastPrinted>
  <dcterms:created xsi:type="dcterms:W3CDTF">2016-07-01T02:20:02Z</dcterms:created>
  <dcterms:modified xsi:type="dcterms:W3CDTF">2017-02-15T00:55:25Z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Content tags">
    <vt:lpwstr>105;#Conference proceedings / Presentations|c21264d4-9564-4e41-9805-0fcb8759ef5a</vt:lpwstr>
  </property>
  <property fmtid="{D5CDD505-2E9C-101B-9397-08002B2CF9AE}" pid="4" name="DC.Type.DocType (JSMS">
    <vt:lpwstr>126;#Presentation|96b9c332-40fe-4061-87fb-bc6c76567afe</vt:lpwstr>
  </property>
  <property fmtid="{D5CDD505-2E9C-101B-9397-08002B2CF9AE}" pid="5" name="bc56bdda6a6a44c48d8cfdd96ad4c1470">
    <vt:lpwstr>Presentation|96b9c332-40fe-4061-87fb-bc6c76567afe</vt:lpwstr>
  </property>
</Properties>
</file>