
<file path=[Content_Types].xml><?xml version="1.0" encoding="utf-8"?>
<Types xmlns="http://schemas.openxmlformats.org/package/2006/content-types">
  <Default Extension="tmp" ContentType="image/png"/>
  <Default Extension="bin" ContentType="application/vnd.openxmlformats-officedocument.presentationml.printerSetting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drawings/drawing1.xml" ContentType="application/vnd.openxmlformats-officedocument.drawingml.chartshapes+xml"/>
  <Override PartName="/ppt/diagrams/data1.xml" ContentType="application/vnd.openxmlformats-officedocument.drawingml.diagramData+xml"/>
  <Override PartName="/ppt/drawings/drawing2.xml" ContentType="application/vnd.openxmlformats-officedocument.drawingml.chartshapes+xml"/>
  <Override PartName="/ppt/slides/slide3.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1.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2.xml" ContentType="application/vnd.openxmlformats-officedocument.presentationml.slide+xml"/>
  <Override PartName="/ppt/slides/slide29.xml" ContentType="application/vnd.openxmlformats-officedocument.presentationml.slide+xml"/>
  <Override PartName="/ppt/slides/slide27.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8.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4.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10.xml" ContentType="application/vnd.openxmlformats-officedocument.presentationml.notesSlide+xml"/>
  <Override PartName="/ppt/notesSlides/notesSlide34.xml" ContentType="application/vnd.openxmlformats-officedocument.presentationml.notesSlide+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3.xml" ContentType="application/vnd.openxmlformats-officedocument.presentationml.notesSlide+xml"/>
  <Override PartName="/ppt/notesSlides/notesSlide22.xml" ContentType="application/vnd.openxmlformats-officedocument.presentationml.notesSlide+xml"/>
  <Override PartName="/ppt/notesSlides/notesSlide21.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33.xml" ContentType="application/vnd.openxmlformats-officedocument.presentationml.notesSlide+xml"/>
  <Override PartName="/ppt/notesSlides/notesSlide32.xml" ContentType="application/vnd.openxmlformats-officedocument.presentationml.notesSlide+xml"/>
  <Override PartName="/ppt/notesSlides/notesSlide31.xml" ContentType="application/vnd.openxmlformats-officedocument.presentationml.notesSlide+xml"/>
  <Override PartName="/ppt/notesSlides/notesSlide30.xml" ContentType="application/vnd.openxmlformats-officedocument.presentationml.notesSlide+xml"/>
  <Override PartName="/ppt/notesSlides/notesSlide29.xml" ContentType="application/vnd.openxmlformats-officedocument.presentationml.notesSlide+xml"/>
  <Override PartName="/ppt/notesSlides/notesSlide20.xml" ContentType="application/vnd.openxmlformats-officedocument.presentationml.notesSlide+xml"/>
  <Override PartName="/ppt/notesSlides/notesSlide25.xml" ContentType="application/vnd.openxmlformats-officedocument.presentationml.notesSlide+xml"/>
  <Override PartName="/ppt/notesSlides/notesSlide16.xml" ContentType="application/vnd.openxmlformats-officedocument.presentationml.notesSlide+xml"/>
  <Override PartName="/ppt/notesSlides/notesSlide19.xml" ContentType="application/vnd.openxmlformats-officedocument.presentationml.notesSlide+xml"/>
  <Override PartName="/ppt/notesSlides/notesSlide18.xml" ContentType="application/vnd.openxmlformats-officedocument.presentationml.notesSlide+xml"/>
  <Override PartName="/ppt/notesSlides/notesSlide17.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charts/chart6.xml" ContentType="application/vnd.openxmlformats-officedocument.drawingml.chart+xml"/>
  <Override PartName="/ppt/diagrams/quickStyle1.xml" ContentType="application/vnd.openxmlformats-officedocument.drawingml.diagramStyle+xml"/>
  <Override PartName="/ppt/diagrams/layout1.xml" ContentType="application/vnd.openxmlformats-officedocument.drawingml.diagramLayout+xml"/>
  <Override PartName="/ppt/diagrams/drawing1.xml" ContentType="application/vnd.ms-office.drawingml.diagramDrawing+xml"/>
  <Override PartName="/ppt/theme/theme1.xml" ContentType="application/vnd.openxmlformats-officedocument.theme+xml"/>
  <Override PartName="/ppt/diagrams/colors1.xml" ContentType="application/vnd.openxmlformats-officedocument.drawingml.diagramColors+xml"/>
  <Override PartName="/ppt/charts/chart4.xml" ContentType="application/vnd.openxmlformats-officedocument.drawingml.char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2.xml" ContentType="application/vnd.openxmlformats-officedocument.drawingml.chart+xml"/>
  <Override PartName="/ppt/theme/themeOverride1.xml" ContentType="application/vnd.openxmlformats-officedocument.themeOverride+xml"/>
  <Override PartName="/ppt/charts/chart1.xml" ContentType="application/vnd.openxmlformats-officedocument.drawingml.chart+xml"/>
  <Override PartName="/ppt/notesMasters/notesMaster1.xml" ContentType="application/vnd.openxmlformats-officedocument.presentationml.notesMaster+xml"/>
  <Override PartName="/ppt/theme/themeOverride2.xml" ContentType="application/vnd.openxmlformats-officedocument.themeOverride+xml"/>
  <Override PartName="/ppt/charts/chart5.xml" ContentType="application/vnd.openxmlformats-officedocument.drawingml.chart+xml"/>
  <Override PartName="/ppt/handoutMasters/handoutMaster1.xml" ContentType="application/vnd.openxmlformats-officedocument.presentationml.handout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37"/>
  </p:notesMasterIdLst>
  <p:handoutMasterIdLst>
    <p:handoutMasterId r:id="rId38"/>
  </p:handoutMasterIdLst>
  <p:sldIdLst>
    <p:sldId id="338" r:id="rId3"/>
    <p:sldId id="339" r:id="rId4"/>
    <p:sldId id="344" r:id="rId5"/>
    <p:sldId id="343" r:id="rId6"/>
    <p:sldId id="353" r:id="rId7"/>
    <p:sldId id="391" r:id="rId8"/>
    <p:sldId id="394" r:id="rId9"/>
    <p:sldId id="352" r:id="rId10"/>
    <p:sldId id="349" r:id="rId11"/>
    <p:sldId id="316" r:id="rId12"/>
    <p:sldId id="384" r:id="rId13"/>
    <p:sldId id="375" r:id="rId14"/>
    <p:sldId id="387" r:id="rId15"/>
    <p:sldId id="388" r:id="rId16"/>
    <p:sldId id="389" r:id="rId17"/>
    <p:sldId id="368" r:id="rId18"/>
    <p:sldId id="369" r:id="rId19"/>
    <p:sldId id="373" r:id="rId20"/>
    <p:sldId id="374" r:id="rId21"/>
    <p:sldId id="377" r:id="rId22"/>
    <p:sldId id="393" r:id="rId23"/>
    <p:sldId id="395" r:id="rId24"/>
    <p:sldId id="392" r:id="rId25"/>
    <p:sldId id="398" r:id="rId26"/>
    <p:sldId id="397" r:id="rId27"/>
    <p:sldId id="396" r:id="rId28"/>
    <p:sldId id="400" r:id="rId29"/>
    <p:sldId id="401" r:id="rId30"/>
    <p:sldId id="399" r:id="rId31"/>
    <p:sldId id="378" r:id="rId32"/>
    <p:sldId id="386" r:id="rId33"/>
    <p:sldId id="402" r:id="rId34"/>
    <p:sldId id="380" r:id="rId35"/>
    <p:sldId id="390" r:id="rId3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110" charset="0"/>
        <a:ea typeface="ＭＳ Ｐゴシック" pitchFamily="-110" charset="-128"/>
        <a:cs typeface="ＭＳ Ｐゴシック" pitchFamily="-110" charset="-128"/>
      </a:defRPr>
    </a:lvl1pPr>
    <a:lvl2pPr marL="457200" algn="l" rtl="0" eaLnBrk="0" fontAlgn="base" hangingPunct="0">
      <a:spcBef>
        <a:spcPct val="0"/>
      </a:spcBef>
      <a:spcAft>
        <a:spcPct val="0"/>
      </a:spcAft>
      <a:defRPr sz="2400" kern="1200">
        <a:solidFill>
          <a:schemeClr val="tx1"/>
        </a:solidFill>
        <a:latin typeface="Arial" pitchFamily="-110" charset="0"/>
        <a:ea typeface="ＭＳ Ｐゴシック" pitchFamily="-110" charset="-128"/>
        <a:cs typeface="ＭＳ Ｐゴシック" pitchFamily="-110" charset="-128"/>
      </a:defRPr>
    </a:lvl2pPr>
    <a:lvl3pPr marL="914400" algn="l" rtl="0" eaLnBrk="0" fontAlgn="base" hangingPunct="0">
      <a:spcBef>
        <a:spcPct val="0"/>
      </a:spcBef>
      <a:spcAft>
        <a:spcPct val="0"/>
      </a:spcAft>
      <a:defRPr sz="2400" kern="1200">
        <a:solidFill>
          <a:schemeClr val="tx1"/>
        </a:solidFill>
        <a:latin typeface="Arial" pitchFamily="-110" charset="0"/>
        <a:ea typeface="ＭＳ Ｐゴシック" pitchFamily="-110" charset="-128"/>
        <a:cs typeface="ＭＳ Ｐゴシック" pitchFamily="-110" charset="-128"/>
      </a:defRPr>
    </a:lvl3pPr>
    <a:lvl4pPr marL="1371600" algn="l" rtl="0" eaLnBrk="0" fontAlgn="base" hangingPunct="0">
      <a:spcBef>
        <a:spcPct val="0"/>
      </a:spcBef>
      <a:spcAft>
        <a:spcPct val="0"/>
      </a:spcAft>
      <a:defRPr sz="2400" kern="1200">
        <a:solidFill>
          <a:schemeClr val="tx1"/>
        </a:solidFill>
        <a:latin typeface="Arial" pitchFamily="-110" charset="0"/>
        <a:ea typeface="ＭＳ Ｐゴシック" pitchFamily="-110" charset="-128"/>
        <a:cs typeface="ＭＳ Ｐゴシック" pitchFamily="-110" charset="-128"/>
      </a:defRPr>
    </a:lvl4pPr>
    <a:lvl5pPr marL="1828800" algn="l" rtl="0" eaLnBrk="0" fontAlgn="base" hangingPunct="0">
      <a:spcBef>
        <a:spcPct val="0"/>
      </a:spcBef>
      <a:spcAft>
        <a:spcPct val="0"/>
      </a:spcAft>
      <a:defRPr sz="2400" kern="1200">
        <a:solidFill>
          <a:schemeClr val="tx1"/>
        </a:solidFill>
        <a:latin typeface="Arial" pitchFamily="-110" charset="0"/>
        <a:ea typeface="ＭＳ Ｐゴシック" pitchFamily="-110" charset="-128"/>
        <a:cs typeface="ＭＳ Ｐゴシック" pitchFamily="-110" charset="-128"/>
      </a:defRPr>
    </a:lvl5pPr>
    <a:lvl6pPr marL="2286000" algn="l" defTabSz="457200" rtl="0" eaLnBrk="1" latinLnBrk="0" hangingPunct="1">
      <a:defRPr sz="2400" kern="1200">
        <a:solidFill>
          <a:schemeClr val="tx1"/>
        </a:solidFill>
        <a:latin typeface="Arial" pitchFamily="-110" charset="0"/>
        <a:ea typeface="ＭＳ Ｐゴシック" pitchFamily="-110" charset="-128"/>
        <a:cs typeface="ＭＳ Ｐゴシック" pitchFamily="-110" charset="-128"/>
      </a:defRPr>
    </a:lvl6pPr>
    <a:lvl7pPr marL="2743200" algn="l" defTabSz="457200" rtl="0" eaLnBrk="1" latinLnBrk="0" hangingPunct="1">
      <a:defRPr sz="2400" kern="1200">
        <a:solidFill>
          <a:schemeClr val="tx1"/>
        </a:solidFill>
        <a:latin typeface="Arial" pitchFamily="-110" charset="0"/>
        <a:ea typeface="ＭＳ Ｐゴシック" pitchFamily="-110" charset="-128"/>
        <a:cs typeface="ＭＳ Ｐゴシック" pitchFamily="-110" charset="-128"/>
      </a:defRPr>
    </a:lvl7pPr>
    <a:lvl8pPr marL="3200400" algn="l" defTabSz="457200" rtl="0" eaLnBrk="1" latinLnBrk="0" hangingPunct="1">
      <a:defRPr sz="2400" kern="1200">
        <a:solidFill>
          <a:schemeClr val="tx1"/>
        </a:solidFill>
        <a:latin typeface="Arial" pitchFamily="-110" charset="0"/>
        <a:ea typeface="ＭＳ Ｐゴシック" pitchFamily="-110" charset="-128"/>
        <a:cs typeface="ＭＳ Ｐゴシック" pitchFamily="-110" charset="-128"/>
      </a:defRPr>
    </a:lvl8pPr>
    <a:lvl9pPr marL="3657600" algn="l" defTabSz="457200" rtl="0" eaLnBrk="1" latinLnBrk="0" hangingPunct="1">
      <a:defRPr sz="2400" kern="1200">
        <a:solidFill>
          <a:schemeClr val="tx1"/>
        </a:solidFill>
        <a:latin typeface="Arial" pitchFamily="-110" charset="0"/>
        <a:ea typeface="ＭＳ Ｐゴシック" pitchFamily="-110" charset="-128"/>
        <a:cs typeface="ＭＳ Ｐゴシック" pitchFamily="-110"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clrMru>
    <a:srgbClr val="008A3E"/>
    <a:srgbClr val="76B531"/>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74" autoAdjust="0"/>
    <p:restoredTop sz="71000" autoAdjust="0"/>
  </p:normalViewPr>
  <p:slideViewPr>
    <p:cSldViewPr>
      <p:cViewPr>
        <p:scale>
          <a:sx n="100" d="100"/>
          <a:sy n="100" d="100"/>
        </p:scale>
        <p:origin x="-1584" y="848"/>
      </p:cViewPr>
      <p:guideLst>
        <p:guide orient="horz" pos="2160"/>
        <p:guide pos="2880"/>
      </p:guideLst>
    </p:cSldViewPr>
  </p:slideViewPr>
  <p:outlineViewPr>
    <p:cViewPr>
      <p:scale>
        <a:sx n="33" d="100"/>
        <a:sy n="33" d="100"/>
      </p:scale>
      <p:origin x="0" y="0"/>
    </p:cViewPr>
  </p:outlineViewPr>
  <p:notesTextViewPr>
    <p:cViewPr>
      <p:scale>
        <a:sx n="130" d="100"/>
        <a:sy n="13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printerSettings" Target="printerSettings/printerSettings1.bin"/><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9" Type="http://schemas.openxmlformats.org/officeDocument/2006/relationships/slide" Target="slides/slide27.xml"/><Relationship Id="rId2" Type="http://schemas.openxmlformats.org/officeDocument/2006/relationships/slideMaster" Target="slideMasters/slideMaster2.xml"/><Relationship Id="rId16" Type="http://schemas.openxmlformats.org/officeDocument/2006/relationships/slide" Target="slides/slide14.xml"/><Relationship Id="rId24" Type="http://schemas.openxmlformats.org/officeDocument/2006/relationships/slide" Target="slides/slide22.xml"/><Relationship Id="rId1" Type="http://schemas.openxmlformats.org/officeDocument/2006/relationships/slideMaster" Target="slideMasters/slideMaster1.xml"/><Relationship Id="rId32" Type="http://schemas.openxmlformats.org/officeDocument/2006/relationships/slide" Target="slides/slide30.xml"/><Relationship Id="rId6" Type="http://schemas.openxmlformats.org/officeDocument/2006/relationships/slide" Target="slides/slide4.xml"/><Relationship Id="rId11" Type="http://schemas.openxmlformats.org/officeDocument/2006/relationships/slide" Target="slides/slide9.xml"/><Relationship Id="rId37" Type="http://schemas.openxmlformats.org/officeDocument/2006/relationships/notesMaster" Target="notesMasters/notesMaster1.xml"/><Relationship Id="rId40" Type="http://schemas.openxmlformats.org/officeDocument/2006/relationships/presProps" Target="presProps.xml"/><Relationship Id="rId45" Type="http://schemas.openxmlformats.org/officeDocument/2006/relationships/customXml" Target="../customXml/item2.xml"/><Relationship Id="rId23" Type="http://schemas.openxmlformats.org/officeDocument/2006/relationships/slide" Target="slides/slide21.xml"/><Relationship Id="rId28" Type="http://schemas.openxmlformats.org/officeDocument/2006/relationships/slide" Target="slides/slide26.xml"/><Relationship Id="rId5" Type="http://schemas.openxmlformats.org/officeDocument/2006/relationships/slide" Target="slides/slide3.xml"/><Relationship Id="rId36" Type="http://schemas.openxmlformats.org/officeDocument/2006/relationships/slide" Target="slides/slide34.xml"/><Relationship Id="rId15" Type="http://schemas.openxmlformats.org/officeDocument/2006/relationships/slide" Target="slides/slide13.xml"/><Relationship Id="rId31" Type="http://schemas.openxmlformats.org/officeDocument/2006/relationships/slide" Target="slides/slide29.xml"/><Relationship Id="rId10" Type="http://schemas.openxmlformats.org/officeDocument/2006/relationships/slide" Target="slides/slide8.xml"/><Relationship Id="rId19" Type="http://schemas.openxmlformats.org/officeDocument/2006/relationships/slide" Target="slides/slide17.xml"/><Relationship Id="rId44" Type="http://schemas.openxmlformats.org/officeDocument/2006/relationships/customXml" Target="../customXml/item1.xml"/><Relationship Id="rId22" Type="http://schemas.openxmlformats.org/officeDocument/2006/relationships/slide" Target="slides/slide20.xml"/><Relationship Id="rId27" Type="http://schemas.openxmlformats.org/officeDocument/2006/relationships/slide" Target="slides/slide25.xml"/><Relationship Id="rId4" Type="http://schemas.openxmlformats.org/officeDocument/2006/relationships/slide" Target="slides/slide2.xml"/><Relationship Id="rId30" Type="http://schemas.openxmlformats.org/officeDocument/2006/relationships/slide" Target="slides/slide28.xml"/><Relationship Id="rId9" Type="http://schemas.openxmlformats.org/officeDocument/2006/relationships/slide" Target="slides/slide7.xml"/><Relationship Id="rId35" Type="http://schemas.openxmlformats.org/officeDocument/2006/relationships/slide" Target="slides/slide33.xml"/><Relationship Id="rId14" Type="http://schemas.openxmlformats.org/officeDocument/2006/relationships/slide" Target="slides/slide12.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25" Type="http://schemas.openxmlformats.org/officeDocument/2006/relationships/slide" Target="slides/slide23.xml"/><Relationship Id="rId33" Type="http://schemas.openxmlformats.org/officeDocument/2006/relationships/slide" Target="slides/slide31.xml"/><Relationship Id="rId12" Type="http://schemas.openxmlformats.org/officeDocument/2006/relationships/slide" Target="slides/slide10.xml"/><Relationship Id="rId17" Type="http://schemas.openxmlformats.org/officeDocument/2006/relationships/slide" Target="slides/slide15.xml"/><Relationship Id="rId38" Type="http://schemas.openxmlformats.org/officeDocument/2006/relationships/handoutMaster" Target="handoutMasters/handoutMaster1.xml"/><Relationship Id="rId46" Type="http://schemas.openxmlformats.org/officeDocument/2006/relationships/customXml" Target="../customXml/item3.xml"/><Relationship Id="rId20" Type="http://schemas.openxmlformats.org/officeDocument/2006/relationships/slide" Target="slides/slide18.xml"/><Relationship Id="rId41"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package" Target="../embeddings/Microsoft_Excel_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Sheet4.xlsx"/><Relationship Id="rId2" Type="http://schemas.openxmlformats.org/officeDocument/2006/relationships/chartUserShapes" Target="../drawings/drawing1.xml"/></Relationships>
</file>

<file path=ppt/charts/_rels/chart5.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package" Target="../embeddings/Microsoft_Excel_Sheet5.xlsx"/><Relationship Id="rId3" Type="http://schemas.openxmlformats.org/officeDocument/2006/relationships/chartUserShapes" Target="../drawings/drawing2.xml"/></Relationships>
</file>

<file path=ppt/charts/_rels/chart6.xml.rels><?xml version="1.0" encoding="UTF-8" standalone="yes"?>
<Relationships xmlns="http://schemas.openxmlformats.org/package/2006/relationships"><Relationship Id="rId1" Type="http://schemas.openxmlformats.org/officeDocument/2006/relationships/themeOverride" Target="../theme/themeOverride3.xml"/><Relationship Id="rId2" Type="http://schemas.openxmlformats.org/officeDocument/2006/relationships/package" Target="../embeddings/Microsoft_Excel_Sheet6.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874932025096626"/>
          <c:y val="0.0776030126631632"/>
          <c:w val="0.892394509771819"/>
          <c:h val="0.73996049705169"/>
        </c:manualLayout>
      </c:layout>
      <c:barChart>
        <c:barDir val="col"/>
        <c:grouping val="clustered"/>
        <c:varyColors val="0"/>
        <c:ser>
          <c:idx val="0"/>
          <c:order val="0"/>
          <c:tx>
            <c:strRef>
              <c:f>Sheet1!$B$1</c:f>
              <c:strCache>
                <c:ptCount val="1"/>
                <c:pt idx="0">
                  <c:v>More lenient</c:v>
                </c:pt>
              </c:strCache>
            </c:strRef>
          </c:tx>
          <c:spPr>
            <a:solidFill>
              <a:srgbClr val="FF0000"/>
            </a:solidFill>
          </c:spPr>
          <c:invertIfNegative val="0"/>
          <c:dLbls>
            <c:spPr>
              <a:noFill/>
              <a:ln>
                <a:noFill/>
              </a:ln>
              <a:effectLst/>
            </c:spPr>
            <c:txPr>
              <a:bodyPr/>
              <a:lstStyle/>
              <a:p>
                <a:pPr>
                  <a:defRPr sz="14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Sex offence trials</c:v>
                </c:pt>
                <c:pt idx="1">
                  <c:v>Violent offence trials</c:v>
                </c:pt>
                <c:pt idx="2">
                  <c:v>Other offence trials</c:v>
                </c:pt>
              </c:strCache>
            </c:strRef>
          </c:cat>
          <c:val>
            <c:numRef>
              <c:f>Sheet1!$B$2:$B$4</c:f>
              <c:numCache>
                <c:formatCode>0</c:formatCode>
                <c:ptCount val="3"/>
                <c:pt idx="0">
                  <c:v>49.7</c:v>
                </c:pt>
                <c:pt idx="1">
                  <c:v>71.1</c:v>
                </c:pt>
                <c:pt idx="2">
                  <c:v>68.1</c:v>
                </c:pt>
              </c:numCache>
            </c:numRef>
          </c:val>
        </c:ser>
        <c:ser>
          <c:idx val="1"/>
          <c:order val="1"/>
          <c:tx>
            <c:strRef>
              <c:f>Sheet1!$C$1</c:f>
              <c:strCache>
                <c:ptCount val="1"/>
                <c:pt idx="0">
                  <c:v>Same in severity</c:v>
                </c:pt>
              </c:strCache>
            </c:strRef>
          </c:tx>
          <c:spPr>
            <a:solidFill>
              <a:schemeClr val="tx1"/>
            </a:solidFill>
          </c:spPr>
          <c:invertIfNegative val="0"/>
          <c:dLbls>
            <c:spPr>
              <a:noFill/>
              <a:ln>
                <a:noFill/>
              </a:ln>
              <a:effectLst/>
            </c:spPr>
            <c:txPr>
              <a:bodyPr/>
              <a:lstStyle/>
              <a:p>
                <a:pPr>
                  <a:defRPr sz="14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Sex offence trials</c:v>
                </c:pt>
                <c:pt idx="1">
                  <c:v>Violent offence trials</c:v>
                </c:pt>
                <c:pt idx="2">
                  <c:v>Other offence trials</c:v>
                </c:pt>
              </c:strCache>
            </c:strRef>
          </c:cat>
          <c:val>
            <c:numRef>
              <c:f>Sheet1!$C$2:$C$4</c:f>
              <c:numCache>
                <c:formatCode>0</c:formatCode>
                <c:ptCount val="3"/>
                <c:pt idx="0">
                  <c:v>1.4</c:v>
                </c:pt>
                <c:pt idx="1">
                  <c:v>0.7</c:v>
                </c:pt>
                <c:pt idx="2">
                  <c:v>5.7</c:v>
                </c:pt>
              </c:numCache>
            </c:numRef>
          </c:val>
        </c:ser>
        <c:ser>
          <c:idx val="2"/>
          <c:order val="2"/>
          <c:tx>
            <c:strRef>
              <c:f>Sheet1!$D$1</c:f>
              <c:strCache>
                <c:ptCount val="1"/>
                <c:pt idx="0">
                  <c:v>More severe</c:v>
                </c:pt>
              </c:strCache>
            </c:strRef>
          </c:tx>
          <c:spPr>
            <a:solidFill>
              <a:srgbClr val="008000"/>
            </a:solidFill>
          </c:spPr>
          <c:invertIfNegative val="0"/>
          <c:dLbls>
            <c:spPr>
              <a:noFill/>
              <a:ln>
                <a:noFill/>
              </a:ln>
              <a:effectLst/>
            </c:spPr>
            <c:txPr>
              <a:bodyPr/>
              <a:lstStyle/>
              <a:p>
                <a:pPr>
                  <a:defRPr sz="14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Sex offence trials</c:v>
                </c:pt>
                <c:pt idx="1">
                  <c:v>Violent offence trials</c:v>
                </c:pt>
                <c:pt idx="2">
                  <c:v>Other offence trials</c:v>
                </c:pt>
              </c:strCache>
            </c:strRef>
          </c:cat>
          <c:val>
            <c:numRef>
              <c:f>Sheet1!$D$2:$D$4</c:f>
              <c:numCache>
                <c:formatCode>0</c:formatCode>
                <c:ptCount val="3"/>
                <c:pt idx="0">
                  <c:v>48.9</c:v>
                </c:pt>
                <c:pt idx="1">
                  <c:v>28.2</c:v>
                </c:pt>
                <c:pt idx="2">
                  <c:v>26.2</c:v>
                </c:pt>
              </c:numCache>
            </c:numRef>
          </c:val>
        </c:ser>
        <c:dLbls>
          <c:dLblPos val="outEnd"/>
          <c:showLegendKey val="0"/>
          <c:showVal val="1"/>
          <c:showCatName val="0"/>
          <c:showSerName val="0"/>
          <c:showPercent val="0"/>
          <c:showBubbleSize val="0"/>
        </c:dLbls>
        <c:gapWidth val="150"/>
        <c:axId val="2111270200"/>
        <c:axId val="2111273352"/>
      </c:barChart>
      <c:catAx>
        <c:axId val="2111270200"/>
        <c:scaling>
          <c:orientation val="minMax"/>
        </c:scaling>
        <c:delete val="0"/>
        <c:axPos val="b"/>
        <c:numFmt formatCode="General" sourceLinked="0"/>
        <c:majorTickMark val="out"/>
        <c:minorTickMark val="none"/>
        <c:tickLblPos val="nextTo"/>
        <c:txPr>
          <a:bodyPr/>
          <a:lstStyle/>
          <a:p>
            <a:pPr>
              <a:defRPr sz="1400"/>
            </a:pPr>
            <a:endParaRPr lang="en-US"/>
          </a:p>
        </c:txPr>
        <c:crossAx val="2111273352"/>
        <c:crosses val="autoZero"/>
        <c:auto val="1"/>
        <c:lblAlgn val="ctr"/>
        <c:lblOffset val="100"/>
        <c:noMultiLvlLbl val="0"/>
      </c:catAx>
      <c:valAx>
        <c:axId val="2111273352"/>
        <c:scaling>
          <c:orientation val="minMax"/>
        </c:scaling>
        <c:delete val="0"/>
        <c:axPos val="l"/>
        <c:title>
          <c:tx>
            <c:rich>
              <a:bodyPr rot="-5400000" vert="horz"/>
              <a:lstStyle/>
              <a:p>
                <a:pPr>
                  <a:defRPr sz="1400"/>
                </a:pPr>
                <a:r>
                  <a:rPr lang="en-US" sz="1400"/>
                  <a:t>Percentage</a:t>
                </a:r>
                <a:r>
                  <a:rPr lang="en-US" sz="1400" baseline="0"/>
                  <a:t> of jurors</a:t>
                </a:r>
                <a:endParaRPr lang="en-US" sz="1400"/>
              </a:p>
            </c:rich>
          </c:tx>
          <c:layout/>
          <c:overlay val="0"/>
        </c:title>
        <c:numFmt formatCode="0" sourceLinked="1"/>
        <c:majorTickMark val="out"/>
        <c:minorTickMark val="none"/>
        <c:tickLblPos val="nextTo"/>
        <c:txPr>
          <a:bodyPr/>
          <a:lstStyle/>
          <a:p>
            <a:pPr>
              <a:defRPr sz="1400"/>
            </a:pPr>
            <a:endParaRPr lang="en-US"/>
          </a:p>
        </c:txPr>
        <c:crossAx val="2111270200"/>
        <c:crosses val="autoZero"/>
        <c:crossBetween val="between"/>
      </c:valAx>
    </c:plotArea>
    <c:legend>
      <c:legendPos val="t"/>
      <c:layout>
        <c:manualLayout>
          <c:xMode val="edge"/>
          <c:yMode val="edge"/>
          <c:x val="0.505787855930238"/>
          <c:y val="0.210161921212109"/>
          <c:w val="0.228111131215031"/>
          <c:h val="0.208709776481858"/>
        </c:manualLayout>
      </c:layout>
      <c:overlay val="0"/>
      <c:txPr>
        <a:bodyPr/>
        <a:lstStyle/>
        <a:p>
          <a:pPr>
            <a:defRPr sz="1400"/>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Sheet1!$B$1</c:f>
              <c:strCache>
                <c:ptCount val="1"/>
                <c:pt idx="0">
                  <c:v>Sex offence</c:v>
                </c:pt>
              </c:strCache>
            </c:strRef>
          </c:tx>
          <c:spPr>
            <a:solidFill>
              <a:srgbClr val="FF0000"/>
            </a:solidFill>
          </c:spPr>
          <c:invertIfNegative val="0"/>
          <c:dLbls>
            <c:spPr>
              <a:noFill/>
              <a:ln>
                <a:noFill/>
              </a:ln>
              <a:effectLst/>
            </c:spPr>
            <c:txPr>
              <a:bodyPr/>
              <a:lstStyle/>
              <a:p>
                <a:pPr>
                  <a:defRPr sz="14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Very appropriate</c:v>
                </c:pt>
                <c:pt idx="1">
                  <c:v>Fairly appropriate or Very/fairly inappropriate</c:v>
                </c:pt>
              </c:strCache>
            </c:strRef>
          </c:cat>
          <c:val>
            <c:numRef>
              <c:f>Sheet1!$B$2:$B$3</c:f>
              <c:numCache>
                <c:formatCode>0.0</c:formatCode>
                <c:ptCount val="2"/>
                <c:pt idx="0">
                  <c:v>45.7</c:v>
                </c:pt>
                <c:pt idx="1">
                  <c:v>54.3</c:v>
                </c:pt>
              </c:numCache>
            </c:numRef>
          </c:val>
        </c:ser>
        <c:ser>
          <c:idx val="1"/>
          <c:order val="1"/>
          <c:tx>
            <c:strRef>
              <c:f>Sheet1!$C$1</c:f>
              <c:strCache>
                <c:ptCount val="1"/>
                <c:pt idx="0">
                  <c:v>Violent offence</c:v>
                </c:pt>
              </c:strCache>
            </c:strRef>
          </c:tx>
          <c:spPr>
            <a:solidFill>
              <a:srgbClr val="000000"/>
            </a:solidFill>
          </c:spPr>
          <c:invertIfNegative val="0"/>
          <c:dLbls>
            <c:spPr>
              <a:noFill/>
              <a:ln>
                <a:noFill/>
              </a:ln>
              <a:effectLst/>
            </c:spPr>
            <c:txPr>
              <a:bodyPr/>
              <a:lstStyle/>
              <a:p>
                <a:pPr>
                  <a:defRPr sz="14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Very appropriate</c:v>
                </c:pt>
                <c:pt idx="1">
                  <c:v>Fairly appropriate or Very/fairly inappropriate</c:v>
                </c:pt>
              </c:strCache>
            </c:strRef>
          </c:cat>
          <c:val>
            <c:numRef>
              <c:f>Sheet1!$C$2:$C$3</c:f>
              <c:numCache>
                <c:formatCode>0.0</c:formatCode>
                <c:ptCount val="2"/>
                <c:pt idx="0">
                  <c:v>65.0</c:v>
                </c:pt>
                <c:pt idx="1">
                  <c:v>35.0</c:v>
                </c:pt>
              </c:numCache>
            </c:numRef>
          </c:val>
        </c:ser>
        <c:ser>
          <c:idx val="2"/>
          <c:order val="2"/>
          <c:tx>
            <c:strRef>
              <c:f>Sheet1!$D$1</c:f>
              <c:strCache>
                <c:ptCount val="1"/>
                <c:pt idx="0">
                  <c:v>Other offences</c:v>
                </c:pt>
              </c:strCache>
            </c:strRef>
          </c:tx>
          <c:spPr>
            <a:solidFill>
              <a:srgbClr val="008000"/>
            </a:solidFill>
          </c:spPr>
          <c:invertIfNegative val="0"/>
          <c:dLbls>
            <c:txPr>
              <a:bodyPr/>
              <a:lstStyle/>
              <a:p>
                <a:pPr>
                  <a:defRPr sz="1400"/>
                </a:pPr>
                <a:endParaRPr lang="en-US"/>
              </a:p>
            </c:txPr>
            <c:dLblPos val="outEnd"/>
            <c:showLegendKey val="0"/>
            <c:showVal val="1"/>
            <c:showCatName val="0"/>
            <c:showSerName val="0"/>
            <c:showPercent val="0"/>
            <c:showBubbleSize val="0"/>
            <c:showLeaderLines val="0"/>
          </c:dLbls>
          <c:cat>
            <c:strRef>
              <c:f>Sheet1!$A$2:$A$3</c:f>
              <c:strCache>
                <c:ptCount val="2"/>
                <c:pt idx="0">
                  <c:v>Very appropriate</c:v>
                </c:pt>
                <c:pt idx="1">
                  <c:v>Fairly appropriate or Very/fairly inappropriate</c:v>
                </c:pt>
              </c:strCache>
            </c:strRef>
          </c:cat>
          <c:val>
            <c:numRef>
              <c:f>Sheet1!$D$2:$D$3</c:f>
              <c:numCache>
                <c:formatCode>0.0</c:formatCode>
                <c:ptCount val="2"/>
                <c:pt idx="0">
                  <c:v>58.0</c:v>
                </c:pt>
                <c:pt idx="1">
                  <c:v>42.0</c:v>
                </c:pt>
              </c:numCache>
            </c:numRef>
          </c:val>
        </c:ser>
        <c:dLbls>
          <c:dLblPos val="outEnd"/>
          <c:showLegendKey val="0"/>
          <c:showVal val="1"/>
          <c:showCatName val="0"/>
          <c:showSerName val="0"/>
          <c:showPercent val="0"/>
          <c:showBubbleSize val="0"/>
        </c:dLbls>
        <c:gapWidth val="150"/>
        <c:axId val="2110301640"/>
        <c:axId val="2110304792"/>
      </c:barChart>
      <c:catAx>
        <c:axId val="2110301640"/>
        <c:scaling>
          <c:orientation val="minMax"/>
        </c:scaling>
        <c:delete val="0"/>
        <c:axPos val="b"/>
        <c:numFmt formatCode="General" sourceLinked="0"/>
        <c:majorTickMark val="out"/>
        <c:minorTickMark val="none"/>
        <c:tickLblPos val="nextTo"/>
        <c:txPr>
          <a:bodyPr/>
          <a:lstStyle/>
          <a:p>
            <a:pPr>
              <a:defRPr sz="1400"/>
            </a:pPr>
            <a:endParaRPr lang="en-US"/>
          </a:p>
        </c:txPr>
        <c:crossAx val="2110304792"/>
        <c:crosses val="autoZero"/>
        <c:auto val="1"/>
        <c:lblAlgn val="ctr"/>
        <c:lblOffset val="100"/>
        <c:noMultiLvlLbl val="0"/>
      </c:catAx>
      <c:valAx>
        <c:axId val="2110304792"/>
        <c:scaling>
          <c:orientation val="minMax"/>
        </c:scaling>
        <c:delete val="0"/>
        <c:axPos val="l"/>
        <c:title>
          <c:tx>
            <c:rich>
              <a:bodyPr rot="-5400000" vert="horz"/>
              <a:lstStyle/>
              <a:p>
                <a:pPr>
                  <a:defRPr sz="1400"/>
                </a:pPr>
                <a:r>
                  <a:rPr lang="en-US" sz="1400" dirty="0"/>
                  <a:t>Percentage</a:t>
                </a:r>
                <a:r>
                  <a:rPr lang="en-US" sz="1400" baseline="0" dirty="0"/>
                  <a:t> of jurors</a:t>
                </a:r>
                <a:endParaRPr lang="en-US" sz="1400" dirty="0"/>
              </a:p>
            </c:rich>
          </c:tx>
          <c:layout>
            <c:manualLayout>
              <c:xMode val="edge"/>
              <c:yMode val="edge"/>
              <c:x val="0.0112235004191453"/>
              <c:y val="0.189158855143107"/>
            </c:manualLayout>
          </c:layout>
          <c:overlay val="0"/>
        </c:title>
        <c:numFmt formatCode="0.0" sourceLinked="1"/>
        <c:majorTickMark val="out"/>
        <c:minorTickMark val="none"/>
        <c:tickLblPos val="nextTo"/>
        <c:txPr>
          <a:bodyPr/>
          <a:lstStyle/>
          <a:p>
            <a:pPr>
              <a:defRPr sz="1400"/>
            </a:pPr>
            <a:endParaRPr lang="en-US"/>
          </a:p>
        </c:txPr>
        <c:crossAx val="2110301640"/>
        <c:crosses val="autoZero"/>
        <c:crossBetween val="between"/>
      </c:valAx>
    </c:plotArea>
    <c:legend>
      <c:legendPos val="t"/>
      <c:layout>
        <c:manualLayout>
          <c:xMode val="edge"/>
          <c:yMode val="edge"/>
          <c:x val="0.225059084344164"/>
          <c:y val="0.0476190476190476"/>
          <c:w val="0.643871573344998"/>
          <c:h val="0.0779855643044619"/>
        </c:manualLayout>
      </c:layout>
      <c:overlay val="0"/>
      <c:txPr>
        <a:bodyPr/>
        <a:lstStyle/>
        <a:p>
          <a:pPr>
            <a:defRPr sz="1400"/>
          </a:pPr>
          <a:endParaRPr lang="en-US"/>
        </a:p>
      </c:txPr>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64058335255"/>
          <c:y val="0.19346434797843"/>
          <c:w val="0.864326932861801"/>
          <c:h val="0.695208545204379"/>
        </c:manualLayout>
      </c:layout>
      <c:barChart>
        <c:barDir val="col"/>
        <c:grouping val="clustered"/>
        <c:varyColors val="0"/>
        <c:ser>
          <c:idx val="0"/>
          <c:order val="0"/>
          <c:tx>
            <c:strRef>
              <c:f>Sheet1!$B$1</c:f>
              <c:strCache>
                <c:ptCount val="1"/>
                <c:pt idx="0">
                  <c:v>Much too tough</c:v>
                </c:pt>
              </c:strCache>
            </c:strRef>
          </c:tx>
          <c:spPr>
            <a:solidFill>
              <a:srgbClr val="FF0000"/>
            </a:solidFill>
          </c:spPr>
          <c:invertIfNegative val="0"/>
          <c:dLbls>
            <c:spPr>
              <a:noFill/>
              <a:ln>
                <a:noFill/>
              </a:ln>
              <a:effectLst/>
            </c:spPr>
            <c:txPr>
              <a:bodyPr wrap="square" lIns="38100" tIns="19050" rIns="38100" bIns="19050" anchor="ctr">
                <a:spAutoFit/>
              </a:bodyPr>
              <a:lstStyle/>
              <a:p>
                <a:pPr>
                  <a:defRPr sz="14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Violent offences</c:v>
                </c:pt>
                <c:pt idx="1">
                  <c:v>Property offences</c:v>
                </c:pt>
                <c:pt idx="2">
                  <c:v>Drug offences</c:v>
                </c:pt>
                <c:pt idx="3">
                  <c:v>Sex offences</c:v>
                </c:pt>
              </c:strCache>
            </c:strRef>
          </c:cat>
          <c:val>
            <c:numRef>
              <c:f>Sheet1!$B$2:$B$5</c:f>
              <c:numCache>
                <c:formatCode>0.0</c:formatCode>
                <c:ptCount val="4"/>
                <c:pt idx="0">
                  <c:v>0.2</c:v>
                </c:pt>
                <c:pt idx="1">
                  <c:v>0.2</c:v>
                </c:pt>
                <c:pt idx="2">
                  <c:v>2.1</c:v>
                </c:pt>
                <c:pt idx="3">
                  <c:v>0.6</c:v>
                </c:pt>
              </c:numCache>
            </c:numRef>
          </c:val>
        </c:ser>
        <c:ser>
          <c:idx val="1"/>
          <c:order val="1"/>
          <c:tx>
            <c:strRef>
              <c:f>Sheet1!$C$1</c:f>
              <c:strCache>
                <c:ptCount val="1"/>
                <c:pt idx="0">
                  <c:v>A little too tough</c:v>
                </c:pt>
              </c:strCache>
            </c:strRef>
          </c:tx>
          <c:spPr>
            <a:solidFill>
              <a:srgbClr val="FFFF00"/>
            </a:solidFill>
          </c:spPr>
          <c:invertIfNegative val="0"/>
          <c:dLbls>
            <c:spPr>
              <a:noFill/>
              <a:ln>
                <a:noFill/>
              </a:ln>
              <a:effectLst/>
            </c:spPr>
            <c:txPr>
              <a:bodyPr wrap="square" lIns="38100" tIns="19050" rIns="38100" bIns="19050" anchor="ctr">
                <a:spAutoFit/>
              </a:bodyPr>
              <a:lstStyle/>
              <a:p>
                <a:pPr>
                  <a:defRPr sz="14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Violent offences</c:v>
                </c:pt>
                <c:pt idx="1">
                  <c:v>Property offences</c:v>
                </c:pt>
                <c:pt idx="2">
                  <c:v>Drug offences</c:v>
                </c:pt>
                <c:pt idx="3">
                  <c:v>Sex offences</c:v>
                </c:pt>
              </c:strCache>
            </c:strRef>
          </c:cat>
          <c:val>
            <c:numRef>
              <c:f>Sheet1!$C$2:$C$5</c:f>
              <c:numCache>
                <c:formatCode>0.0</c:formatCode>
                <c:ptCount val="4"/>
                <c:pt idx="0">
                  <c:v>0.9</c:v>
                </c:pt>
                <c:pt idx="1">
                  <c:v>2.6</c:v>
                </c:pt>
                <c:pt idx="2">
                  <c:v>7.3</c:v>
                </c:pt>
                <c:pt idx="3">
                  <c:v>0.7</c:v>
                </c:pt>
              </c:numCache>
            </c:numRef>
          </c:val>
        </c:ser>
        <c:ser>
          <c:idx val="2"/>
          <c:order val="2"/>
          <c:tx>
            <c:strRef>
              <c:f>Sheet1!$D$1</c:f>
              <c:strCache>
                <c:ptCount val="1"/>
                <c:pt idx="0">
                  <c:v>About right</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14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Violent offences</c:v>
                </c:pt>
                <c:pt idx="1">
                  <c:v>Property offences</c:v>
                </c:pt>
                <c:pt idx="2">
                  <c:v>Drug offences</c:v>
                </c:pt>
                <c:pt idx="3">
                  <c:v>Sex offences</c:v>
                </c:pt>
              </c:strCache>
            </c:strRef>
          </c:cat>
          <c:val>
            <c:numRef>
              <c:f>Sheet1!$D$2:$D$5</c:f>
              <c:numCache>
                <c:formatCode>0.0</c:formatCode>
                <c:ptCount val="4"/>
                <c:pt idx="0">
                  <c:v>26.2</c:v>
                </c:pt>
                <c:pt idx="1">
                  <c:v>55.6</c:v>
                </c:pt>
                <c:pt idx="2">
                  <c:v>32.3</c:v>
                </c:pt>
                <c:pt idx="3">
                  <c:v>15.4</c:v>
                </c:pt>
              </c:numCache>
            </c:numRef>
          </c:val>
        </c:ser>
        <c:ser>
          <c:idx val="3"/>
          <c:order val="3"/>
          <c:tx>
            <c:strRef>
              <c:f>Sheet1!$E$1</c:f>
              <c:strCache>
                <c:ptCount val="1"/>
                <c:pt idx="0">
                  <c:v>A little too lenient</c:v>
                </c:pt>
              </c:strCache>
            </c:strRef>
          </c:tx>
          <c:spPr>
            <a:solidFill>
              <a:srgbClr val="008000"/>
            </a:solidFill>
          </c:spPr>
          <c:invertIfNegative val="0"/>
          <c:dLbls>
            <c:spPr>
              <a:noFill/>
              <a:ln>
                <a:noFill/>
              </a:ln>
              <a:effectLst/>
            </c:spPr>
            <c:txPr>
              <a:bodyPr wrap="square" lIns="38100" tIns="19050" rIns="38100" bIns="19050" anchor="ctr">
                <a:spAutoFit/>
              </a:bodyPr>
              <a:lstStyle/>
              <a:p>
                <a:pPr>
                  <a:defRPr sz="14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Violent offences</c:v>
                </c:pt>
                <c:pt idx="1">
                  <c:v>Property offences</c:v>
                </c:pt>
                <c:pt idx="2">
                  <c:v>Drug offences</c:v>
                </c:pt>
                <c:pt idx="3">
                  <c:v>Sex offences</c:v>
                </c:pt>
              </c:strCache>
            </c:strRef>
          </c:cat>
          <c:val>
            <c:numRef>
              <c:f>Sheet1!$E$2:$E$5</c:f>
              <c:numCache>
                <c:formatCode>0.0</c:formatCode>
                <c:ptCount val="4"/>
                <c:pt idx="0">
                  <c:v>44.9</c:v>
                </c:pt>
                <c:pt idx="1">
                  <c:v>29.0</c:v>
                </c:pt>
                <c:pt idx="2">
                  <c:v>34.0</c:v>
                </c:pt>
                <c:pt idx="3">
                  <c:v>34.3</c:v>
                </c:pt>
              </c:numCache>
            </c:numRef>
          </c:val>
        </c:ser>
        <c:ser>
          <c:idx val="4"/>
          <c:order val="4"/>
          <c:tx>
            <c:strRef>
              <c:f>Sheet1!$F$1</c:f>
              <c:strCache>
                <c:ptCount val="1"/>
                <c:pt idx="0">
                  <c:v>Much too lenient</c:v>
                </c:pt>
              </c:strCache>
            </c:strRef>
          </c:tx>
          <c:spPr>
            <a:solidFill>
              <a:srgbClr val="0000FF"/>
            </a:solidFill>
          </c:spPr>
          <c:invertIfNegative val="0"/>
          <c:dLbls>
            <c:spPr>
              <a:noFill/>
              <a:ln>
                <a:noFill/>
              </a:ln>
              <a:effectLst/>
            </c:spPr>
            <c:txPr>
              <a:bodyPr wrap="square" lIns="38100" tIns="19050" rIns="38100" bIns="19050" anchor="ctr">
                <a:spAutoFit/>
              </a:bodyPr>
              <a:lstStyle/>
              <a:p>
                <a:pPr>
                  <a:defRPr sz="14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Violent offences</c:v>
                </c:pt>
                <c:pt idx="1">
                  <c:v>Property offences</c:v>
                </c:pt>
                <c:pt idx="2">
                  <c:v>Drug offences</c:v>
                </c:pt>
                <c:pt idx="3">
                  <c:v>Sex offences</c:v>
                </c:pt>
              </c:strCache>
            </c:strRef>
          </c:cat>
          <c:val>
            <c:numRef>
              <c:f>Sheet1!$F$2:$F$5</c:f>
              <c:numCache>
                <c:formatCode>0.0</c:formatCode>
                <c:ptCount val="4"/>
                <c:pt idx="0">
                  <c:v>27.8</c:v>
                </c:pt>
                <c:pt idx="1">
                  <c:v>12.6</c:v>
                </c:pt>
                <c:pt idx="2">
                  <c:v>24.2</c:v>
                </c:pt>
                <c:pt idx="3">
                  <c:v>48.9</c:v>
                </c:pt>
              </c:numCache>
            </c:numRef>
          </c:val>
        </c:ser>
        <c:dLbls>
          <c:dLblPos val="outEnd"/>
          <c:showLegendKey val="0"/>
          <c:showVal val="1"/>
          <c:showCatName val="0"/>
          <c:showSerName val="0"/>
          <c:showPercent val="0"/>
          <c:showBubbleSize val="0"/>
        </c:dLbls>
        <c:gapWidth val="150"/>
        <c:axId val="2110380216"/>
        <c:axId val="2110383304"/>
      </c:barChart>
      <c:catAx>
        <c:axId val="2110380216"/>
        <c:scaling>
          <c:orientation val="minMax"/>
        </c:scaling>
        <c:delete val="0"/>
        <c:axPos val="b"/>
        <c:numFmt formatCode="General" sourceLinked="0"/>
        <c:majorTickMark val="out"/>
        <c:minorTickMark val="none"/>
        <c:tickLblPos val="nextTo"/>
        <c:txPr>
          <a:bodyPr/>
          <a:lstStyle/>
          <a:p>
            <a:pPr>
              <a:defRPr sz="1400"/>
            </a:pPr>
            <a:endParaRPr lang="en-US"/>
          </a:p>
        </c:txPr>
        <c:crossAx val="2110383304"/>
        <c:crosses val="autoZero"/>
        <c:auto val="1"/>
        <c:lblAlgn val="ctr"/>
        <c:lblOffset val="100"/>
        <c:noMultiLvlLbl val="0"/>
      </c:catAx>
      <c:valAx>
        <c:axId val="2110383304"/>
        <c:scaling>
          <c:orientation val="minMax"/>
        </c:scaling>
        <c:delete val="0"/>
        <c:axPos val="l"/>
        <c:title>
          <c:tx>
            <c:rich>
              <a:bodyPr rot="-5400000" vert="horz"/>
              <a:lstStyle/>
              <a:p>
                <a:pPr>
                  <a:defRPr sz="1400"/>
                </a:pPr>
                <a:r>
                  <a:rPr lang="en-US" sz="1400"/>
                  <a:t>Percentage</a:t>
                </a:r>
                <a:r>
                  <a:rPr lang="en-US" sz="1400" baseline="0"/>
                  <a:t> of jurors</a:t>
                </a:r>
                <a:endParaRPr lang="en-US" sz="1400"/>
              </a:p>
            </c:rich>
          </c:tx>
          <c:layout/>
          <c:overlay val="0"/>
        </c:title>
        <c:numFmt formatCode="0.0" sourceLinked="1"/>
        <c:majorTickMark val="out"/>
        <c:minorTickMark val="none"/>
        <c:tickLblPos val="nextTo"/>
        <c:txPr>
          <a:bodyPr/>
          <a:lstStyle/>
          <a:p>
            <a:pPr>
              <a:defRPr sz="1400"/>
            </a:pPr>
            <a:endParaRPr lang="en-US"/>
          </a:p>
        </c:txPr>
        <c:crossAx val="2110380216"/>
        <c:crosses val="autoZero"/>
        <c:crossBetween val="between"/>
      </c:valAx>
    </c:plotArea>
    <c:legend>
      <c:legendPos val="t"/>
      <c:layout>
        <c:manualLayout>
          <c:xMode val="edge"/>
          <c:yMode val="edge"/>
          <c:x val="0.0482497743014548"/>
          <c:y val="0.0170261530770085"/>
          <c:w val="0.947170435777911"/>
          <c:h val="0.173509033184347"/>
        </c:manualLayout>
      </c:layout>
      <c:overlay val="0"/>
      <c:txPr>
        <a:bodyPr/>
        <a:lstStyle/>
        <a:p>
          <a:pPr>
            <a:defRPr sz="1400"/>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0.203614629693028"/>
          <c:y val="0.00396798874941693"/>
          <c:w val="0.490049426566244"/>
          <c:h val="0.956701267779194"/>
        </c:manualLayout>
      </c:layout>
      <c:pieChart>
        <c:varyColors val="1"/>
        <c:ser>
          <c:idx val="0"/>
          <c:order val="0"/>
          <c:tx>
            <c:strRef>
              <c:f>Sheet1!$B$1</c:f>
              <c:strCache>
                <c:ptCount val="1"/>
                <c:pt idx="0">
                  <c:v>Sentencing purpose preference</c:v>
                </c:pt>
              </c:strCache>
            </c:strRef>
          </c:tx>
          <c:explosion val="1"/>
          <c:dPt>
            <c:idx val="0"/>
            <c:bubble3D val="0"/>
            <c:spPr>
              <a:pattFill prst="pct40">
                <a:fgClr>
                  <a:sysClr val="windowText" lastClr="000000"/>
                </a:fgClr>
                <a:bgClr>
                  <a:schemeClr val="bg1"/>
                </a:bgClr>
              </a:pattFill>
              <a:ln w="19050">
                <a:solidFill>
                  <a:schemeClr val="lt1"/>
                </a:solidFill>
              </a:ln>
              <a:effectLst/>
            </c:spPr>
            <c:extLst xmlns:c16r2="http://schemas.microsoft.com/office/drawing/2015/06/chart">
              <c:ext xmlns:c16="http://schemas.microsoft.com/office/drawing/2014/chart" uri="{C3380CC4-5D6E-409C-BE32-E72D297353CC}">
                <c16:uniqueId val="{00000001-A29A-4236-9130-C41549E2C815}"/>
              </c:ext>
            </c:extLst>
          </c:dPt>
          <c:dPt>
            <c:idx val="1"/>
            <c:bubble3D val="0"/>
            <c:spPr>
              <a:pattFill prst="pct90">
                <a:fgClr>
                  <a:sysClr val="windowText" lastClr="000000"/>
                </a:fgClr>
                <a:bgClr>
                  <a:schemeClr val="bg1"/>
                </a:bgClr>
              </a:pattFill>
              <a:ln w="19050">
                <a:solidFill>
                  <a:schemeClr val="lt1"/>
                </a:solidFill>
              </a:ln>
              <a:effectLst/>
            </c:spPr>
            <c:extLst xmlns:c16r2="http://schemas.microsoft.com/office/drawing/2015/06/chart">
              <c:ext xmlns:c16="http://schemas.microsoft.com/office/drawing/2014/chart" uri="{C3380CC4-5D6E-409C-BE32-E72D297353CC}">
                <c16:uniqueId val="{00000003-A29A-4236-9130-C41549E2C815}"/>
              </c:ext>
            </c:extLst>
          </c:dPt>
          <c:dPt>
            <c:idx val="2"/>
            <c:bubble3D val="0"/>
            <c:spPr>
              <a:pattFill prst="wdUpDiag">
                <a:fgClr>
                  <a:sysClr val="windowText" lastClr="000000"/>
                </a:fgClr>
                <a:bgClr>
                  <a:schemeClr val="bg1"/>
                </a:bgClr>
              </a:pattFill>
              <a:ln w="19050">
                <a:solidFill>
                  <a:schemeClr val="lt1"/>
                </a:solidFill>
              </a:ln>
              <a:effectLst/>
            </c:spPr>
            <c:extLst xmlns:c16r2="http://schemas.microsoft.com/office/drawing/2015/06/chart">
              <c:ext xmlns:c16="http://schemas.microsoft.com/office/drawing/2014/chart" uri="{C3380CC4-5D6E-409C-BE32-E72D297353CC}">
                <c16:uniqueId val="{00000005-A29A-4236-9130-C41549E2C815}"/>
              </c:ext>
            </c:extLst>
          </c:dPt>
          <c:dPt>
            <c:idx val="3"/>
            <c:bubble3D val="0"/>
            <c:spPr>
              <a:pattFill prst="dkHorz">
                <a:fgClr>
                  <a:sysClr val="windowText" lastClr="000000"/>
                </a:fgClr>
                <a:bgClr>
                  <a:schemeClr val="bg1"/>
                </a:bgClr>
              </a:pattFill>
              <a:ln w="19050">
                <a:solidFill>
                  <a:schemeClr val="lt1"/>
                </a:solidFill>
              </a:ln>
              <a:effectLst/>
            </c:spPr>
            <c:extLst xmlns:c16r2="http://schemas.microsoft.com/office/drawing/2015/06/chart">
              <c:ext xmlns:c16="http://schemas.microsoft.com/office/drawing/2014/chart" uri="{C3380CC4-5D6E-409C-BE32-E72D297353CC}">
                <c16:uniqueId val="{00000007-A29A-4236-9130-C41549E2C815}"/>
              </c:ext>
            </c:extLst>
          </c:dPt>
          <c:dPt>
            <c:idx val="4"/>
            <c:bubble3D val="0"/>
            <c:spPr>
              <a:pattFill prst="lgConfetti">
                <a:fgClr>
                  <a:sysClr val="windowText" lastClr="000000"/>
                </a:fgClr>
                <a:bgClr>
                  <a:schemeClr val="bg1"/>
                </a:bgClr>
              </a:pattFill>
              <a:ln w="19050">
                <a:solidFill>
                  <a:schemeClr val="lt1"/>
                </a:solidFill>
              </a:ln>
              <a:effectLst/>
            </c:spPr>
            <c:extLst xmlns:c16r2="http://schemas.microsoft.com/office/drawing/2015/06/chart">
              <c:ext xmlns:c16="http://schemas.microsoft.com/office/drawing/2014/chart" uri="{C3380CC4-5D6E-409C-BE32-E72D297353CC}">
                <c16:uniqueId val="{00000009-A29A-4236-9130-C41549E2C815}"/>
              </c:ext>
            </c:extLst>
          </c:dPt>
          <c:dPt>
            <c:idx val="5"/>
            <c:bubble3D val="0"/>
            <c:spPr>
              <a:pattFill prst="ltVert">
                <a:fgClr>
                  <a:sysClr val="windowText" lastClr="000000"/>
                </a:fgClr>
                <a:bgClr>
                  <a:schemeClr val="bg1"/>
                </a:bgClr>
              </a:pattFill>
              <a:ln w="19050">
                <a:solidFill>
                  <a:schemeClr val="lt1"/>
                </a:solidFill>
              </a:ln>
              <a:effectLst/>
            </c:spPr>
            <c:extLst xmlns:c16r2="http://schemas.microsoft.com/office/drawing/2015/06/chart">
              <c:ext xmlns:c16="http://schemas.microsoft.com/office/drawing/2014/chart" uri="{C3380CC4-5D6E-409C-BE32-E72D297353CC}">
                <c16:uniqueId val="{0000000B-A29A-4236-9130-C41549E2C815}"/>
              </c:ext>
            </c:extLst>
          </c:dPt>
          <c:dLbls>
            <c:dLbl>
              <c:idx val="0"/>
              <c:layout>
                <c:manualLayout>
                  <c:x val="0.00808120671663021"/>
                  <c:y val="0.1320204416932"/>
                </c:manualLayout>
              </c:layout>
              <c:tx>
                <c:rich>
                  <a:bodyPr/>
                  <a:lstStyle/>
                  <a:p>
                    <a:r>
                      <a:rPr lang="en-US" sz="1200" b="0" i="0">
                        <a:latin typeface="+mn-lt"/>
                        <a:cs typeface="Times New Roman" panose="02020603050405020304" pitchFamily="18" charset="0"/>
                      </a:rPr>
                      <a:t>Retribution</a:t>
                    </a:r>
                  </a:p>
                </c:rich>
              </c:tx>
              <c:dLblPos val="bestFit"/>
              <c:showLegendKey val="0"/>
              <c:showVal val="0"/>
              <c:showCatName val="0"/>
              <c:showSerName val="0"/>
              <c:showPercent val="0"/>
              <c:showBubbleSize val="0"/>
            </c:dLbl>
            <c:dLbl>
              <c:idx val="1"/>
              <c:layout>
                <c:manualLayout>
                  <c:x val="-0.0306397874964425"/>
                  <c:y val="0.106290877366511"/>
                </c:manualLayout>
              </c:layout>
              <c:tx>
                <c:rich>
                  <a:bodyPr rot="0" vert="horz"/>
                  <a:lstStyle/>
                  <a:p>
                    <a:pPr algn="l">
                      <a:defRPr sz="1200" b="0" i="0">
                        <a:latin typeface="+mn-lt"/>
                      </a:defRPr>
                    </a:pPr>
                    <a:r>
                      <a:rPr lang="en-US" sz="1200" b="0" i="0" dirty="0">
                        <a:latin typeface="+mn-lt"/>
                      </a:rPr>
                      <a:t>Specific deterrence</a:t>
                    </a:r>
                    <a:endParaRPr lang="en-US" dirty="0"/>
                  </a:p>
                </c:rich>
              </c:tx>
              <c:numFmt formatCode="@" sourceLinked="0"/>
              <c:spPr>
                <a:solidFill>
                  <a:sysClr val="window" lastClr="FFFFFF"/>
                </a:solidFill>
                <a:ln w="15875">
                  <a:solidFill>
                    <a:sysClr val="windowText" lastClr="000000">
                      <a:lumMod val="25000"/>
                      <a:lumOff val="75000"/>
                    </a:sysClr>
                  </a:solidFill>
                </a:ln>
                <a:effectLst>
                  <a:outerShdw blurRad="152400" dist="317500" dir="5400000" sx="90000" sy="-19000" rotWithShape="0">
                    <a:prstClr val="black">
                      <a:alpha val="15000"/>
                    </a:prstClr>
                  </a:outerShdw>
                </a:effectLst>
              </c:spPr>
              <c:dLblPos val="bestFit"/>
              <c:showLegendKey val="0"/>
              <c:showVal val="0"/>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a:noFill/>
                    <a:ln>
                      <a:noFill/>
                    </a:ln>
                  </c15:spPr>
                  <c15:layout>
                    <c:manualLayout>
                      <c:w val="0.27027701356607531"/>
                      <c:h val="9.635379910609268E-2"/>
                    </c:manualLayout>
                  </c15:layout>
                </c:ext>
                <c:ext xmlns:c16="http://schemas.microsoft.com/office/drawing/2014/chart" uri="{C3380CC4-5D6E-409C-BE32-E72D297353CC}">
                  <c16:uniqueId val="{00000003-A29A-4236-9130-C41549E2C815}"/>
                </c:ext>
              </c:extLst>
            </c:dLbl>
            <c:dLbl>
              <c:idx val="2"/>
              <c:layout>
                <c:manualLayout>
                  <c:x val="0.0923477637979502"/>
                  <c:y val="-0.0674746691866799"/>
                </c:manualLayout>
              </c:layout>
              <c:tx>
                <c:rich>
                  <a:bodyPr/>
                  <a:lstStyle/>
                  <a:p>
                    <a:r>
                      <a:rPr lang="en-US" sz="1200" b="0" i="0" dirty="0">
                        <a:latin typeface="+mn-lt"/>
                        <a:cs typeface="Times New Roman" panose="02020603050405020304" pitchFamily="18" charset="0"/>
                      </a:rPr>
                      <a:t>General deterrence</a:t>
                    </a:r>
                  </a:p>
                </c:rich>
              </c:tx>
              <c:dLblPos val="bestFit"/>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manualLayout>
                      <c:w val="0.28826088606394079"/>
                      <c:h val="8.1801966003367435E-2"/>
                    </c:manualLayout>
                  </c15:layout>
                </c:ext>
                <c:ext xmlns:c16="http://schemas.microsoft.com/office/drawing/2014/chart" uri="{C3380CC4-5D6E-409C-BE32-E72D297353CC}">
                  <c16:uniqueId val="{00000005-A29A-4236-9130-C41549E2C815}"/>
                </c:ext>
              </c:extLst>
            </c:dLbl>
            <c:dLbl>
              <c:idx val="3"/>
              <c:layout>
                <c:manualLayout>
                  <c:x val="0.00226449275362319"/>
                  <c:y val="-0.026525198938992"/>
                </c:manualLayout>
              </c:layout>
              <c:tx>
                <c:rich>
                  <a:bodyPr/>
                  <a:lstStyle/>
                  <a:p>
                    <a:r>
                      <a:rPr lang="en-US" sz="1200" b="0" i="0">
                        <a:latin typeface="+mn-lt"/>
                        <a:cs typeface="Times New Roman" panose="02020603050405020304" pitchFamily="18" charset="0"/>
                      </a:rPr>
                      <a:t>Rehabilitation</a:t>
                    </a:r>
                    <a:endParaRPr lang="en-US" sz="1200">
                      <a:latin typeface="Times New Roman" panose="02020603050405020304" pitchFamily="18" charset="0"/>
                      <a:cs typeface="Times New Roman" panose="02020603050405020304" pitchFamily="18" charset="0"/>
                    </a:endParaRPr>
                  </a:p>
                </c:rich>
              </c:tx>
              <c:dLblPos val="bestFit"/>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7-A29A-4236-9130-C41549E2C815}"/>
                </c:ext>
              </c:extLst>
            </c:dLbl>
            <c:dLbl>
              <c:idx val="4"/>
              <c:layout>
                <c:manualLayout>
                  <c:x val="0.0158514492753623"/>
                  <c:y val="0.00884173297966402"/>
                </c:manualLayout>
              </c:layout>
              <c:tx>
                <c:rich>
                  <a:bodyPr/>
                  <a:lstStyle/>
                  <a:p>
                    <a:r>
                      <a:rPr lang="en-US" sz="1200" b="0" i="0">
                        <a:latin typeface="+mn-lt"/>
                        <a:cs typeface="Times New Roman" panose="02020603050405020304" pitchFamily="18" charset="0"/>
                      </a:rPr>
                      <a:t>Incapacitation</a:t>
                    </a:r>
                    <a:endParaRPr lang="en-US" sz="1200">
                      <a:latin typeface="Times New Roman" panose="02020603050405020304" pitchFamily="18" charset="0"/>
                      <a:cs typeface="Times New Roman" panose="02020603050405020304" pitchFamily="18" charset="0"/>
                    </a:endParaRPr>
                  </a:p>
                </c:rich>
              </c:tx>
              <c:dLblPos val="bestFit"/>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9-A29A-4236-9130-C41549E2C815}"/>
                </c:ext>
              </c:extLst>
            </c:dLbl>
            <c:dLbl>
              <c:idx val="5"/>
              <c:layout>
                <c:manualLayout>
                  <c:x val="-0.0337562499730049"/>
                  <c:y val="0.0258848714089879"/>
                </c:manualLayout>
              </c:layout>
              <c:tx>
                <c:rich>
                  <a:bodyPr/>
                  <a:lstStyle/>
                  <a:p>
                    <a:r>
                      <a:rPr lang="en-US" sz="1200" b="0" i="0">
                        <a:latin typeface="+mn-lt"/>
                        <a:cs typeface="Times New Roman" panose="02020603050405020304" pitchFamily="18" charset="0"/>
                      </a:rPr>
                      <a:t>Denunciation</a:t>
                    </a:r>
                  </a:p>
                </c:rich>
              </c:tx>
              <c:dLblPos val="bestFit"/>
              <c:showLegendKey val="0"/>
              <c:showVal val="0"/>
              <c:showCatName val="0"/>
              <c:showSerName val="0"/>
              <c:showPercent val="0"/>
              <c:showBubbleSize val="0"/>
            </c:dLbl>
            <c:numFmt formatCode="@" sourceLinked="0"/>
            <c:spPr>
              <a:solidFill>
                <a:sysClr val="window" lastClr="FFFFFF"/>
              </a:solidFill>
              <a:ln w="15875">
                <a:solidFill>
                  <a:sysClr val="windowText" lastClr="000000">
                    <a:lumMod val="25000"/>
                    <a:lumOff val="75000"/>
                  </a:sysClr>
                </a:solidFill>
              </a:ln>
              <a:effectLst>
                <a:outerShdw blurRad="152400" dist="317500" dir="5400000" sx="90000" sy="-19000" rotWithShape="0">
                  <a:prstClr val="black">
                    <a:alpha val="15000"/>
                  </a:prstClr>
                </a:outerShdw>
              </a:effectLst>
            </c:spPr>
            <c:txPr>
              <a:bodyPr rot="0" vert="horz"/>
              <a:lstStyle/>
              <a:p>
                <a:pPr>
                  <a:defRPr sz="1200" b="0" i="0">
                    <a:latin typeface="+mn-lt"/>
                  </a:defRPr>
                </a:pPr>
                <a:endParaRPr lang="en-US"/>
              </a:p>
            </c:txPr>
            <c:dLblPos val="outEnd"/>
            <c:showLegendKey val="0"/>
            <c:showVal val="0"/>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a:noFill/>
                  <a:ln>
                    <a:noFill/>
                  </a:ln>
                </c15:spPr>
              </c:ext>
            </c:extLst>
          </c:dLbls>
          <c:cat>
            <c:strRef>
              <c:f>Sheet1!$A$2:$A$7</c:f>
              <c:strCache>
                <c:ptCount val="6"/>
                <c:pt idx="0">
                  <c:v>Retribution</c:v>
                </c:pt>
                <c:pt idx="1">
                  <c:v>Specific deterrence</c:v>
                </c:pt>
                <c:pt idx="2">
                  <c:v>General deterrence</c:v>
                </c:pt>
                <c:pt idx="3">
                  <c:v>Rehabilitation</c:v>
                </c:pt>
                <c:pt idx="4">
                  <c:v>Incapacitation</c:v>
                </c:pt>
                <c:pt idx="5">
                  <c:v>Denunciation</c:v>
                </c:pt>
              </c:strCache>
            </c:strRef>
          </c:cat>
          <c:val>
            <c:numRef>
              <c:f>Sheet1!$B$2:$B$7</c:f>
              <c:numCache>
                <c:formatCode>General</c:formatCode>
                <c:ptCount val="6"/>
                <c:pt idx="0">
                  <c:v>15.0</c:v>
                </c:pt>
                <c:pt idx="1">
                  <c:v>13.0</c:v>
                </c:pt>
                <c:pt idx="2">
                  <c:v>35.0</c:v>
                </c:pt>
                <c:pt idx="3">
                  <c:v>3.0</c:v>
                </c:pt>
                <c:pt idx="4">
                  <c:v>13.0</c:v>
                </c:pt>
                <c:pt idx="5">
                  <c:v>21.0</c:v>
                </c:pt>
              </c:numCache>
            </c:numRef>
          </c:val>
          <c:extLst xmlns:c16r2="http://schemas.microsoft.com/office/drawing/2015/06/chart">
            <c:ext xmlns:c16="http://schemas.microsoft.com/office/drawing/2014/chart" uri="{C3380CC4-5D6E-409C-BE32-E72D297353CC}">
              <c16:uniqueId val="{0000000E-A29A-4236-9130-C41549E2C815}"/>
            </c:ext>
          </c:extLst>
        </c:ser>
        <c:dLbls>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200"/>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03614629693028"/>
          <c:y val="0.00396798874941693"/>
          <c:w val="0.490049426566244"/>
          <c:h val="0.956701267779194"/>
        </c:manualLayout>
      </c:layout>
      <c:pieChart>
        <c:varyColors val="1"/>
        <c:ser>
          <c:idx val="0"/>
          <c:order val="0"/>
          <c:tx>
            <c:strRef>
              <c:f>Sheet1!$B$1</c:f>
              <c:strCache>
                <c:ptCount val="1"/>
                <c:pt idx="0">
                  <c:v>Sentencing purpose preference</c:v>
                </c:pt>
              </c:strCache>
            </c:strRef>
          </c:tx>
          <c:explosion val="1"/>
          <c:dPt>
            <c:idx val="0"/>
            <c:bubble3D val="0"/>
            <c:spPr>
              <a:pattFill prst="pct40">
                <a:fgClr>
                  <a:sysClr val="windowText" lastClr="000000"/>
                </a:fgClr>
                <a:bgClr>
                  <a:schemeClr val="bg1"/>
                </a:bgClr>
              </a:pattFill>
              <a:ln w="19050">
                <a:solidFill>
                  <a:schemeClr val="lt1"/>
                </a:solidFill>
              </a:ln>
              <a:effectLst/>
            </c:spPr>
            <c:extLst xmlns:c16r2="http://schemas.microsoft.com/office/drawing/2015/06/chart">
              <c:ext xmlns:c16="http://schemas.microsoft.com/office/drawing/2014/chart" uri="{C3380CC4-5D6E-409C-BE32-E72D297353CC}">
                <c16:uniqueId val="{00000001-5533-40E7-AFE6-428E19654C91}"/>
              </c:ext>
            </c:extLst>
          </c:dPt>
          <c:dPt>
            <c:idx val="1"/>
            <c:bubble3D val="0"/>
            <c:spPr>
              <a:pattFill prst="pct90">
                <a:fgClr>
                  <a:sysClr val="windowText" lastClr="000000"/>
                </a:fgClr>
                <a:bgClr>
                  <a:schemeClr val="bg1"/>
                </a:bgClr>
              </a:pattFill>
              <a:ln w="19050">
                <a:solidFill>
                  <a:schemeClr val="lt1"/>
                </a:solidFill>
              </a:ln>
              <a:effectLst/>
            </c:spPr>
            <c:extLst xmlns:c16r2="http://schemas.microsoft.com/office/drawing/2015/06/chart">
              <c:ext xmlns:c16="http://schemas.microsoft.com/office/drawing/2014/chart" uri="{C3380CC4-5D6E-409C-BE32-E72D297353CC}">
                <c16:uniqueId val="{00000003-5533-40E7-AFE6-428E19654C91}"/>
              </c:ext>
            </c:extLst>
          </c:dPt>
          <c:dPt>
            <c:idx val="2"/>
            <c:bubble3D val="0"/>
            <c:spPr>
              <a:pattFill prst="wdUpDiag">
                <a:fgClr>
                  <a:sysClr val="windowText" lastClr="000000"/>
                </a:fgClr>
                <a:bgClr>
                  <a:schemeClr val="bg1"/>
                </a:bgClr>
              </a:pattFill>
              <a:ln w="19050">
                <a:solidFill>
                  <a:schemeClr val="lt1"/>
                </a:solidFill>
              </a:ln>
              <a:effectLst/>
            </c:spPr>
            <c:extLst xmlns:c16r2="http://schemas.microsoft.com/office/drawing/2015/06/chart">
              <c:ext xmlns:c16="http://schemas.microsoft.com/office/drawing/2014/chart" uri="{C3380CC4-5D6E-409C-BE32-E72D297353CC}">
                <c16:uniqueId val="{00000005-5533-40E7-AFE6-428E19654C91}"/>
              </c:ext>
            </c:extLst>
          </c:dPt>
          <c:dPt>
            <c:idx val="3"/>
            <c:bubble3D val="0"/>
            <c:spPr>
              <a:pattFill prst="dkHorz">
                <a:fgClr>
                  <a:sysClr val="windowText" lastClr="000000"/>
                </a:fgClr>
                <a:bgClr>
                  <a:schemeClr val="bg1"/>
                </a:bgClr>
              </a:pattFill>
              <a:ln w="19050">
                <a:solidFill>
                  <a:schemeClr val="lt1"/>
                </a:solidFill>
              </a:ln>
              <a:effectLst/>
            </c:spPr>
            <c:extLst xmlns:c16r2="http://schemas.microsoft.com/office/drawing/2015/06/chart">
              <c:ext xmlns:c16="http://schemas.microsoft.com/office/drawing/2014/chart" uri="{C3380CC4-5D6E-409C-BE32-E72D297353CC}">
                <c16:uniqueId val="{00000007-5533-40E7-AFE6-428E19654C91}"/>
              </c:ext>
            </c:extLst>
          </c:dPt>
          <c:dPt>
            <c:idx val="4"/>
            <c:bubble3D val="0"/>
            <c:spPr>
              <a:pattFill prst="lgConfetti">
                <a:fgClr>
                  <a:sysClr val="windowText" lastClr="000000"/>
                </a:fgClr>
                <a:bgClr>
                  <a:schemeClr val="bg1"/>
                </a:bgClr>
              </a:pattFill>
              <a:ln w="19050">
                <a:solidFill>
                  <a:schemeClr val="lt1"/>
                </a:solidFill>
              </a:ln>
              <a:effectLst/>
            </c:spPr>
            <c:extLst xmlns:c16r2="http://schemas.microsoft.com/office/drawing/2015/06/chart">
              <c:ext xmlns:c16="http://schemas.microsoft.com/office/drawing/2014/chart" uri="{C3380CC4-5D6E-409C-BE32-E72D297353CC}">
                <c16:uniqueId val="{00000009-5533-40E7-AFE6-428E19654C91}"/>
              </c:ext>
            </c:extLst>
          </c:dPt>
          <c:dPt>
            <c:idx val="5"/>
            <c:bubble3D val="0"/>
            <c:spPr>
              <a:pattFill prst="trellis">
                <a:fgClr>
                  <a:sysClr val="windowText" lastClr="000000"/>
                </a:fgClr>
                <a:bgClr>
                  <a:schemeClr val="bg1"/>
                </a:bgClr>
              </a:pattFill>
              <a:ln w="19050">
                <a:solidFill>
                  <a:schemeClr val="lt1"/>
                </a:solidFill>
              </a:ln>
              <a:effectLst/>
            </c:spPr>
            <c:extLst xmlns:c16r2="http://schemas.microsoft.com/office/drawing/2015/06/chart">
              <c:ext xmlns:c16="http://schemas.microsoft.com/office/drawing/2014/chart" uri="{C3380CC4-5D6E-409C-BE32-E72D297353CC}">
                <c16:uniqueId val="{0000000B-5533-40E7-AFE6-428E19654C91}"/>
              </c:ext>
            </c:extLst>
          </c:dPt>
          <c:dPt>
            <c:idx val="6"/>
            <c:bubble3D val="0"/>
            <c:spPr>
              <a:pattFill prst="ltVert">
                <a:fgClr>
                  <a:sysClr val="windowText" lastClr="000000"/>
                </a:fgClr>
                <a:bgClr>
                  <a:schemeClr val="bg1"/>
                </a:bgClr>
              </a:pattFill>
              <a:ln w="19050">
                <a:solidFill>
                  <a:schemeClr val="lt1"/>
                </a:solidFill>
              </a:ln>
              <a:effectLst/>
            </c:spPr>
            <c:extLst xmlns:c16r2="http://schemas.microsoft.com/office/drawing/2015/06/chart">
              <c:ext xmlns:c16="http://schemas.microsoft.com/office/drawing/2014/chart" uri="{C3380CC4-5D6E-409C-BE32-E72D297353CC}">
                <c16:uniqueId val="{0000000D-5533-40E7-AFE6-428E19654C91}"/>
              </c:ext>
            </c:extLst>
          </c:dPt>
          <c:dLbls>
            <c:dLbl>
              <c:idx val="0"/>
              <c:layout>
                <c:manualLayout>
                  <c:x val="0.00808120671663021"/>
                  <c:y val="0.1320204416932"/>
                </c:manualLayout>
              </c:layout>
              <c:tx>
                <c:rich>
                  <a:bodyPr rot="0" vert="horz"/>
                  <a:lstStyle/>
                  <a:p>
                    <a:pPr>
                      <a:defRPr sz="1400" b="0" i="0">
                        <a:latin typeface="+mn-lt"/>
                      </a:defRPr>
                    </a:pPr>
                    <a:r>
                      <a:rPr lang="en-US" sz="1400" b="0" i="0">
                        <a:latin typeface="+mn-lt"/>
                        <a:cs typeface="Times New Roman" panose="02020603050405020304" pitchFamily="18" charset="0"/>
                      </a:rPr>
                      <a:t>Retribution</a:t>
                    </a:r>
                    <a:endParaRPr lang="en-US" sz="1200" b="0" i="0">
                      <a:latin typeface="+mn-lt"/>
                      <a:cs typeface="Times New Roman" panose="02020603050405020304" pitchFamily="18" charset="0"/>
                    </a:endParaRPr>
                  </a:p>
                </c:rich>
              </c:tx>
              <c:numFmt formatCode="@" sourceLinked="0"/>
              <c:spPr>
                <a:solidFill>
                  <a:sysClr val="window" lastClr="FFFFFF"/>
                </a:solidFill>
                <a:ln w="15875">
                  <a:solidFill>
                    <a:sysClr val="windowText" lastClr="000000">
                      <a:lumMod val="25000"/>
                      <a:lumOff val="75000"/>
                    </a:sysClr>
                  </a:solidFill>
                </a:ln>
                <a:effectLst>
                  <a:outerShdw blurRad="152400" dist="317500" dir="5400000" sx="90000" sy="-19000" rotWithShape="0">
                    <a:prstClr val="black">
                      <a:alpha val="15000"/>
                    </a:prstClr>
                  </a:outerShdw>
                </a:effectLst>
              </c:spPr>
              <c:dLblPos val="bestFit"/>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1-5533-40E7-AFE6-428E19654C91}"/>
                </c:ext>
              </c:extLst>
            </c:dLbl>
            <c:dLbl>
              <c:idx val="1"/>
              <c:layout>
                <c:manualLayout>
                  <c:x val="0.0175529835878949"/>
                  <c:y val="-0.0866049118595532"/>
                </c:manualLayout>
              </c:layout>
              <c:tx>
                <c:rich>
                  <a:bodyPr rot="0" vert="horz"/>
                  <a:lstStyle/>
                  <a:p>
                    <a:pPr algn="l">
                      <a:defRPr sz="1400"/>
                    </a:pPr>
                    <a:r>
                      <a:rPr lang="en-US" sz="1400"/>
                      <a:t>Specific deterrence</a:t>
                    </a:r>
                    <a:endParaRPr lang="en-US"/>
                  </a:p>
                </c:rich>
              </c:tx>
              <c:numFmt formatCode="@" sourceLinked="0"/>
              <c:spPr>
                <a:solidFill>
                  <a:sysClr val="window" lastClr="FFFFFF"/>
                </a:solidFill>
                <a:ln w="15875">
                  <a:solidFill>
                    <a:sysClr val="windowText" lastClr="000000">
                      <a:lumMod val="25000"/>
                      <a:lumOff val="75000"/>
                    </a:sysClr>
                  </a:solidFill>
                </a:ln>
                <a:effectLst>
                  <a:outerShdw blurRad="152400" dist="317500" dir="5400000" sx="90000" sy="-19000" rotWithShape="0">
                    <a:prstClr val="black">
                      <a:alpha val="15000"/>
                    </a:prstClr>
                  </a:outerShdw>
                </a:effectLst>
              </c:spPr>
              <c:dLblPos val="bestFit"/>
              <c:showLegendKey val="0"/>
              <c:showVal val="0"/>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a:noFill/>
                    <a:ln>
                      <a:noFill/>
                    </a:ln>
                  </c15:spPr>
                  <c15:layout>
                    <c:manualLayout>
                      <c:w val="0.27027701356607531"/>
                      <c:h val="9.635379910609268E-2"/>
                    </c:manualLayout>
                  </c15:layout>
                </c:ext>
                <c:ext xmlns:c16="http://schemas.microsoft.com/office/drawing/2014/chart" uri="{C3380CC4-5D6E-409C-BE32-E72D297353CC}">
                  <c16:uniqueId val="{00000003-5533-40E7-AFE6-428E19654C91}"/>
                </c:ext>
              </c:extLst>
            </c:dLbl>
            <c:dLbl>
              <c:idx val="2"/>
              <c:layout>
                <c:manualLayout>
                  <c:x val="0.148048104648997"/>
                  <c:y val="-0.0134755007733882"/>
                </c:manualLayout>
              </c:layout>
              <c:tx>
                <c:rich>
                  <a:bodyPr rot="0" vert="horz"/>
                  <a:lstStyle/>
                  <a:p>
                    <a:pPr>
                      <a:defRPr sz="1400" b="0" i="0">
                        <a:latin typeface="+mn-lt"/>
                      </a:defRPr>
                    </a:pPr>
                    <a:r>
                      <a:rPr lang="en-US" sz="1400" b="0" i="0">
                        <a:latin typeface="+mn-lt"/>
                        <a:cs typeface="Times New Roman" panose="02020603050405020304" pitchFamily="18" charset="0"/>
                      </a:rPr>
                      <a:t>General deterrence</a:t>
                    </a:r>
                    <a:endParaRPr lang="en-US" sz="1200" b="0" i="0">
                      <a:latin typeface="+mn-lt"/>
                      <a:cs typeface="Times New Roman" panose="02020603050405020304" pitchFamily="18" charset="0"/>
                    </a:endParaRPr>
                  </a:p>
                </c:rich>
              </c:tx>
              <c:numFmt formatCode="@" sourceLinked="0"/>
              <c:spPr>
                <a:solidFill>
                  <a:sysClr val="window" lastClr="FFFFFF"/>
                </a:solidFill>
                <a:ln w="15875">
                  <a:solidFill>
                    <a:sysClr val="windowText" lastClr="000000">
                      <a:lumMod val="25000"/>
                      <a:lumOff val="75000"/>
                    </a:sysClr>
                  </a:solidFill>
                </a:ln>
                <a:effectLst>
                  <a:outerShdw blurRad="152400" dist="317500" dir="5400000" sx="90000" sy="-19000" rotWithShape="0">
                    <a:prstClr val="black">
                      <a:alpha val="15000"/>
                    </a:prstClr>
                  </a:outerShdw>
                </a:effectLst>
              </c:spPr>
              <c:dLblPos val="bestFit"/>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manualLayout>
                      <c:w val="0.28826088606394079"/>
                      <c:h val="8.1801966003367435E-2"/>
                    </c:manualLayout>
                  </c15:layout>
                </c:ext>
                <c:ext xmlns:c16="http://schemas.microsoft.com/office/drawing/2014/chart" uri="{C3380CC4-5D6E-409C-BE32-E72D297353CC}">
                  <c16:uniqueId val="{00000005-5533-40E7-AFE6-428E19654C91}"/>
                </c:ext>
              </c:extLst>
            </c:dLbl>
            <c:dLbl>
              <c:idx val="3"/>
              <c:layout>
                <c:manualLayout>
                  <c:x val="0.00226449275362319"/>
                  <c:y val="-0.026525198938992"/>
                </c:manualLayout>
              </c:layout>
              <c:tx>
                <c:rich>
                  <a:bodyPr rot="0" vert="horz"/>
                  <a:lstStyle/>
                  <a:p>
                    <a:pPr>
                      <a:defRPr sz="1200" b="0" i="0">
                        <a:latin typeface="+mn-lt"/>
                      </a:defRPr>
                    </a:pPr>
                    <a:r>
                      <a:rPr lang="en-US" sz="1200" b="0" i="0">
                        <a:latin typeface="+mn-lt"/>
                        <a:cs typeface="Times New Roman" panose="02020603050405020304" pitchFamily="18" charset="0"/>
                      </a:rPr>
                      <a:t>Rehabilitation</a:t>
                    </a:r>
                  </a:p>
                </c:rich>
              </c:tx>
              <c:numFmt formatCode="@" sourceLinked="0"/>
              <c:spPr>
                <a:solidFill>
                  <a:sysClr val="window" lastClr="FFFFFF"/>
                </a:solidFill>
                <a:ln w="15875">
                  <a:solidFill>
                    <a:sysClr val="windowText" lastClr="000000">
                      <a:lumMod val="25000"/>
                      <a:lumOff val="75000"/>
                    </a:sysClr>
                  </a:solidFill>
                </a:ln>
                <a:effectLst>
                  <a:outerShdw blurRad="152400" dist="317500" dir="5400000" sx="90000" sy="-19000" rotWithShape="0">
                    <a:prstClr val="black">
                      <a:alpha val="15000"/>
                    </a:prstClr>
                  </a:outerShdw>
                </a:effectLst>
              </c:spPr>
              <c:dLblPos val="bestFit"/>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7-5533-40E7-AFE6-428E19654C91}"/>
                </c:ext>
              </c:extLst>
            </c:dLbl>
            <c:dLbl>
              <c:idx val="4"/>
              <c:layout>
                <c:manualLayout>
                  <c:x val="0.0158514492753623"/>
                  <c:y val="0.00884173297966402"/>
                </c:manualLayout>
              </c:layout>
              <c:tx>
                <c:rich>
                  <a:bodyPr rot="0" vert="horz"/>
                  <a:lstStyle/>
                  <a:p>
                    <a:pPr>
                      <a:defRPr sz="1200" b="0" i="0">
                        <a:latin typeface="+mn-lt"/>
                      </a:defRPr>
                    </a:pPr>
                    <a:r>
                      <a:rPr lang="en-US" sz="1200" b="0" i="0">
                        <a:latin typeface="+mn-lt"/>
                        <a:cs typeface="Times New Roman" panose="02020603050405020304" pitchFamily="18" charset="0"/>
                      </a:rPr>
                      <a:t>Incapacitation</a:t>
                    </a:r>
                  </a:p>
                </c:rich>
              </c:tx>
              <c:numFmt formatCode="@" sourceLinked="0"/>
              <c:spPr>
                <a:solidFill>
                  <a:sysClr val="window" lastClr="FFFFFF"/>
                </a:solidFill>
                <a:ln w="15875">
                  <a:solidFill>
                    <a:sysClr val="windowText" lastClr="000000">
                      <a:lumMod val="25000"/>
                      <a:lumOff val="75000"/>
                    </a:sysClr>
                  </a:solidFill>
                </a:ln>
                <a:effectLst>
                  <a:outerShdw blurRad="152400" dist="317500" dir="5400000" sx="90000" sy="-19000" rotWithShape="0">
                    <a:prstClr val="black">
                      <a:alpha val="15000"/>
                    </a:prstClr>
                  </a:outerShdw>
                </a:effectLst>
              </c:spPr>
              <c:dLblPos val="bestFit"/>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9-5533-40E7-AFE6-428E19654C91}"/>
                </c:ext>
              </c:extLst>
            </c:dLbl>
            <c:dLbl>
              <c:idx val="5"/>
              <c:layout>
                <c:manualLayout>
                  <c:x val="0.0135869565217391"/>
                  <c:y val="0.00442086648983201"/>
                </c:manualLayout>
              </c:layout>
              <c:tx>
                <c:rich>
                  <a:bodyPr rot="0" vert="horz"/>
                  <a:lstStyle/>
                  <a:p>
                    <a:pPr>
                      <a:defRPr sz="1100" b="0" i="0">
                        <a:latin typeface="+mn-lt"/>
                      </a:defRPr>
                    </a:pPr>
                    <a:r>
                      <a:rPr lang="en-US" sz="1100" b="0" i="0">
                        <a:latin typeface="+mn-lt"/>
                        <a:cs typeface="Times New Roman" panose="02020603050405020304" pitchFamily="18" charset="0"/>
                      </a:rPr>
                      <a:t>Compensation</a:t>
                    </a:r>
                  </a:p>
                </c:rich>
              </c:tx>
              <c:numFmt formatCode="@" sourceLinked="0"/>
              <c:spPr>
                <a:solidFill>
                  <a:sysClr val="window" lastClr="FFFFFF"/>
                </a:solidFill>
                <a:ln w="15875">
                  <a:solidFill>
                    <a:sysClr val="windowText" lastClr="000000">
                      <a:lumMod val="25000"/>
                      <a:lumOff val="75000"/>
                    </a:sysClr>
                  </a:solidFill>
                </a:ln>
                <a:effectLst>
                  <a:outerShdw blurRad="152400" dist="317500" dir="5400000" sx="90000" sy="-19000" rotWithShape="0">
                    <a:prstClr val="black">
                      <a:alpha val="15000"/>
                    </a:prstClr>
                  </a:outerShdw>
                </a:effectLst>
              </c:spPr>
              <c:dLblPos val="bestFit"/>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B-5533-40E7-AFE6-428E19654C91}"/>
                </c:ext>
              </c:extLst>
            </c:dLbl>
            <c:dLbl>
              <c:idx val="6"/>
              <c:layout>
                <c:manualLayout>
                  <c:x val="0.0"/>
                  <c:y val="0.0397877984084881"/>
                </c:manualLayout>
              </c:layout>
              <c:tx>
                <c:rich>
                  <a:bodyPr rot="0" vert="horz"/>
                  <a:lstStyle/>
                  <a:p>
                    <a:pPr>
                      <a:defRPr sz="1200" b="0" i="0">
                        <a:latin typeface="+mn-lt"/>
                      </a:defRPr>
                    </a:pPr>
                    <a:r>
                      <a:rPr lang="en-US" sz="1200" b="0" i="0">
                        <a:latin typeface="+mn-lt"/>
                        <a:cs typeface="Times New Roman" panose="02020603050405020304" pitchFamily="18" charset="0"/>
                      </a:rPr>
                      <a:t>Denunciation</a:t>
                    </a:r>
                  </a:p>
                </c:rich>
              </c:tx>
              <c:numFmt formatCode="@" sourceLinked="0"/>
              <c:spPr>
                <a:solidFill>
                  <a:sysClr val="window" lastClr="FFFFFF"/>
                </a:solidFill>
                <a:ln w="15875">
                  <a:solidFill>
                    <a:sysClr val="windowText" lastClr="000000">
                      <a:lumMod val="25000"/>
                      <a:lumOff val="75000"/>
                    </a:sysClr>
                  </a:solidFill>
                </a:ln>
                <a:effectLst>
                  <a:outerShdw blurRad="152400" dist="317500" dir="5400000" sx="90000" sy="-19000" rotWithShape="0">
                    <a:prstClr val="black">
                      <a:alpha val="15000"/>
                    </a:prstClr>
                  </a:outerShdw>
                </a:effectLst>
              </c:spPr>
              <c:dLblPos val="bestFit"/>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D-5533-40E7-AFE6-428E19654C91}"/>
                </c:ext>
              </c:extLst>
            </c:dLbl>
            <c:numFmt formatCode="@" sourceLinked="0"/>
            <c:spPr>
              <a:solidFill>
                <a:sysClr val="window" lastClr="FFFFFF"/>
              </a:solidFill>
              <a:ln w="15875">
                <a:solidFill>
                  <a:sysClr val="windowText" lastClr="000000">
                    <a:lumMod val="25000"/>
                    <a:lumOff val="75000"/>
                  </a:sysClr>
                </a:solidFill>
              </a:ln>
              <a:effectLst>
                <a:outerShdw blurRad="152400" dist="317500" dir="5400000" sx="90000" sy="-19000" rotWithShape="0">
                  <a:prstClr val="black">
                    <a:alpha val="15000"/>
                  </a:prstClr>
                </a:outerShdw>
              </a:effectLst>
            </c:spPr>
            <c:txPr>
              <a:bodyPr rot="0" vert="horz"/>
              <a:lstStyle/>
              <a:p>
                <a:pPr>
                  <a:defRPr sz="1400"/>
                </a:pPr>
                <a:endParaRPr lang="en-US"/>
              </a:p>
            </c:txPr>
            <c:dLblPos val="outEnd"/>
            <c:showLegendKey val="0"/>
            <c:showVal val="0"/>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a:noFill/>
                  <a:ln>
                    <a:noFill/>
                  </a:ln>
                </c15:spPr>
              </c:ext>
            </c:extLst>
          </c:dLbls>
          <c:cat>
            <c:strRef>
              <c:f>Sheet1!$A$2:$A$8</c:f>
              <c:strCache>
                <c:ptCount val="7"/>
                <c:pt idx="0">
                  <c:v>Retribution</c:v>
                </c:pt>
                <c:pt idx="1">
                  <c:v>Specific deterrence</c:v>
                </c:pt>
                <c:pt idx="2">
                  <c:v>General deterrence</c:v>
                </c:pt>
                <c:pt idx="3">
                  <c:v>Rehabilitation</c:v>
                </c:pt>
                <c:pt idx="4">
                  <c:v>Incapacitation</c:v>
                </c:pt>
                <c:pt idx="5">
                  <c:v>Compensation</c:v>
                </c:pt>
                <c:pt idx="6">
                  <c:v>Denunciation</c:v>
                </c:pt>
              </c:strCache>
            </c:strRef>
          </c:cat>
          <c:val>
            <c:numRef>
              <c:f>Sheet1!$B$2:$B$8</c:f>
              <c:numCache>
                <c:formatCode>General</c:formatCode>
                <c:ptCount val="7"/>
                <c:pt idx="0">
                  <c:v>28.9</c:v>
                </c:pt>
                <c:pt idx="1">
                  <c:v>14.7</c:v>
                </c:pt>
                <c:pt idx="2">
                  <c:v>9.5</c:v>
                </c:pt>
                <c:pt idx="3">
                  <c:v>13.8</c:v>
                </c:pt>
                <c:pt idx="4">
                  <c:v>11.7</c:v>
                </c:pt>
                <c:pt idx="5">
                  <c:v>1.8</c:v>
                </c:pt>
                <c:pt idx="6">
                  <c:v>19.5</c:v>
                </c:pt>
              </c:numCache>
            </c:numRef>
          </c:val>
          <c:extLst xmlns:c16r2="http://schemas.microsoft.com/office/drawing/2015/06/chart">
            <c:ext xmlns:c16="http://schemas.microsoft.com/office/drawing/2014/chart" uri="{C3380CC4-5D6E-409C-BE32-E72D297353CC}">
              <c16:uniqueId val="{0000000E-5533-40E7-AFE6-428E19654C91}"/>
            </c:ext>
          </c:extLst>
        </c:ser>
        <c:dLbls>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400"/>
      </a:pPr>
      <a:endParaRPr lang="en-US"/>
    </a:p>
  </c:txPr>
  <c:externalData r:id="rId2">
    <c:autoUpdate val="0"/>
  </c:externalData>
  <c:userShapes r:id="rId3"/>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23628308509629"/>
          <c:y val="0.0638988876390451"/>
          <c:w val="0.859971539702116"/>
          <c:h val="0.648187101612298"/>
        </c:manualLayout>
      </c:layout>
      <c:barChart>
        <c:barDir val="col"/>
        <c:grouping val="clustered"/>
        <c:varyColors val="0"/>
        <c:ser>
          <c:idx val="0"/>
          <c:order val="0"/>
          <c:tx>
            <c:strRef>
              <c:f>Sheet1!$B$1</c:f>
              <c:strCache>
                <c:ptCount val="1"/>
                <c:pt idx="0">
                  <c:v>Juror more severe</c:v>
                </c:pt>
              </c:strCache>
            </c:strRef>
          </c:tx>
          <c:spPr>
            <a:pattFill prst="pct80">
              <a:fgClr>
                <a:schemeClr val="tx1"/>
              </a:fgClr>
              <a:bgClr>
                <a:schemeClr val="bg1"/>
              </a:bgClr>
            </a:pattFill>
          </c:spPr>
          <c:invertIfNegative val="0"/>
          <c:dLbls>
            <c:spPr>
              <a:noFill/>
              <a:ln>
                <a:noFill/>
              </a:ln>
              <a:effectLst/>
            </c:spPr>
            <c:txPr>
              <a:bodyPr/>
              <a:lstStyle/>
              <a:p>
                <a:pPr>
                  <a:defRPr sz="800">
                    <a:latin typeface="Times New Roman" panose="02020603050405020304" pitchFamily="18" charset="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Sheet1!$A$2:$A$7</c:f>
              <c:strCache>
                <c:ptCount val="6"/>
                <c:pt idx="0">
                  <c:v>Retribution</c:v>
                </c:pt>
                <c:pt idx="1">
                  <c:v>Individual deterrence</c:v>
                </c:pt>
                <c:pt idx="2">
                  <c:v>General deterrence</c:v>
                </c:pt>
                <c:pt idx="3">
                  <c:v>Rehabilitation</c:v>
                </c:pt>
                <c:pt idx="4">
                  <c:v>Incapacitation</c:v>
                </c:pt>
                <c:pt idx="5">
                  <c:v>Denunciation</c:v>
                </c:pt>
              </c:strCache>
            </c:strRef>
          </c:cat>
          <c:val>
            <c:numRef>
              <c:f>Sheet1!$B$2:$B$7</c:f>
              <c:numCache>
                <c:formatCode>0.0</c:formatCode>
                <c:ptCount val="6"/>
                <c:pt idx="0">
                  <c:v>38.4</c:v>
                </c:pt>
                <c:pt idx="1">
                  <c:v>8.8</c:v>
                </c:pt>
                <c:pt idx="2">
                  <c:v>9.200000000000001</c:v>
                </c:pt>
                <c:pt idx="3">
                  <c:v>7.8</c:v>
                </c:pt>
                <c:pt idx="4">
                  <c:v>19.7</c:v>
                </c:pt>
                <c:pt idx="5">
                  <c:v>16.0</c:v>
                </c:pt>
              </c:numCache>
            </c:numRef>
          </c:val>
          <c:extLst xmlns:c16r2="http://schemas.microsoft.com/office/drawing/2015/06/chart">
            <c:ext xmlns:c16="http://schemas.microsoft.com/office/drawing/2014/chart" uri="{C3380CC4-5D6E-409C-BE32-E72D297353CC}">
              <c16:uniqueId val="{00000000-221F-4DC3-91E3-10BEA3C250FB}"/>
            </c:ext>
          </c:extLst>
        </c:ser>
        <c:ser>
          <c:idx val="1"/>
          <c:order val="1"/>
          <c:tx>
            <c:strRef>
              <c:f>Sheet1!$C$1</c:f>
              <c:strCache>
                <c:ptCount val="1"/>
                <c:pt idx="0">
                  <c:v>Juror more lenient or same in severity</c:v>
                </c:pt>
              </c:strCache>
            </c:strRef>
          </c:tx>
          <c:spPr>
            <a:pattFill prst="ltHorz">
              <a:fgClr>
                <a:schemeClr val="tx1"/>
              </a:fgClr>
              <a:bgClr>
                <a:schemeClr val="bg1"/>
              </a:bgClr>
            </a:pattFill>
          </c:spPr>
          <c:invertIfNegative val="0"/>
          <c:dLbls>
            <c:spPr>
              <a:noFill/>
              <a:ln>
                <a:noFill/>
              </a:ln>
              <a:effectLst/>
            </c:spPr>
            <c:txPr>
              <a:bodyPr/>
              <a:lstStyle/>
              <a:p>
                <a:pPr>
                  <a:defRPr sz="800">
                    <a:latin typeface="Times New Roman" panose="02020603050405020304" pitchFamily="18" charset="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Sheet1!$A$2:$A$7</c:f>
              <c:strCache>
                <c:ptCount val="6"/>
                <c:pt idx="0">
                  <c:v>Retribution</c:v>
                </c:pt>
                <c:pt idx="1">
                  <c:v>Individual deterrence</c:v>
                </c:pt>
                <c:pt idx="2">
                  <c:v>General deterrence</c:v>
                </c:pt>
                <c:pt idx="3">
                  <c:v>Rehabilitation</c:v>
                </c:pt>
                <c:pt idx="4">
                  <c:v>Incapacitation</c:v>
                </c:pt>
                <c:pt idx="5">
                  <c:v>Denunciation</c:v>
                </c:pt>
              </c:strCache>
            </c:strRef>
          </c:cat>
          <c:val>
            <c:numRef>
              <c:f>Sheet1!$C$2:$C$7</c:f>
              <c:numCache>
                <c:formatCode>0.0</c:formatCode>
                <c:ptCount val="6"/>
                <c:pt idx="0">
                  <c:v>25.5</c:v>
                </c:pt>
                <c:pt idx="1">
                  <c:v>18.5</c:v>
                </c:pt>
                <c:pt idx="2">
                  <c:v>9.5</c:v>
                </c:pt>
                <c:pt idx="3">
                  <c:v>17.7</c:v>
                </c:pt>
                <c:pt idx="4">
                  <c:v>7.0</c:v>
                </c:pt>
                <c:pt idx="5">
                  <c:v>21.7</c:v>
                </c:pt>
              </c:numCache>
            </c:numRef>
          </c:val>
          <c:extLst xmlns:c16r2="http://schemas.microsoft.com/office/drawing/2015/06/chart">
            <c:ext xmlns:c16="http://schemas.microsoft.com/office/drawing/2014/chart" uri="{C3380CC4-5D6E-409C-BE32-E72D297353CC}">
              <c16:uniqueId val="{00000001-221F-4DC3-91E3-10BEA3C250FB}"/>
            </c:ext>
          </c:extLst>
        </c:ser>
        <c:dLbls>
          <c:dLblPos val="outEnd"/>
          <c:showLegendKey val="0"/>
          <c:showVal val="1"/>
          <c:showCatName val="0"/>
          <c:showSerName val="0"/>
          <c:showPercent val="0"/>
          <c:showBubbleSize val="0"/>
        </c:dLbls>
        <c:gapWidth val="150"/>
        <c:axId val="2111680088"/>
        <c:axId val="2111059160"/>
      </c:barChart>
      <c:catAx>
        <c:axId val="2111680088"/>
        <c:scaling>
          <c:orientation val="minMax"/>
        </c:scaling>
        <c:delete val="0"/>
        <c:axPos val="b"/>
        <c:numFmt formatCode="General" sourceLinked="0"/>
        <c:majorTickMark val="none"/>
        <c:minorTickMark val="none"/>
        <c:tickLblPos val="low"/>
        <c:txPr>
          <a:bodyPr rot="-5400000" vert="horz" anchor="ctr" anchorCtr="0"/>
          <a:lstStyle/>
          <a:p>
            <a:pPr>
              <a:defRPr sz="1400">
                <a:latin typeface="Times New Roman" panose="02020603050405020304" pitchFamily="18" charset="0"/>
                <a:cs typeface="Times New Roman" panose="02020603050405020304" pitchFamily="18" charset="0"/>
              </a:defRPr>
            </a:pPr>
            <a:endParaRPr lang="en-US"/>
          </a:p>
        </c:txPr>
        <c:crossAx val="2111059160"/>
        <c:crosses val="autoZero"/>
        <c:auto val="1"/>
        <c:lblAlgn val="ctr"/>
        <c:lblOffset val="100"/>
        <c:tickLblSkip val="1"/>
        <c:noMultiLvlLbl val="0"/>
      </c:catAx>
      <c:valAx>
        <c:axId val="2111059160"/>
        <c:scaling>
          <c:orientation val="minMax"/>
        </c:scaling>
        <c:delete val="0"/>
        <c:axPos val="l"/>
        <c:title>
          <c:tx>
            <c:rich>
              <a:bodyPr rot="-5400000" vert="horz"/>
              <a:lstStyle/>
              <a:p>
                <a:pPr>
                  <a:defRPr sz="1200">
                    <a:latin typeface="Times New Roman" panose="02020603050405020304" pitchFamily="18" charset="0"/>
                    <a:cs typeface="Times New Roman" panose="02020603050405020304" pitchFamily="18" charset="0"/>
                  </a:defRPr>
                </a:pPr>
                <a:r>
                  <a:rPr lang="en-US" sz="1200">
                    <a:latin typeface="Times New Roman" panose="02020603050405020304" pitchFamily="18" charset="0"/>
                    <a:cs typeface="Times New Roman" panose="02020603050405020304" pitchFamily="18" charset="0"/>
                  </a:rPr>
                  <a:t>Percentage</a:t>
                </a:r>
              </a:p>
            </c:rich>
          </c:tx>
          <c:layout>
            <c:manualLayout>
              <c:xMode val="edge"/>
              <c:yMode val="edge"/>
              <c:x val="0.00488043161271508"/>
              <c:y val="0.260194663167104"/>
            </c:manualLayout>
          </c:layout>
          <c:overlay val="0"/>
        </c:title>
        <c:numFmt formatCode="0.0" sourceLinked="1"/>
        <c:majorTickMark val="out"/>
        <c:minorTickMark val="none"/>
        <c:tickLblPos val="nextTo"/>
        <c:txPr>
          <a:bodyPr/>
          <a:lstStyle/>
          <a:p>
            <a:pPr>
              <a:defRPr>
                <a:latin typeface="Times New Roman" panose="02020603050405020304" pitchFamily="18" charset="0"/>
                <a:cs typeface="Times New Roman" panose="02020603050405020304" pitchFamily="18" charset="0"/>
              </a:defRPr>
            </a:pPr>
            <a:endParaRPr lang="en-US"/>
          </a:p>
        </c:txPr>
        <c:crossAx val="2111680088"/>
        <c:crosses val="autoZero"/>
        <c:crossBetween val="between"/>
      </c:valAx>
    </c:plotArea>
    <c:legend>
      <c:legendPos val="r"/>
      <c:layout>
        <c:manualLayout>
          <c:xMode val="edge"/>
          <c:yMode val="edge"/>
          <c:x val="0.225154918888151"/>
          <c:y val="0.05207227634038"/>
          <c:w val="0.515569111090029"/>
          <c:h val="0.139333156584099"/>
        </c:manualLayout>
      </c:layout>
      <c:overlay val="0"/>
      <c:txPr>
        <a:bodyPr/>
        <a:lstStyle/>
        <a:p>
          <a:pPr>
            <a:defRPr sz="1600">
              <a:latin typeface="Times New Roman" panose="02020603050405020304" pitchFamily="18" charset="0"/>
              <a:cs typeface="Times New Roman" panose="02020603050405020304" pitchFamily="18" charset="0"/>
            </a:defRPr>
          </a:pPr>
          <a:endParaRPr lang="en-US"/>
        </a:p>
      </c:txPr>
    </c:legend>
    <c:plotVisOnly val="1"/>
    <c:dispBlanksAs val="gap"/>
    <c:showDLblsOverMax val="0"/>
  </c:chart>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626300-F836-4AE1-82F8-13E45B930EAA}" type="doc">
      <dgm:prSet loTypeId="urn:microsoft.com/office/officeart/2005/8/layout/process4" loCatId="process" qsTypeId="urn:microsoft.com/office/officeart/2005/8/quickstyle/3d3" qsCatId="3D" csTypeId="urn:microsoft.com/office/officeart/2005/8/colors/accent0_1" csCatId="mainScheme" phldr="1"/>
      <dgm:spPr/>
      <dgm:t>
        <a:bodyPr/>
        <a:lstStyle/>
        <a:p>
          <a:endParaRPr lang="en-US"/>
        </a:p>
      </dgm:t>
    </dgm:pt>
    <dgm:pt modelId="{569DA9DB-F485-4AC1-B737-29517DE0A14E}">
      <dgm:prSet custT="1"/>
      <dgm:spPr/>
      <dgm:t>
        <a:bodyPr/>
        <a:lstStyle/>
        <a:p>
          <a:pPr rtl="0"/>
          <a:r>
            <a:rPr lang="en-US" sz="2400" b="1" i="0" baseline="0" dirty="0" smtClean="0">
              <a:latin typeface="Cambria" panose="02040503050406030204" pitchFamily="18" charset="0"/>
            </a:rPr>
            <a:t>124 CRIMINAL TRIALS</a:t>
          </a:r>
          <a:endParaRPr lang="en-US" sz="2400" b="1" dirty="0">
            <a:latin typeface="Cambria" panose="02040503050406030204" pitchFamily="18" charset="0"/>
          </a:endParaRPr>
        </a:p>
      </dgm:t>
    </dgm:pt>
    <dgm:pt modelId="{1C0863BB-A34F-4941-B9C8-AA190525110A}" type="parTrans" cxnId="{D09469E6-790D-4239-AD63-DED96E8D05AD}">
      <dgm:prSet/>
      <dgm:spPr/>
      <dgm:t>
        <a:bodyPr/>
        <a:lstStyle/>
        <a:p>
          <a:endParaRPr lang="en-US"/>
        </a:p>
      </dgm:t>
    </dgm:pt>
    <dgm:pt modelId="{93EBCCC5-732C-4B81-8C3F-995DBB7F994E}" type="sibTrans" cxnId="{D09469E6-790D-4239-AD63-DED96E8D05AD}">
      <dgm:prSet/>
      <dgm:spPr/>
      <dgm:t>
        <a:bodyPr/>
        <a:lstStyle/>
        <a:p>
          <a:endParaRPr lang="en-US"/>
        </a:p>
      </dgm:t>
    </dgm:pt>
    <dgm:pt modelId="{754A326F-BF1D-4B35-B2F2-6BECAACB37DD}">
      <dgm:prSet custT="1"/>
      <dgm:spPr/>
      <dgm:t>
        <a:bodyPr/>
        <a:lstStyle/>
        <a:p>
          <a:r>
            <a:rPr lang="en-US" sz="2400" b="1" dirty="0" smtClean="0">
              <a:latin typeface="Cambria" panose="02040503050406030204" pitchFamily="18" charset="0"/>
            </a:rPr>
            <a:t>987 JURORS COMPLETED SURVEY 1</a:t>
          </a:r>
          <a:endParaRPr lang="en-US" sz="2400" b="1" dirty="0">
            <a:latin typeface="Cambria" panose="02040503050406030204" pitchFamily="18" charset="0"/>
          </a:endParaRPr>
        </a:p>
      </dgm:t>
    </dgm:pt>
    <dgm:pt modelId="{04282A90-48F9-4F14-BC8F-92B35E20DA27}" type="parTrans" cxnId="{C93E5DAC-DDCE-4FB7-8F79-11B3A192A5DE}">
      <dgm:prSet/>
      <dgm:spPr/>
      <dgm:t>
        <a:bodyPr/>
        <a:lstStyle/>
        <a:p>
          <a:endParaRPr lang="en-US"/>
        </a:p>
      </dgm:t>
    </dgm:pt>
    <dgm:pt modelId="{A0526292-7E04-43A0-87D6-43F3AFDA1223}" type="sibTrans" cxnId="{C93E5DAC-DDCE-4FB7-8F79-11B3A192A5DE}">
      <dgm:prSet/>
      <dgm:spPr/>
      <dgm:t>
        <a:bodyPr/>
        <a:lstStyle/>
        <a:p>
          <a:endParaRPr lang="en-US"/>
        </a:p>
      </dgm:t>
    </dgm:pt>
    <dgm:pt modelId="{06B02E55-7253-4EC3-B1DF-42B3263E3151}">
      <dgm:prSet custT="1"/>
      <dgm:spPr/>
      <dgm:t>
        <a:bodyPr/>
        <a:lstStyle/>
        <a:p>
          <a:r>
            <a:rPr lang="en-US" sz="2400" b="1" dirty="0" smtClean="0">
              <a:solidFill>
                <a:schemeClr val="tx1"/>
              </a:solidFill>
              <a:latin typeface="Cambria" panose="02040503050406030204" pitchFamily="18" charset="0"/>
            </a:rPr>
            <a:t>864 agreed to stage 2</a:t>
          </a:r>
          <a:endParaRPr lang="en-US" sz="2400" b="1" dirty="0">
            <a:solidFill>
              <a:schemeClr val="tx1"/>
            </a:solidFill>
            <a:latin typeface="Cambria" panose="02040503050406030204" pitchFamily="18" charset="0"/>
          </a:endParaRPr>
        </a:p>
      </dgm:t>
    </dgm:pt>
    <dgm:pt modelId="{F8989FEC-5F70-45C4-A3E2-00668DDDFDF0}" type="parTrans" cxnId="{11F16161-F3DF-4607-9806-A0592381E052}">
      <dgm:prSet/>
      <dgm:spPr/>
      <dgm:t>
        <a:bodyPr/>
        <a:lstStyle/>
        <a:p>
          <a:endParaRPr lang="en-US"/>
        </a:p>
      </dgm:t>
    </dgm:pt>
    <dgm:pt modelId="{70796FDF-EA60-40ED-9555-051C0377972A}" type="sibTrans" cxnId="{11F16161-F3DF-4607-9806-A0592381E052}">
      <dgm:prSet/>
      <dgm:spPr/>
      <dgm:t>
        <a:bodyPr/>
        <a:lstStyle/>
        <a:p>
          <a:endParaRPr lang="en-US"/>
        </a:p>
      </dgm:t>
    </dgm:pt>
    <dgm:pt modelId="{CDF3C7B5-1DA6-4839-814D-24C3C3C74AB4}">
      <dgm:prSet custT="1"/>
      <dgm:spPr/>
      <dgm:t>
        <a:bodyPr/>
        <a:lstStyle/>
        <a:p>
          <a:r>
            <a:rPr lang="en-US" sz="2400" b="1" dirty="0" smtClean="0">
              <a:latin typeface="Cambria" panose="02040503050406030204" pitchFamily="18" charset="0"/>
            </a:rPr>
            <a:t>Sentencing remarks for 122 trials</a:t>
          </a:r>
          <a:endParaRPr lang="en-US" sz="2400" b="1" dirty="0">
            <a:latin typeface="Cambria" panose="02040503050406030204" pitchFamily="18" charset="0"/>
          </a:endParaRPr>
        </a:p>
      </dgm:t>
    </dgm:pt>
    <dgm:pt modelId="{D089C9FD-2E5E-4BE2-BC43-F4A69496BB38}" type="parTrans" cxnId="{6636EA9F-6270-42D8-B77D-04409A63ED24}">
      <dgm:prSet/>
      <dgm:spPr/>
      <dgm:t>
        <a:bodyPr/>
        <a:lstStyle/>
        <a:p>
          <a:endParaRPr lang="en-US"/>
        </a:p>
      </dgm:t>
    </dgm:pt>
    <dgm:pt modelId="{E736E73E-E703-4E8C-B460-2B51EB64CB61}" type="sibTrans" cxnId="{6636EA9F-6270-42D8-B77D-04409A63ED24}">
      <dgm:prSet/>
      <dgm:spPr/>
      <dgm:t>
        <a:bodyPr/>
        <a:lstStyle/>
        <a:p>
          <a:endParaRPr lang="en-US"/>
        </a:p>
      </dgm:t>
    </dgm:pt>
    <dgm:pt modelId="{69BF27EE-23A4-4B32-B2AF-8DA65B61594A}">
      <dgm:prSet custT="1"/>
      <dgm:spPr/>
      <dgm:t>
        <a:bodyPr/>
        <a:lstStyle/>
        <a:p>
          <a:r>
            <a:rPr lang="en-US" sz="2400" b="1" dirty="0" smtClean="0">
              <a:solidFill>
                <a:schemeClr val="tx1"/>
              </a:solidFill>
              <a:latin typeface="Cambria" panose="02040503050406030204" pitchFamily="18" charset="0"/>
            </a:rPr>
            <a:t>123 declined stage 2</a:t>
          </a:r>
          <a:endParaRPr lang="en-US" sz="2400" b="1" dirty="0">
            <a:solidFill>
              <a:schemeClr val="tx1"/>
            </a:solidFill>
            <a:latin typeface="Cambria" panose="02040503050406030204" pitchFamily="18" charset="0"/>
          </a:endParaRPr>
        </a:p>
      </dgm:t>
    </dgm:pt>
    <dgm:pt modelId="{C99DBB44-D6B8-47B2-887A-D7D6A1BC8897}" type="parTrans" cxnId="{7116A213-ADBE-44CF-9BF3-72883442B646}">
      <dgm:prSet/>
      <dgm:spPr/>
      <dgm:t>
        <a:bodyPr/>
        <a:lstStyle/>
        <a:p>
          <a:endParaRPr lang="en-US"/>
        </a:p>
      </dgm:t>
    </dgm:pt>
    <dgm:pt modelId="{0C360E0A-D3AD-4243-9CC1-62D5648CE956}" type="sibTrans" cxnId="{7116A213-ADBE-44CF-9BF3-72883442B646}">
      <dgm:prSet/>
      <dgm:spPr/>
      <dgm:t>
        <a:bodyPr/>
        <a:lstStyle/>
        <a:p>
          <a:endParaRPr lang="en-US"/>
        </a:p>
      </dgm:t>
    </dgm:pt>
    <dgm:pt modelId="{09616E33-BF01-4D17-B57C-BE5BBE9C926D}">
      <dgm:prSet custT="1"/>
      <dgm:spPr/>
      <dgm:t>
        <a:bodyPr/>
        <a:lstStyle/>
        <a:p>
          <a:r>
            <a:rPr lang="en-US" sz="2400" b="1" dirty="0" smtClean="0">
              <a:solidFill>
                <a:schemeClr val="tx1"/>
              </a:solidFill>
              <a:latin typeface="Cambria" panose="02040503050406030204" pitchFamily="18" charset="0"/>
            </a:rPr>
            <a:t>425 COMPLETED SURVEY 2</a:t>
          </a:r>
          <a:endParaRPr lang="en-US" sz="2400" b="1" dirty="0">
            <a:solidFill>
              <a:schemeClr val="tx1"/>
            </a:solidFill>
            <a:latin typeface="Cambria" panose="02040503050406030204" pitchFamily="18" charset="0"/>
          </a:endParaRPr>
        </a:p>
      </dgm:t>
    </dgm:pt>
    <dgm:pt modelId="{CD3884DE-9A96-4296-BD2F-90647389B984}" type="parTrans" cxnId="{816A16C0-0C29-4E49-A6FD-98E2F7CAD8F4}">
      <dgm:prSet/>
      <dgm:spPr/>
      <dgm:t>
        <a:bodyPr/>
        <a:lstStyle/>
        <a:p>
          <a:endParaRPr lang="en-US"/>
        </a:p>
      </dgm:t>
    </dgm:pt>
    <dgm:pt modelId="{E730C567-FDC5-4763-A8D3-E149F0F2B0C0}" type="sibTrans" cxnId="{816A16C0-0C29-4E49-A6FD-98E2F7CAD8F4}">
      <dgm:prSet/>
      <dgm:spPr/>
      <dgm:t>
        <a:bodyPr/>
        <a:lstStyle/>
        <a:p>
          <a:endParaRPr lang="en-US"/>
        </a:p>
      </dgm:t>
    </dgm:pt>
    <dgm:pt modelId="{320E71A3-4048-44AA-A338-1E750D88EBB7}">
      <dgm:prSet custT="1"/>
      <dgm:spPr/>
      <dgm:t>
        <a:bodyPr/>
        <a:lstStyle/>
        <a:p>
          <a:r>
            <a:rPr lang="en-US" sz="2400" b="1" dirty="0" smtClean="0">
              <a:solidFill>
                <a:schemeClr val="tx1"/>
              </a:solidFill>
              <a:latin typeface="Cambria" panose="02040503050406030204" pitchFamily="18" charset="0"/>
            </a:rPr>
            <a:t>153 completed survey 3</a:t>
          </a:r>
          <a:endParaRPr lang="en-US" sz="2400" b="1" dirty="0">
            <a:solidFill>
              <a:schemeClr val="tx1"/>
            </a:solidFill>
            <a:latin typeface="Cambria" panose="02040503050406030204" pitchFamily="18" charset="0"/>
          </a:endParaRPr>
        </a:p>
      </dgm:t>
    </dgm:pt>
    <dgm:pt modelId="{9FA7A7FF-62BC-4138-B663-4E8875493CD7}" type="parTrans" cxnId="{3E44D029-9BA6-4224-9C9A-F0851D70617F}">
      <dgm:prSet/>
      <dgm:spPr/>
      <dgm:t>
        <a:bodyPr/>
        <a:lstStyle/>
        <a:p>
          <a:endParaRPr lang="en-US"/>
        </a:p>
      </dgm:t>
    </dgm:pt>
    <dgm:pt modelId="{59224BB5-5E5D-4C8F-8499-F12E7E6F3F5A}" type="sibTrans" cxnId="{3E44D029-9BA6-4224-9C9A-F0851D70617F}">
      <dgm:prSet/>
      <dgm:spPr/>
      <dgm:t>
        <a:bodyPr/>
        <a:lstStyle/>
        <a:p>
          <a:endParaRPr lang="en-US"/>
        </a:p>
      </dgm:t>
    </dgm:pt>
    <dgm:pt modelId="{7DD548BB-0619-486C-9111-E0BCE71F73BA}">
      <dgm:prSet custT="1"/>
      <dgm:spPr/>
      <dgm:t>
        <a:bodyPr/>
        <a:lstStyle/>
        <a:p>
          <a:r>
            <a:rPr lang="en-US" sz="2400" b="1" dirty="0" smtClean="0">
              <a:solidFill>
                <a:schemeClr val="tx1"/>
              </a:solidFill>
              <a:latin typeface="Cambria" panose="02040503050406030204" pitchFamily="18" charset="0"/>
            </a:rPr>
            <a:t>50 interviewed</a:t>
          </a:r>
          <a:endParaRPr lang="en-US" sz="2400" b="1" dirty="0">
            <a:solidFill>
              <a:schemeClr val="tx1"/>
            </a:solidFill>
            <a:latin typeface="Cambria" panose="02040503050406030204" pitchFamily="18" charset="0"/>
          </a:endParaRPr>
        </a:p>
      </dgm:t>
    </dgm:pt>
    <dgm:pt modelId="{583EB9F4-DBED-45E2-A7BB-DA6E69C9B1DA}" type="parTrans" cxnId="{F96F9C5A-E4F3-4768-880F-D2402CD0A407}">
      <dgm:prSet/>
      <dgm:spPr/>
      <dgm:t>
        <a:bodyPr/>
        <a:lstStyle/>
        <a:p>
          <a:endParaRPr lang="en-US"/>
        </a:p>
      </dgm:t>
    </dgm:pt>
    <dgm:pt modelId="{8621A593-34FC-4C8D-B5D7-47B9962ACD18}" type="sibTrans" cxnId="{F96F9C5A-E4F3-4768-880F-D2402CD0A407}">
      <dgm:prSet/>
      <dgm:spPr/>
      <dgm:t>
        <a:bodyPr/>
        <a:lstStyle/>
        <a:p>
          <a:endParaRPr lang="en-US"/>
        </a:p>
      </dgm:t>
    </dgm:pt>
    <dgm:pt modelId="{FB6FB5CD-7EA4-4D18-B03F-D434DC4133DF}" type="pres">
      <dgm:prSet presAssocID="{AE626300-F836-4AE1-82F8-13E45B930EAA}" presName="Name0" presStyleCnt="0">
        <dgm:presLayoutVars>
          <dgm:dir/>
          <dgm:animLvl val="lvl"/>
          <dgm:resizeHandles val="exact"/>
        </dgm:presLayoutVars>
      </dgm:prSet>
      <dgm:spPr/>
      <dgm:t>
        <a:bodyPr/>
        <a:lstStyle/>
        <a:p>
          <a:endParaRPr lang="en-US"/>
        </a:p>
      </dgm:t>
    </dgm:pt>
    <dgm:pt modelId="{63722F5D-DB5E-4D60-9551-D36D3407A37C}" type="pres">
      <dgm:prSet presAssocID="{09616E33-BF01-4D17-B57C-BE5BBE9C926D}" presName="boxAndChildren" presStyleCnt="0"/>
      <dgm:spPr/>
      <dgm:t>
        <a:bodyPr/>
        <a:lstStyle/>
        <a:p>
          <a:endParaRPr lang="en-US"/>
        </a:p>
      </dgm:t>
    </dgm:pt>
    <dgm:pt modelId="{947CBF83-61EA-4243-91A9-30C2938F9D27}" type="pres">
      <dgm:prSet presAssocID="{09616E33-BF01-4D17-B57C-BE5BBE9C926D}" presName="parentTextBox" presStyleLbl="node1" presStyleIdx="0" presStyleCnt="3"/>
      <dgm:spPr/>
      <dgm:t>
        <a:bodyPr/>
        <a:lstStyle/>
        <a:p>
          <a:endParaRPr lang="en-US"/>
        </a:p>
      </dgm:t>
    </dgm:pt>
    <dgm:pt modelId="{09B6FE53-3968-4E85-A08C-BF7771A1D791}" type="pres">
      <dgm:prSet presAssocID="{09616E33-BF01-4D17-B57C-BE5BBE9C926D}" presName="entireBox" presStyleLbl="node1" presStyleIdx="0" presStyleCnt="3"/>
      <dgm:spPr/>
      <dgm:t>
        <a:bodyPr/>
        <a:lstStyle/>
        <a:p>
          <a:endParaRPr lang="en-US"/>
        </a:p>
      </dgm:t>
    </dgm:pt>
    <dgm:pt modelId="{4E4871E2-D5E1-40C6-B0C2-D21D2EFA7022}" type="pres">
      <dgm:prSet presAssocID="{09616E33-BF01-4D17-B57C-BE5BBE9C926D}" presName="descendantBox" presStyleCnt="0"/>
      <dgm:spPr/>
      <dgm:t>
        <a:bodyPr/>
        <a:lstStyle/>
        <a:p>
          <a:endParaRPr lang="en-US"/>
        </a:p>
      </dgm:t>
    </dgm:pt>
    <dgm:pt modelId="{00052E84-31F7-46D8-B7DB-A1A5C16D6FF0}" type="pres">
      <dgm:prSet presAssocID="{320E71A3-4048-44AA-A338-1E750D88EBB7}" presName="childTextBox" presStyleLbl="fgAccFollowNode1" presStyleIdx="0" presStyleCnt="5">
        <dgm:presLayoutVars>
          <dgm:bulletEnabled val="1"/>
        </dgm:presLayoutVars>
      </dgm:prSet>
      <dgm:spPr/>
      <dgm:t>
        <a:bodyPr/>
        <a:lstStyle/>
        <a:p>
          <a:endParaRPr lang="en-US"/>
        </a:p>
      </dgm:t>
    </dgm:pt>
    <dgm:pt modelId="{439FBC60-534B-4713-850A-E4E8BAA615AB}" type="pres">
      <dgm:prSet presAssocID="{7DD548BB-0619-486C-9111-E0BCE71F73BA}" presName="childTextBox" presStyleLbl="fgAccFollowNode1" presStyleIdx="1" presStyleCnt="5">
        <dgm:presLayoutVars>
          <dgm:bulletEnabled val="1"/>
        </dgm:presLayoutVars>
      </dgm:prSet>
      <dgm:spPr/>
      <dgm:t>
        <a:bodyPr/>
        <a:lstStyle/>
        <a:p>
          <a:endParaRPr lang="en-US"/>
        </a:p>
      </dgm:t>
    </dgm:pt>
    <dgm:pt modelId="{DDAE36B7-E4AF-412A-94E0-B81396099799}" type="pres">
      <dgm:prSet presAssocID="{A0526292-7E04-43A0-87D6-43F3AFDA1223}" presName="sp" presStyleCnt="0"/>
      <dgm:spPr/>
      <dgm:t>
        <a:bodyPr/>
        <a:lstStyle/>
        <a:p>
          <a:endParaRPr lang="en-US"/>
        </a:p>
      </dgm:t>
    </dgm:pt>
    <dgm:pt modelId="{74EC0D2B-F80E-4392-9DDC-7635B28B3263}" type="pres">
      <dgm:prSet presAssocID="{754A326F-BF1D-4B35-B2F2-6BECAACB37DD}" presName="arrowAndChildren" presStyleCnt="0"/>
      <dgm:spPr/>
      <dgm:t>
        <a:bodyPr/>
        <a:lstStyle/>
        <a:p>
          <a:endParaRPr lang="en-US"/>
        </a:p>
      </dgm:t>
    </dgm:pt>
    <dgm:pt modelId="{DD4E24B3-56DF-47D3-90C7-C9111A0D4B9D}" type="pres">
      <dgm:prSet presAssocID="{754A326F-BF1D-4B35-B2F2-6BECAACB37DD}" presName="parentTextArrow" presStyleLbl="node1" presStyleIdx="0" presStyleCnt="3"/>
      <dgm:spPr/>
      <dgm:t>
        <a:bodyPr/>
        <a:lstStyle/>
        <a:p>
          <a:endParaRPr lang="en-US"/>
        </a:p>
      </dgm:t>
    </dgm:pt>
    <dgm:pt modelId="{84D6F163-BDCC-4CB1-BA92-15A3EF80C8ED}" type="pres">
      <dgm:prSet presAssocID="{754A326F-BF1D-4B35-B2F2-6BECAACB37DD}" presName="arrow" presStyleLbl="node1" presStyleIdx="1" presStyleCnt="3"/>
      <dgm:spPr/>
      <dgm:t>
        <a:bodyPr/>
        <a:lstStyle/>
        <a:p>
          <a:endParaRPr lang="en-US"/>
        </a:p>
      </dgm:t>
    </dgm:pt>
    <dgm:pt modelId="{4F8455D0-1676-4A2C-BD95-A31069AABECA}" type="pres">
      <dgm:prSet presAssocID="{754A326F-BF1D-4B35-B2F2-6BECAACB37DD}" presName="descendantArrow" presStyleCnt="0"/>
      <dgm:spPr/>
      <dgm:t>
        <a:bodyPr/>
        <a:lstStyle/>
        <a:p>
          <a:endParaRPr lang="en-US"/>
        </a:p>
      </dgm:t>
    </dgm:pt>
    <dgm:pt modelId="{83F87699-7302-4082-A82D-1CA63BD885FF}" type="pres">
      <dgm:prSet presAssocID="{06B02E55-7253-4EC3-B1DF-42B3263E3151}" presName="childTextArrow" presStyleLbl="fgAccFollowNode1" presStyleIdx="2" presStyleCnt="5">
        <dgm:presLayoutVars>
          <dgm:bulletEnabled val="1"/>
        </dgm:presLayoutVars>
      </dgm:prSet>
      <dgm:spPr/>
      <dgm:t>
        <a:bodyPr/>
        <a:lstStyle/>
        <a:p>
          <a:endParaRPr lang="en-US"/>
        </a:p>
      </dgm:t>
    </dgm:pt>
    <dgm:pt modelId="{3B220039-1C54-4B49-80C9-969E605F4858}" type="pres">
      <dgm:prSet presAssocID="{69BF27EE-23A4-4B32-B2AF-8DA65B61594A}" presName="childTextArrow" presStyleLbl="fgAccFollowNode1" presStyleIdx="3" presStyleCnt="5">
        <dgm:presLayoutVars>
          <dgm:bulletEnabled val="1"/>
        </dgm:presLayoutVars>
      </dgm:prSet>
      <dgm:spPr/>
      <dgm:t>
        <a:bodyPr/>
        <a:lstStyle/>
        <a:p>
          <a:endParaRPr lang="en-US"/>
        </a:p>
      </dgm:t>
    </dgm:pt>
    <dgm:pt modelId="{1513F561-C529-49C6-B1B2-AD039569D8DC}" type="pres">
      <dgm:prSet presAssocID="{93EBCCC5-732C-4B81-8C3F-995DBB7F994E}" presName="sp" presStyleCnt="0"/>
      <dgm:spPr/>
      <dgm:t>
        <a:bodyPr/>
        <a:lstStyle/>
        <a:p>
          <a:endParaRPr lang="en-US"/>
        </a:p>
      </dgm:t>
    </dgm:pt>
    <dgm:pt modelId="{C60F93A4-81BB-4E03-B676-8152CD0A8EE4}" type="pres">
      <dgm:prSet presAssocID="{569DA9DB-F485-4AC1-B737-29517DE0A14E}" presName="arrowAndChildren" presStyleCnt="0"/>
      <dgm:spPr/>
      <dgm:t>
        <a:bodyPr/>
        <a:lstStyle/>
        <a:p>
          <a:endParaRPr lang="en-US"/>
        </a:p>
      </dgm:t>
    </dgm:pt>
    <dgm:pt modelId="{8A1B1DB4-0965-47DA-A05D-9B28EA95BD0B}" type="pres">
      <dgm:prSet presAssocID="{569DA9DB-F485-4AC1-B737-29517DE0A14E}" presName="parentTextArrow" presStyleLbl="node1" presStyleIdx="1" presStyleCnt="3"/>
      <dgm:spPr/>
      <dgm:t>
        <a:bodyPr/>
        <a:lstStyle/>
        <a:p>
          <a:endParaRPr lang="en-US"/>
        </a:p>
      </dgm:t>
    </dgm:pt>
    <dgm:pt modelId="{A53E4FA7-A696-4D44-8DFE-E8214CBA71DD}" type="pres">
      <dgm:prSet presAssocID="{569DA9DB-F485-4AC1-B737-29517DE0A14E}" presName="arrow" presStyleLbl="node1" presStyleIdx="2" presStyleCnt="3" custLinFactNeighborX="-65302" custLinFactNeighborY="-22674"/>
      <dgm:spPr/>
      <dgm:t>
        <a:bodyPr/>
        <a:lstStyle/>
        <a:p>
          <a:endParaRPr lang="en-US"/>
        </a:p>
      </dgm:t>
    </dgm:pt>
    <dgm:pt modelId="{426F2CCE-01A4-4F4C-B63C-3B5454F5A16F}" type="pres">
      <dgm:prSet presAssocID="{569DA9DB-F485-4AC1-B737-29517DE0A14E}" presName="descendantArrow" presStyleCnt="0"/>
      <dgm:spPr/>
      <dgm:t>
        <a:bodyPr/>
        <a:lstStyle/>
        <a:p>
          <a:endParaRPr lang="en-US"/>
        </a:p>
      </dgm:t>
    </dgm:pt>
    <dgm:pt modelId="{F6DB34E8-A2C5-44F5-8945-D3DBFDC5FD47}" type="pres">
      <dgm:prSet presAssocID="{CDF3C7B5-1DA6-4839-814D-24C3C3C74AB4}" presName="childTextArrow" presStyleLbl="fgAccFollowNode1" presStyleIdx="4" presStyleCnt="5">
        <dgm:presLayoutVars>
          <dgm:bulletEnabled val="1"/>
        </dgm:presLayoutVars>
      </dgm:prSet>
      <dgm:spPr/>
      <dgm:t>
        <a:bodyPr/>
        <a:lstStyle/>
        <a:p>
          <a:endParaRPr lang="en-US"/>
        </a:p>
      </dgm:t>
    </dgm:pt>
  </dgm:ptLst>
  <dgm:cxnLst>
    <dgm:cxn modelId="{11F16161-F3DF-4607-9806-A0592381E052}" srcId="{754A326F-BF1D-4B35-B2F2-6BECAACB37DD}" destId="{06B02E55-7253-4EC3-B1DF-42B3263E3151}" srcOrd="0" destOrd="0" parTransId="{F8989FEC-5F70-45C4-A3E2-00668DDDFDF0}" sibTransId="{70796FDF-EA60-40ED-9555-051C0377972A}"/>
    <dgm:cxn modelId="{E4FF9D81-F152-7F46-929D-B9C32F5AFD12}" type="presOf" srcId="{569DA9DB-F485-4AC1-B737-29517DE0A14E}" destId="{8A1B1DB4-0965-47DA-A05D-9B28EA95BD0B}" srcOrd="0" destOrd="0" presId="urn:microsoft.com/office/officeart/2005/8/layout/process4"/>
    <dgm:cxn modelId="{6F2FE701-A510-C242-9CB8-C9CA22A6E051}" type="presOf" srcId="{320E71A3-4048-44AA-A338-1E750D88EBB7}" destId="{00052E84-31F7-46D8-B7DB-A1A5C16D6FF0}" srcOrd="0" destOrd="0" presId="urn:microsoft.com/office/officeart/2005/8/layout/process4"/>
    <dgm:cxn modelId="{1C0DB060-C2DC-9B48-9AB6-ACE0E717D3E1}" type="presOf" srcId="{754A326F-BF1D-4B35-B2F2-6BECAACB37DD}" destId="{DD4E24B3-56DF-47D3-90C7-C9111A0D4B9D}" srcOrd="0" destOrd="0" presId="urn:microsoft.com/office/officeart/2005/8/layout/process4"/>
    <dgm:cxn modelId="{C93E5DAC-DDCE-4FB7-8F79-11B3A192A5DE}" srcId="{AE626300-F836-4AE1-82F8-13E45B930EAA}" destId="{754A326F-BF1D-4B35-B2F2-6BECAACB37DD}" srcOrd="1" destOrd="0" parTransId="{04282A90-48F9-4F14-BC8F-92B35E20DA27}" sibTransId="{A0526292-7E04-43A0-87D6-43F3AFDA1223}"/>
    <dgm:cxn modelId="{3E44D029-9BA6-4224-9C9A-F0851D70617F}" srcId="{09616E33-BF01-4D17-B57C-BE5BBE9C926D}" destId="{320E71A3-4048-44AA-A338-1E750D88EBB7}" srcOrd="0" destOrd="0" parTransId="{9FA7A7FF-62BC-4138-B663-4E8875493CD7}" sibTransId="{59224BB5-5E5D-4C8F-8499-F12E7E6F3F5A}"/>
    <dgm:cxn modelId="{816A16C0-0C29-4E49-A6FD-98E2F7CAD8F4}" srcId="{AE626300-F836-4AE1-82F8-13E45B930EAA}" destId="{09616E33-BF01-4D17-B57C-BE5BBE9C926D}" srcOrd="2" destOrd="0" parTransId="{CD3884DE-9A96-4296-BD2F-90647389B984}" sibTransId="{E730C567-FDC5-4763-A8D3-E149F0F2B0C0}"/>
    <dgm:cxn modelId="{00284553-5071-834E-A9B9-6B7787C3F7BB}" type="presOf" srcId="{06B02E55-7253-4EC3-B1DF-42B3263E3151}" destId="{83F87699-7302-4082-A82D-1CA63BD885FF}" srcOrd="0" destOrd="0" presId="urn:microsoft.com/office/officeart/2005/8/layout/process4"/>
    <dgm:cxn modelId="{E70E0FA6-14AD-B348-8E1A-768F405E2423}" type="presOf" srcId="{09616E33-BF01-4D17-B57C-BE5BBE9C926D}" destId="{09B6FE53-3968-4E85-A08C-BF7771A1D791}" srcOrd="1" destOrd="0" presId="urn:microsoft.com/office/officeart/2005/8/layout/process4"/>
    <dgm:cxn modelId="{D09469E6-790D-4239-AD63-DED96E8D05AD}" srcId="{AE626300-F836-4AE1-82F8-13E45B930EAA}" destId="{569DA9DB-F485-4AC1-B737-29517DE0A14E}" srcOrd="0" destOrd="0" parTransId="{1C0863BB-A34F-4941-B9C8-AA190525110A}" sibTransId="{93EBCCC5-732C-4B81-8C3F-995DBB7F994E}"/>
    <dgm:cxn modelId="{C208DE62-2BD8-6F45-937E-2C792151466A}" type="presOf" srcId="{CDF3C7B5-1DA6-4839-814D-24C3C3C74AB4}" destId="{F6DB34E8-A2C5-44F5-8945-D3DBFDC5FD47}" srcOrd="0" destOrd="0" presId="urn:microsoft.com/office/officeart/2005/8/layout/process4"/>
    <dgm:cxn modelId="{A46F4E97-2D8E-0F44-AC1E-AFB13845D1B4}" type="presOf" srcId="{569DA9DB-F485-4AC1-B737-29517DE0A14E}" destId="{A53E4FA7-A696-4D44-8DFE-E8214CBA71DD}" srcOrd="1" destOrd="0" presId="urn:microsoft.com/office/officeart/2005/8/layout/process4"/>
    <dgm:cxn modelId="{2F54BAE6-FC48-1C40-81FD-02EE6C1463EB}" type="presOf" srcId="{754A326F-BF1D-4B35-B2F2-6BECAACB37DD}" destId="{84D6F163-BDCC-4CB1-BA92-15A3EF80C8ED}" srcOrd="1" destOrd="0" presId="urn:microsoft.com/office/officeart/2005/8/layout/process4"/>
    <dgm:cxn modelId="{F96F9C5A-E4F3-4768-880F-D2402CD0A407}" srcId="{09616E33-BF01-4D17-B57C-BE5BBE9C926D}" destId="{7DD548BB-0619-486C-9111-E0BCE71F73BA}" srcOrd="1" destOrd="0" parTransId="{583EB9F4-DBED-45E2-A7BB-DA6E69C9B1DA}" sibTransId="{8621A593-34FC-4C8D-B5D7-47B9962ACD18}"/>
    <dgm:cxn modelId="{6636EA9F-6270-42D8-B77D-04409A63ED24}" srcId="{569DA9DB-F485-4AC1-B737-29517DE0A14E}" destId="{CDF3C7B5-1DA6-4839-814D-24C3C3C74AB4}" srcOrd="0" destOrd="0" parTransId="{D089C9FD-2E5E-4BE2-BC43-F4A69496BB38}" sibTransId="{E736E73E-E703-4E8C-B460-2B51EB64CB61}"/>
    <dgm:cxn modelId="{B37000CC-5187-4B40-8505-27140EF611A4}" type="presOf" srcId="{AE626300-F836-4AE1-82F8-13E45B930EAA}" destId="{FB6FB5CD-7EA4-4D18-B03F-D434DC4133DF}" srcOrd="0" destOrd="0" presId="urn:microsoft.com/office/officeart/2005/8/layout/process4"/>
    <dgm:cxn modelId="{FA73696F-C786-B641-87CB-AED6CF8FD89B}" type="presOf" srcId="{09616E33-BF01-4D17-B57C-BE5BBE9C926D}" destId="{947CBF83-61EA-4243-91A9-30C2938F9D27}" srcOrd="0" destOrd="0" presId="urn:microsoft.com/office/officeart/2005/8/layout/process4"/>
    <dgm:cxn modelId="{7116A213-ADBE-44CF-9BF3-72883442B646}" srcId="{754A326F-BF1D-4B35-B2F2-6BECAACB37DD}" destId="{69BF27EE-23A4-4B32-B2AF-8DA65B61594A}" srcOrd="1" destOrd="0" parTransId="{C99DBB44-D6B8-47B2-887A-D7D6A1BC8897}" sibTransId="{0C360E0A-D3AD-4243-9CC1-62D5648CE956}"/>
    <dgm:cxn modelId="{7AEFFC05-03AD-6C48-81C2-33AB7CBE31B8}" type="presOf" srcId="{69BF27EE-23A4-4B32-B2AF-8DA65B61594A}" destId="{3B220039-1C54-4B49-80C9-969E605F4858}" srcOrd="0" destOrd="0" presId="urn:microsoft.com/office/officeart/2005/8/layout/process4"/>
    <dgm:cxn modelId="{BF2161D5-CD4E-014F-BF07-C8CE659588E9}" type="presOf" srcId="{7DD548BB-0619-486C-9111-E0BCE71F73BA}" destId="{439FBC60-534B-4713-850A-E4E8BAA615AB}" srcOrd="0" destOrd="0" presId="urn:microsoft.com/office/officeart/2005/8/layout/process4"/>
    <dgm:cxn modelId="{F1DAC247-A85F-6D42-B29F-2B20A9BE76B5}" type="presParOf" srcId="{FB6FB5CD-7EA4-4D18-B03F-D434DC4133DF}" destId="{63722F5D-DB5E-4D60-9551-D36D3407A37C}" srcOrd="0" destOrd="0" presId="urn:microsoft.com/office/officeart/2005/8/layout/process4"/>
    <dgm:cxn modelId="{3CD40B0D-AF3C-CA49-BDEF-14B509636BFF}" type="presParOf" srcId="{63722F5D-DB5E-4D60-9551-D36D3407A37C}" destId="{947CBF83-61EA-4243-91A9-30C2938F9D27}" srcOrd="0" destOrd="0" presId="urn:microsoft.com/office/officeart/2005/8/layout/process4"/>
    <dgm:cxn modelId="{B04B0A49-461B-574A-A8AB-CB2BCEE5E720}" type="presParOf" srcId="{63722F5D-DB5E-4D60-9551-D36D3407A37C}" destId="{09B6FE53-3968-4E85-A08C-BF7771A1D791}" srcOrd="1" destOrd="0" presId="urn:microsoft.com/office/officeart/2005/8/layout/process4"/>
    <dgm:cxn modelId="{E21202B5-465E-8549-87E6-E65F9A03091A}" type="presParOf" srcId="{63722F5D-DB5E-4D60-9551-D36D3407A37C}" destId="{4E4871E2-D5E1-40C6-B0C2-D21D2EFA7022}" srcOrd="2" destOrd="0" presId="urn:microsoft.com/office/officeart/2005/8/layout/process4"/>
    <dgm:cxn modelId="{2C4CF5B9-3507-D847-9626-F65E84BB6980}" type="presParOf" srcId="{4E4871E2-D5E1-40C6-B0C2-D21D2EFA7022}" destId="{00052E84-31F7-46D8-B7DB-A1A5C16D6FF0}" srcOrd="0" destOrd="0" presId="urn:microsoft.com/office/officeart/2005/8/layout/process4"/>
    <dgm:cxn modelId="{8727CB5D-F4A4-434D-B605-481D463AF45F}" type="presParOf" srcId="{4E4871E2-D5E1-40C6-B0C2-D21D2EFA7022}" destId="{439FBC60-534B-4713-850A-E4E8BAA615AB}" srcOrd="1" destOrd="0" presId="urn:microsoft.com/office/officeart/2005/8/layout/process4"/>
    <dgm:cxn modelId="{9D907381-3569-A74E-948E-EF012D034DAD}" type="presParOf" srcId="{FB6FB5CD-7EA4-4D18-B03F-D434DC4133DF}" destId="{DDAE36B7-E4AF-412A-94E0-B81396099799}" srcOrd="1" destOrd="0" presId="urn:microsoft.com/office/officeart/2005/8/layout/process4"/>
    <dgm:cxn modelId="{FE814944-2754-9B4C-B3F8-497BB0203C55}" type="presParOf" srcId="{FB6FB5CD-7EA4-4D18-B03F-D434DC4133DF}" destId="{74EC0D2B-F80E-4392-9DDC-7635B28B3263}" srcOrd="2" destOrd="0" presId="urn:microsoft.com/office/officeart/2005/8/layout/process4"/>
    <dgm:cxn modelId="{D9BFD17A-A45D-304C-A78A-325A82CAB035}" type="presParOf" srcId="{74EC0D2B-F80E-4392-9DDC-7635B28B3263}" destId="{DD4E24B3-56DF-47D3-90C7-C9111A0D4B9D}" srcOrd="0" destOrd="0" presId="urn:microsoft.com/office/officeart/2005/8/layout/process4"/>
    <dgm:cxn modelId="{DA2B7DC3-2A87-1D46-99CB-448C46B1599C}" type="presParOf" srcId="{74EC0D2B-F80E-4392-9DDC-7635B28B3263}" destId="{84D6F163-BDCC-4CB1-BA92-15A3EF80C8ED}" srcOrd="1" destOrd="0" presId="urn:microsoft.com/office/officeart/2005/8/layout/process4"/>
    <dgm:cxn modelId="{88A451CF-D1B2-B340-B6E9-BD7C18BCD4C8}" type="presParOf" srcId="{74EC0D2B-F80E-4392-9DDC-7635B28B3263}" destId="{4F8455D0-1676-4A2C-BD95-A31069AABECA}" srcOrd="2" destOrd="0" presId="urn:microsoft.com/office/officeart/2005/8/layout/process4"/>
    <dgm:cxn modelId="{6D49A155-AA4A-ED49-B0CD-9F23BA46EF7C}" type="presParOf" srcId="{4F8455D0-1676-4A2C-BD95-A31069AABECA}" destId="{83F87699-7302-4082-A82D-1CA63BD885FF}" srcOrd="0" destOrd="0" presId="urn:microsoft.com/office/officeart/2005/8/layout/process4"/>
    <dgm:cxn modelId="{043AB592-C853-4349-A764-2A9DB2234B0C}" type="presParOf" srcId="{4F8455D0-1676-4A2C-BD95-A31069AABECA}" destId="{3B220039-1C54-4B49-80C9-969E605F4858}" srcOrd="1" destOrd="0" presId="urn:microsoft.com/office/officeart/2005/8/layout/process4"/>
    <dgm:cxn modelId="{15FFAAA6-EEB9-1B45-97AB-095FF588C790}" type="presParOf" srcId="{FB6FB5CD-7EA4-4D18-B03F-D434DC4133DF}" destId="{1513F561-C529-49C6-B1B2-AD039569D8DC}" srcOrd="3" destOrd="0" presId="urn:microsoft.com/office/officeart/2005/8/layout/process4"/>
    <dgm:cxn modelId="{5CCB9B02-98D2-A54B-90D7-72563A13C670}" type="presParOf" srcId="{FB6FB5CD-7EA4-4D18-B03F-D434DC4133DF}" destId="{C60F93A4-81BB-4E03-B676-8152CD0A8EE4}" srcOrd="4" destOrd="0" presId="urn:microsoft.com/office/officeart/2005/8/layout/process4"/>
    <dgm:cxn modelId="{E7102EFA-DB1A-A14E-A8C7-F269060BF294}" type="presParOf" srcId="{C60F93A4-81BB-4E03-B676-8152CD0A8EE4}" destId="{8A1B1DB4-0965-47DA-A05D-9B28EA95BD0B}" srcOrd="0" destOrd="0" presId="urn:microsoft.com/office/officeart/2005/8/layout/process4"/>
    <dgm:cxn modelId="{CCF74914-81FB-5B4F-A2A0-24B09BB6A3B1}" type="presParOf" srcId="{C60F93A4-81BB-4E03-B676-8152CD0A8EE4}" destId="{A53E4FA7-A696-4D44-8DFE-E8214CBA71DD}" srcOrd="1" destOrd="0" presId="urn:microsoft.com/office/officeart/2005/8/layout/process4"/>
    <dgm:cxn modelId="{CBEDBB97-D90D-C84F-A3C8-A0690423AD07}" type="presParOf" srcId="{C60F93A4-81BB-4E03-B676-8152CD0A8EE4}" destId="{426F2CCE-01A4-4F4C-B63C-3B5454F5A16F}" srcOrd="2" destOrd="0" presId="urn:microsoft.com/office/officeart/2005/8/layout/process4"/>
    <dgm:cxn modelId="{47A62313-8937-6246-9508-7A391938A425}" type="presParOf" srcId="{426F2CCE-01A4-4F4C-B63C-3B5454F5A16F}" destId="{F6DB34E8-A2C5-44F5-8945-D3DBFDC5FD47}"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B6FE53-3968-4E85-A08C-BF7771A1D791}">
      <dsp:nvSpPr>
        <dsp:cNvPr id="0" name=""/>
        <dsp:cNvSpPr/>
      </dsp:nvSpPr>
      <dsp:spPr>
        <a:xfrm>
          <a:off x="0" y="2764415"/>
          <a:ext cx="8424936" cy="907342"/>
        </a:xfrm>
        <a:prstGeom prst="rect">
          <a:avLst/>
        </a:prstGeom>
        <a:solidFill>
          <a:schemeClr val="l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latin typeface="Cambria" panose="02040503050406030204" pitchFamily="18" charset="0"/>
            </a:rPr>
            <a:t>425 COMPLETED SURVEY 2</a:t>
          </a:r>
          <a:endParaRPr lang="en-US" sz="2400" b="1" kern="1200" dirty="0">
            <a:solidFill>
              <a:schemeClr val="tx1"/>
            </a:solidFill>
            <a:latin typeface="Cambria" panose="02040503050406030204" pitchFamily="18" charset="0"/>
          </a:endParaRPr>
        </a:p>
      </dsp:txBody>
      <dsp:txXfrm>
        <a:off x="0" y="2764415"/>
        <a:ext cx="8424936" cy="489965"/>
      </dsp:txXfrm>
    </dsp:sp>
    <dsp:sp modelId="{00052E84-31F7-46D8-B7DB-A1A5C16D6FF0}">
      <dsp:nvSpPr>
        <dsp:cNvPr id="0" name=""/>
        <dsp:cNvSpPr/>
      </dsp:nvSpPr>
      <dsp:spPr>
        <a:xfrm>
          <a:off x="0" y="3236234"/>
          <a:ext cx="4212467" cy="417377"/>
        </a:xfrm>
        <a:prstGeom prst="rect">
          <a:avLst/>
        </a:prstGeom>
        <a:solidFill>
          <a:schemeClr val="l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latin typeface="Cambria" panose="02040503050406030204" pitchFamily="18" charset="0"/>
            </a:rPr>
            <a:t>153 completed survey 3</a:t>
          </a:r>
          <a:endParaRPr lang="en-US" sz="2400" b="1" kern="1200" dirty="0">
            <a:solidFill>
              <a:schemeClr val="tx1"/>
            </a:solidFill>
            <a:latin typeface="Cambria" panose="02040503050406030204" pitchFamily="18" charset="0"/>
          </a:endParaRPr>
        </a:p>
      </dsp:txBody>
      <dsp:txXfrm>
        <a:off x="0" y="3236234"/>
        <a:ext cx="4212467" cy="417377"/>
      </dsp:txXfrm>
    </dsp:sp>
    <dsp:sp modelId="{439FBC60-534B-4713-850A-E4E8BAA615AB}">
      <dsp:nvSpPr>
        <dsp:cNvPr id="0" name=""/>
        <dsp:cNvSpPr/>
      </dsp:nvSpPr>
      <dsp:spPr>
        <a:xfrm>
          <a:off x="4212468" y="3236234"/>
          <a:ext cx="4212467" cy="417377"/>
        </a:xfrm>
        <a:prstGeom prst="rect">
          <a:avLst/>
        </a:prstGeom>
        <a:solidFill>
          <a:schemeClr val="l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latin typeface="Cambria" panose="02040503050406030204" pitchFamily="18" charset="0"/>
            </a:rPr>
            <a:t>50 interviewed</a:t>
          </a:r>
          <a:endParaRPr lang="en-US" sz="2400" b="1" kern="1200" dirty="0">
            <a:solidFill>
              <a:schemeClr val="tx1"/>
            </a:solidFill>
            <a:latin typeface="Cambria" panose="02040503050406030204" pitchFamily="18" charset="0"/>
          </a:endParaRPr>
        </a:p>
      </dsp:txBody>
      <dsp:txXfrm>
        <a:off x="4212468" y="3236234"/>
        <a:ext cx="4212467" cy="417377"/>
      </dsp:txXfrm>
    </dsp:sp>
    <dsp:sp modelId="{84D6F163-BDCC-4CB1-BA92-15A3EF80C8ED}">
      <dsp:nvSpPr>
        <dsp:cNvPr id="0" name=""/>
        <dsp:cNvSpPr/>
      </dsp:nvSpPr>
      <dsp:spPr>
        <a:xfrm rot="10800000">
          <a:off x="0" y="1382532"/>
          <a:ext cx="8424936" cy="1395493"/>
        </a:xfrm>
        <a:prstGeom prst="upArrowCallout">
          <a:avLst/>
        </a:prstGeom>
        <a:solidFill>
          <a:schemeClr val="l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b="1" kern="1200" dirty="0" smtClean="0">
              <a:latin typeface="Cambria" panose="02040503050406030204" pitchFamily="18" charset="0"/>
            </a:rPr>
            <a:t>987 JURORS COMPLETED SURVEY 1</a:t>
          </a:r>
          <a:endParaRPr lang="en-US" sz="2400" b="1" kern="1200" dirty="0">
            <a:latin typeface="Cambria" panose="02040503050406030204" pitchFamily="18" charset="0"/>
          </a:endParaRPr>
        </a:p>
      </dsp:txBody>
      <dsp:txXfrm rot="-10800000">
        <a:off x="0" y="1382532"/>
        <a:ext cx="8424936" cy="489818"/>
      </dsp:txXfrm>
    </dsp:sp>
    <dsp:sp modelId="{83F87699-7302-4082-A82D-1CA63BD885FF}">
      <dsp:nvSpPr>
        <dsp:cNvPr id="0" name=""/>
        <dsp:cNvSpPr/>
      </dsp:nvSpPr>
      <dsp:spPr>
        <a:xfrm>
          <a:off x="0" y="1872350"/>
          <a:ext cx="4212467" cy="417252"/>
        </a:xfrm>
        <a:prstGeom prst="rect">
          <a:avLst/>
        </a:prstGeom>
        <a:solidFill>
          <a:schemeClr val="l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latin typeface="Cambria" panose="02040503050406030204" pitchFamily="18" charset="0"/>
            </a:rPr>
            <a:t>864 agreed to stage 2</a:t>
          </a:r>
          <a:endParaRPr lang="en-US" sz="2400" b="1" kern="1200" dirty="0">
            <a:solidFill>
              <a:schemeClr val="tx1"/>
            </a:solidFill>
            <a:latin typeface="Cambria" panose="02040503050406030204" pitchFamily="18" charset="0"/>
          </a:endParaRPr>
        </a:p>
      </dsp:txBody>
      <dsp:txXfrm>
        <a:off x="0" y="1872350"/>
        <a:ext cx="4212467" cy="417252"/>
      </dsp:txXfrm>
    </dsp:sp>
    <dsp:sp modelId="{3B220039-1C54-4B49-80C9-969E605F4858}">
      <dsp:nvSpPr>
        <dsp:cNvPr id="0" name=""/>
        <dsp:cNvSpPr/>
      </dsp:nvSpPr>
      <dsp:spPr>
        <a:xfrm>
          <a:off x="4212468" y="1872350"/>
          <a:ext cx="4212467" cy="417252"/>
        </a:xfrm>
        <a:prstGeom prst="rect">
          <a:avLst/>
        </a:prstGeom>
        <a:solidFill>
          <a:schemeClr val="l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latin typeface="Cambria" panose="02040503050406030204" pitchFamily="18" charset="0"/>
            </a:rPr>
            <a:t>123 declined stage 2</a:t>
          </a:r>
          <a:endParaRPr lang="en-US" sz="2400" b="1" kern="1200" dirty="0">
            <a:solidFill>
              <a:schemeClr val="tx1"/>
            </a:solidFill>
            <a:latin typeface="Cambria" panose="02040503050406030204" pitchFamily="18" charset="0"/>
          </a:endParaRPr>
        </a:p>
      </dsp:txBody>
      <dsp:txXfrm>
        <a:off x="4212468" y="1872350"/>
        <a:ext cx="4212467" cy="417252"/>
      </dsp:txXfrm>
    </dsp:sp>
    <dsp:sp modelId="{A53E4FA7-A696-4D44-8DFE-E8214CBA71DD}">
      <dsp:nvSpPr>
        <dsp:cNvPr id="0" name=""/>
        <dsp:cNvSpPr/>
      </dsp:nvSpPr>
      <dsp:spPr>
        <a:xfrm rot="10800000">
          <a:off x="0" y="0"/>
          <a:ext cx="8424936" cy="1395493"/>
        </a:xfrm>
        <a:prstGeom prst="upArrowCallout">
          <a:avLst/>
        </a:prstGeom>
        <a:solidFill>
          <a:schemeClr val="l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en-US" sz="2400" b="1" i="0" kern="1200" baseline="0" dirty="0" smtClean="0">
              <a:latin typeface="Cambria" panose="02040503050406030204" pitchFamily="18" charset="0"/>
            </a:rPr>
            <a:t>124 CRIMINAL TRIALS</a:t>
          </a:r>
          <a:endParaRPr lang="en-US" sz="2400" b="1" kern="1200" dirty="0">
            <a:latin typeface="Cambria" panose="02040503050406030204" pitchFamily="18" charset="0"/>
          </a:endParaRPr>
        </a:p>
      </dsp:txBody>
      <dsp:txXfrm rot="-10800000">
        <a:off x="0" y="0"/>
        <a:ext cx="8424936" cy="489818"/>
      </dsp:txXfrm>
    </dsp:sp>
    <dsp:sp modelId="{F6DB34E8-A2C5-44F5-8945-D3DBFDC5FD47}">
      <dsp:nvSpPr>
        <dsp:cNvPr id="0" name=""/>
        <dsp:cNvSpPr/>
      </dsp:nvSpPr>
      <dsp:spPr>
        <a:xfrm>
          <a:off x="0" y="490467"/>
          <a:ext cx="8424936" cy="417252"/>
        </a:xfrm>
        <a:prstGeom prst="rect">
          <a:avLst/>
        </a:prstGeom>
        <a:solidFill>
          <a:schemeClr val="l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en-US" sz="2400" b="1" kern="1200" dirty="0" smtClean="0">
              <a:latin typeface="Cambria" panose="02040503050406030204" pitchFamily="18" charset="0"/>
            </a:rPr>
            <a:t>Sentencing remarks for 122 trials</a:t>
          </a:r>
          <a:endParaRPr lang="en-US" sz="2400" b="1" kern="1200" dirty="0">
            <a:latin typeface="Cambria" panose="02040503050406030204" pitchFamily="18" charset="0"/>
          </a:endParaRPr>
        </a:p>
      </dsp:txBody>
      <dsp:txXfrm>
        <a:off x="0" y="490467"/>
        <a:ext cx="8424936" cy="417252"/>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0.20277</cdr:x>
      <cdr:y>0.06916</cdr:y>
    </cdr:from>
    <cdr:to>
      <cdr:x>0.68205</cdr:x>
      <cdr:y>0.86733</cdr:y>
    </cdr:to>
    <cdr:grpSp>
      <cdr:nvGrpSpPr>
        <cdr:cNvPr id="9" name="Group 8"/>
        <cdr:cNvGrpSpPr/>
      </cdr:nvGrpSpPr>
      <cdr:grpSpPr>
        <a:xfrm xmlns:a="http://schemas.openxmlformats.org/drawingml/2006/main">
          <a:off x="1220600" y="252707"/>
          <a:ext cx="2885086" cy="2916473"/>
          <a:chOff x="1015365" y="179070"/>
          <a:chExt cx="2526030" cy="2154555"/>
        </a:xfrm>
      </cdr:grpSpPr>
      <cdr:sp macro="" textlink="">
        <cdr:nvSpPr>
          <cdr:cNvPr id="2" name="Text Box 1"/>
          <cdr:cNvSpPr txBox="1"/>
        </cdr:nvSpPr>
        <cdr:spPr>
          <a:xfrm xmlns:a="http://schemas.openxmlformats.org/drawingml/2006/main">
            <a:off x="2438400" y="179070"/>
            <a:ext cx="525780" cy="259080"/>
          </a:xfrm>
          <a:prstGeom xmlns:a="http://schemas.openxmlformats.org/drawingml/2006/main" prst="rect">
            <a:avLst/>
          </a:prstGeom>
        </cdr:spPr>
        <cdr:style>
          <a:lnRef xmlns:a="http://schemas.openxmlformats.org/drawingml/2006/main" idx="1">
            <a:schemeClr val="dk1"/>
          </a:lnRef>
          <a:fillRef xmlns:a="http://schemas.openxmlformats.org/drawingml/2006/main" idx="2">
            <a:schemeClr val="dk1"/>
          </a:fillRef>
          <a:effectRef xmlns:a="http://schemas.openxmlformats.org/drawingml/2006/main" idx="1">
            <a:schemeClr val="dk1"/>
          </a:effectRef>
          <a:fontRef xmlns:a="http://schemas.openxmlformats.org/drawingml/2006/main" idx="minor">
            <a:schemeClr val="dk1"/>
          </a:fontRef>
        </cdr:style>
        <cdr:txBody>
          <a:bodyPr xmlns:a="http://schemas.openxmlformats.org/drawingml/2006/main" vertOverflow="clip" wrap="square" rtlCol="0"/>
          <a:lstStyle xmlns:a="http://schemas.openxmlformats.org/drawingml/2006/main"/>
          <a:p xmlns:a="http://schemas.openxmlformats.org/drawingml/2006/main">
            <a:r>
              <a:rPr lang="en-AU" sz="1200" b="1">
                <a:latin typeface="Times New Roman" panose="02020603050405020304" pitchFamily="18" charset="0"/>
                <a:cs typeface="Times New Roman" panose="02020603050405020304" pitchFamily="18" charset="0"/>
              </a:rPr>
              <a:t>15%</a:t>
            </a:r>
          </a:p>
        </cdr:txBody>
      </cdr:sp>
      <cdr:sp macro="" textlink="">
        <cdr:nvSpPr>
          <cdr:cNvPr id="4" name="Text Box 1"/>
          <cdr:cNvSpPr txBox="1"/>
        </cdr:nvSpPr>
        <cdr:spPr>
          <a:xfrm xmlns:a="http://schemas.openxmlformats.org/drawingml/2006/main">
            <a:off x="2572385" y="2084705"/>
            <a:ext cx="431800" cy="248920"/>
          </a:xfrm>
          <a:prstGeom xmlns:a="http://schemas.openxmlformats.org/drawingml/2006/main" prst="rect">
            <a:avLst/>
          </a:prstGeom>
        </cdr:spPr>
        <cdr:style>
          <a:lnRef xmlns:a="http://schemas.openxmlformats.org/drawingml/2006/main" idx="1">
            <a:schemeClr val="dk1"/>
          </a:lnRef>
          <a:fillRef xmlns:a="http://schemas.openxmlformats.org/drawingml/2006/main" idx="2">
            <a:schemeClr val="dk1"/>
          </a:fillRef>
          <a:effectRef xmlns:a="http://schemas.openxmlformats.org/drawingml/2006/main" idx="1">
            <a:schemeClr val="dk1"/>
          </a:effectRef>
          <a:fontRef xmlns:a="http://schemas.openxmlformats.org/drawingml/2006/main" idx="minor">
            <a:schemeClr val="dk1"/>
          </a:fontRef>
        </cdr:style>
        <cdr:txBody>
          <a:bodyPr xmlns:a="http://schemas.openxmlformats.org/drawingml/2006/main" wrap="square" rtlCol="0"/>
          <a:lstStyle xmlns:a="http://schemas.openxmlformats.org/drawingml/2006/main"/>
          <a:p xmlns:a="http://schemas.openxmlformats.org/drawingml/2006/main">
            <a:r>
              <a:rPr lang="en-AU" b="1"/>
              <a:t>35%</a:t>
            </a:r>
          </a:p>
        </cdr:txBody>
      </cdr:sp>
      <cdr:sp macro="" textlink="">
        <cdr:nvSpPr>
          <cdr:cNvPr id="5" name="Text Box 4"/>
          <cdr:cNvSpPr txBox="1"/>
        </cdr:nvSpPr>
        <cdr:spPr>
          <a:xfrm xmlns:a="http://schemas.openxmlformats.org/drawingml/2006/main">
            <a:off x="1501140" y="287655"/>
            <a:ext cx="518160" cy="259080"/>
          </a:xfrm>
          <a:prstGeom xmlns:a="http://schemas.openxmlformats.org/drawingml/2006/main" prst="rect">
            <a:avLst/>
          </a:prstGeom>
        </cdr:spPr>
        <cdr:style>
          <a:lnRef xmlns:a="http://schemas.openxmlformats.org/drawingml/2006/main" idx="1">
            <a:schemeClr val="dk1"/>
          </a:lnRef>
          <a:fillRef xmlns:a="http://schemas.openxmlformats.org/drawingml/2006/main" idx="2">
            <a:schemeClr val="dk1"/>
          </a:fillRef>
          <a:effectRef xmlns:a="http://schemas.openxmlformats.org/drawingml/2006/main" idx="1">
            <a:schemeClr val="dk1"/>
          </a:effectRef>
          <a:fontRef xmlns:a="http://schemas.openxmlformats.org/drawingml/2006/main" idx="minor">
            <a:schemeClr val="dk1"/>
          </a:fontRef>
        </cdr:style>
        <cdr:txBody>
          <a:bodyPr xmlns:a="http://schemas.openxmlformats.org/drawingml/2006/main" vertOverflow="clip" wrap="square" rtlCol="0"/>
          <a:lstStyle xmlns:a="http://schemas.openxmlformats.org/drawingml/2006/main"/>
          <a:p xmlns:a="http://schemas.openxmlformats.org/drawingml/2006/main">
            <a:r>
              <a:rPr lang="en-AU" sz="1200" b="1">
                <a:latin typeface="Times New Roman" panose="02020603050405020304" pitchFamily="18" charset="0"/>
                <a:cs typeface="Times New Roman" panose="02020603050405020304" pitchFamily="18" charset="0"/>
              </a:rPr>
              <a:t>21%</a:t>
            </a:r>
          </a:p>
        </cdr:txBody>
      </cdr:sp>
      <cdr:sp macro="" textlink="">
        <cdr:nvSpPr>
          <cdr:cNvPr id="6" name="Text Box 5"/>
          <cdr:cNvSpPr txBox="1"/>
        </cdr:nvSpPr>
        <cdr:spPr>
          <a:xfrm xmlns:a="http://schemas.openxmlformats.org/drawingml/2006/main">
            <a:off x="3046095" y="942975"/>
            <a:ext cx="495300" cy="228600"/>
          </a:xfrm>
          <a:prstGeom xmlns:a="http://schemas.openxmlformats.org/drawingml/2006/main" prst="rect">
            <a:avLst/>
          </a:prstGeom>
        </cdr:spPr>
        <cdr:style>
          <a:lnRef xmlns:a="http://schemas.openxmlformats.org/drawingml/2006/main" idx="1">
            <a:schemeClr val="dk1"/>
          </a:lnRef>
          <a:fillRef xmlns:a="http://schemas.openxmlformats.org/drawingml/2006/main" idx="2">
            <a:schemeClr val="dk1"/>
          </a:fillRef>
          <a:effectRef xmlns:a="http://schemas.openxmlformats.org/drawingml/2006/main" idx="1">
            <a:schemeClr val="dk1"/>
          </a:effectRef>
          <a:fontRef xmlns:a="http://schemas.openxmlformats.org/drawingml/2006/main" idx="minor">
            <a:schemeClr val="dk1"/>
          </a:fontRef>
        </cdr:style>
        <cdr:txBody>
          <a:bodyPr xmlns:a="http://schemas.openxmlformats.org/drawingml/2006/main" vertOverflow="clip" wrap="square" rtlCol="0"/>
          <a:lstStyle xmlns:a="http://schemas.openxmlformats.org/drawingml/2006/main"/>
          <a:p xmlns:a="http://schemas.openxmlformats.org/drawingml/2006/main">
            <a:r>
              <a:rPr lang="en-AU" sz="1200" b="1">
                <a:latin typeface="Times New Roman" panose="02020603050405020304" pitchFamily="18" charset="0"/>
                <a:cs typeface="Times New Roman" panose="02020603050405020304" pitchFamily="18" charset="0"/>
              </a:rPr>
              <a:t>13%</a:t>
            </a:r>
          </a:p>
        </cdr:txBody>
      </cdr:sp>
      <cdr:sp macro="" textlink="">
        <cdr:nvSpPr>
          <cdr:cNvPr id="7" name="Text Box 6"/>
          <cdr:cNvSpPr txBox="1"/>
        </cdr:nvSpPr>
        <cdr:spPr>
          <a:xfrm xmlns:a="http://schemas.openxmlformats.org/drawingml/2006/main">
            <a:off x="1015365" y="1242060"/>
            <a:ext cx="510540" cy="251460"/>
          </a:xfrm>
          <a:prstGeom xmlns:a="http://schemas.openxmlformats.org/drawingml/2006/main" prst="rect">
            <a:avLst/>
          </a:prstGeom>
        </cdr:spPr>
        <cdr:style>
          <a:lnRef xmlns:a="http://schemas.openxmlformats.org/drawingml/2006/main" idx="1">
            <a:schemeClr val="dk1"/>
          </a:lnRef>
          <a:fillRef xmlns:a="http://schemas.openxmlformats.org/drawingml/2006/main" idx="2">
            <a:schemeClr val="dk1"/>
          </a:fillRef>
          <a:effectRef xmlns:a="http://schemas.openxmlformats.org/drawingml/2006/main" idx="1">
            <a:schemeClr val="dk1"/>
          </a:effectRef>
          <a:fontRef xmlns:a="http://schemas.openxmlformats.org/drawingml/2006/main" idx="minor">
            <a:schemeClr val="dk1"/>
          </a:fontRef>
        </cdr:style>
        <cdr:txBody>
          <a:bodyPr xmlns:a="http://schemas.openxmlformats.org/drawingml/2006/main" vertOverflow="clip" wrap="square" rtlCol="0"/>
          <a:lstStyle xmlns:a="http://schemas.openxmlformats.org/drawingml/2006/main"/>
          <a:p xmlns:a="http://schemas.openxmlformats.org/drawingml/2006/main">
            <a:r>
              <a:rPr lang="en-AU" sz="1200" b="1">
                <a:latin typeface="Times New Roman" panose="02020603050405020304" pitchFamily="18" charset="0"/>
                <a:cs typeface="Times New Roman" panose="02020603050405020304" pitchFamily="18" charset="0"/>
              </a:rPr>
              <a:t>13%</a:t>
            </a:r>
          </a:p>
        </cdr:txBody>
      </cdr:sp>
    </cdr:grpSp>
  </cdr:relSizeAnchor>
</c:userShapes>
</file>

<file path=ppt/drawings/drawing2.xml><?xml version="1.0" encoding="utf-8"?>
<c:userShapes xmlns:c="http://schemas.openxmlformats.org/drawingml/2006/chart">
  <cdr:relSizeAnchor xmlns:cdr="http://schemas.openxmlformats.org/drawingml/2006/chartDrawing">
    <cdr:from>
      <cdr:x>0.20277</cdr:x>
      <cdr:y>0.10939</cdr:y>
    </cdr:from>
    <cdr:to>
      <cdr:x>0.66747</cdr:x>
      <cdr:y>0.92025</cdr:y>
    </cdr:to>
    <cdr:grpSp>
      <cdr:nvGrpSpPr>
        <cdr:cNvPr id="9" name="Group 8"/>
        <cdr:cNvGrpSpPr/>
      </cdr:nvGrpSpPr>
      <cdr:grpSpPr>
        <a:xfrm xmlns:a="http://schemas.openxmlformats.org/drawingml/2006/main">
          <a:off x="1132993" y="360321"/>
          <a:ext cx="2596548" cy="2670899"/>
          <a:chOff x="1015365" y="287655"/>
          <a:chExt cx="2449195" cy="2188845"/>
        </a:xfrm>
      </cdr:grpSpPr>
      <cdr:sp macro="" textlink="">
        <cdr:nvSpPr>
          <cdr:cNvPr id="2" name="Text Box 1"/>
          <cdr:cNvSpPr txBox="1"/>
        </cdr:nvSpPr>
        <cdr:spPr>
          <a:xfrm xmlns:a="http://schemas.openxmlformats.org/drawingml/2006/main">
            <a:off x="2914650" y="445770"/>
            <a:ext cx="525780" cy="259080"/>
          </a:xfrm>
          <a:prstGeom xmlns:a="http://schemas.openxmlformats.org/drawingml/2006/main" prst="rect">
            <a:avLst/>
          </a:prstGeom>
        </cdr:spPr>
        <cdr:style>
          <a:lnRef xmlns:a="http://schemas.openxmlformats.org/drawingml/2006/main" idx="1">
            <a:schemeClr val="dk1"/>
          </a:lnRef>
          <a:fillRef xmlns:a="http://schemas.openxmlformats.org/drawingml/2006/main" idx="2">
            <a:schemeClr val="dk1"/>
          </a:fillRef>
          <a:effectRef xmlns:a="http://schemas.openxmlformats.org/drawingml/2006/main" idx="1">
            <a:schemeClr val="dk1"/>
          </a:effectRef>
          <a:fontRef xmlns:a="http://schemas.openxmlformats.org/drawingml/2006/main" idx="minor">
            <a:schemeClr val="dk1"/>
          </a:fontRef>
        </cdr:style>
        <cdr:txBody>
          <a:bodyPr xmlns:a="http://schemas.openxmlformats.org/drawingml/2006/main" vertOverflow="clip" wrap="square" rtlCol="0"/>
          <a:lstStyle xmlns:a="http://schemas.openxmlformats.org/drawingml/2006/main"/>
          <a:p xmlns:a="http://schemas.openxmlformats.org/drawingml/2006/main">
            <a:r>
              <a:rPr lang="en-AU" sz="1200" b="1">
                <a:latin typeface="Times New Roman" panose="02020603050405020304" pitchFamily="18" charset="0"/>
                <a:cs typeface="Times New Roman" panose="02020603050405020304" pitchFamily="18" charset="0"/>
              </a:rPr>
              <a:t>29%</a:t>
            </a:r>
          </a:p>
        </cdr:txBody>
      </cdr:sp>
      <cdr:sp macro="" textlink="">
        <cdr:nvSpPr>
          <cdr:cNvPr id="3" name="Text Box 1"/>
          <cdr:cNvSpPr txBox="1"/>
        </cdr:nvSpPr>
        <cdr:spPr>
          <a:xfrm xmlns:a="http://schemas.openxmlformats.org/drawingml/2006/main">
            <a:off x="2938780" y="1750060"/>
            <a:ext cx="525780" cy="246380"/>
          </a:xfrm>
          <a:prstGeom xmlns:a="http://schemas.openxmlformats.org/drawingml/2006/main" prst="rect">
            <a:avLst/>
          </a:prstGeom>
        </cdr:spPr>
        <cdr:style>
          <a:lnRef xmlns:a="http://schemas.openxmlformats.org/drawingml/2006/main" idx="1">
            <a:schemeClr val="dk1"/>
          </a:lnRef>
          <a:fillRef xmlns:a="http://schemas.openxmlformats.org/drawingml/2006/main" idx="2">
            <a:schemeClr val="dk1"/>
          </a:fillRef>
          <a:effectRef xmlns:a="http://schemas.openxmlformats.org/drawingml/2006/main" idx="1">
            <a:schemeClr val="dk1"/>
          </a:effectRef>
          <a:fontRef xmlns:a="http://schemas.openxmlformats.org/drawingml/2006/main" idx="minor">
            <a:schemeClr val="dk1"/>
          </a:fontRef>
        </cdr:style>
        <cdr:txBody>
          <a:bodyPr xmlns:a="http://schemas.openxmlformats.org/drawingml/2006/main" wrap="square" rtlCol="0"/>
          <a:lstStyle xmlns:a="http://schemas.openxmlformats.org/drawingml/2006/main"/>
          <a:p xmlns:a="http://schemas.openxmlformats.org/drawingml/2006/main">
            <a:r>
              <a:rPr lang="en-AU" sz="1200" b="1">
                <a:latin typeface="Times New Roman" panose="02020603050405020304" pitchFamily="18" charset="0"/>
                <a:cs typeface="Times New Roman" panose="02020603050405020304" pitchFamily="18" charset="0"/>
              </a:rPr>
              <a:t>15%</a:t>
            </a:r>
          </a:p>
        </cdr:txBody>
      </cdr:sp>
      <cdr:sp macro="" textlink="">
        <cdr:nvSpPr>
          <cdr:cNvPr id="4" name="Text Box 1"/>
          <cdr:cNvSpPr txBox="1"/>
        </cdr:nvSpPr>
        <cdr:spPr>
          <a:xfrm xmlns:a="http://schemas.openxmlformats.org/drawingml/2006/main">
            <a:off x="2410460" y="2227580"/>
            <a:ext cx="416560" cy="248920"/>
          </a:xfrm>
          <a:prstGeom xmlns:a="http://schemas.openxmlformats.org/drawingml/2006/main" prst="rect">
            <a:avLst/>
          </a:prstGeom>
        </cdr:spPr>
        <cdr:style>
          <a:lnRef xmlns:a="http://schemas.openxmlformats.org/drawingml/2006/main" idx="1">
            <a:schemeClr val="dk1"/>
          </a:lnRef>
          <a:fillRef xmlns:a="http://schemas.openxmlformats.org/drawingml/2006/main" idx="2">
            <a:schemeClr val="dk1"/>
          </a:fillRef>
          <a:effectRef xmlns:a="http://schemas.openxmlformats.org/drawingml/2006/main" idx="1">
            <a:schemeClr val="dk1"/>
          </a:effectRef>
          <a:fontRef xmlns:a="http://schemas.openxmlformats.org/drawingml/2006/main" idx="minor">
            <a:schemeClr val="dk1"/>
          </a:fontRef>
        </cdr:style>
        <cdr:txBody>
          <a:bodyPr xmlns:a="http://schemas.openxmlformats.org/drawingml/2006/main" wrap="square" rtlCol="0"/>
          <a:lstStyle xmlns:a="http://schemas.openxmlformats.org/drawingml/2006/main"/>
          <a:p xmlns:a="http://schemas.openxmlformats.org/drawingml/2006/main">
            <a:r>
              <a:rPr lang="en-AU" b="1"/>
              <a:t>9%</a:t>
            </a:r>
          </a:p>
        </cdr:txBody>
      </cdr:sp>
      <cdr:sp macro="" textlink="">
        <cdr:nvSpPr>
          <cdr:cNvPr id="5" name="Text Box 4"/>
          <cdr:cNvSpPr txBox="1"/>
        </cdr:nvSpPr>
        <cdr:spPr>
          <a:xfrm xmlns:a="http://schemas.openxmlformats.org/drawingml/2006/main">
            <a:off x="1501140" y="287655"/>
            <a:ext cx="518160" cy="259080"/>
          </a:xfrm>
          <a:prstGeom xmlns:a="http://schemas.openxmlformats.org/drawingml/2006/main" prst="rect">
            <a:avLst/>
          </a:prstGeom>
        </cdr:spPr>
        <cdr:style>
          <a:lnRef xmlns:a="http://schemas.openxmlformats.org/drawingml/2006/main" idx="1">
            <a:schemeClr val="dk1"/>
          </a:lnRef>
          <a:fillRef xmlns:a="http://schemas.openxmlformats.org/drawingml/2006/main" idx="2">
            <a:schemeClr val="dk1"/>
          </a:fillRef>
          <a:effectRef xmlns:a="http://schemas.openxmlformats.org/drawingml/2006/main" idx="1">
            <a:schemeClr val="dk1"/>
          </a:effectRef>
          <a:fontRef xmlns:a="http://schemas.openxmlformats.org/drawingml/2006/main" idx="minor">
            <a:schemeClr val="dk1"/>
          </a:fontRef>
        </cdr:style>
        <cdr:txBody>
          <a:bodyPr xmlns:a="http://schemas.openxmlformats.org/drawingml/2006/main" vertOverflow="clip" wrap="square" rtlCol="0"/>
          <a:lstStyle xmlns:a="http://schemas.openxmlformats.org/drawingml/2006/main"/>
          <a:p xmlns:a="http://schemas.openxmlformats.org/drawingml/2006/main">
            <a:r>
              <a:rPr lang="en-AU" sz="1200" b="1">
                <a:latin typeface="Times New Roman" panose="02020603050405020304" pitchFamily="18" charset="0"/>
                <a:cs typeface="Times New Roman" panose="02020603050405020304" pitchFamily="18" charset="0"/>
              </a:rPr>
              <a:t>19%</a:t>
            </a:r>
          </a:p>
        </cdr:txBody>
      </cdr:sp>
      <cdr:sp macro="" textlink="">
        <cdr:nvSpPr>
          <cdr:cNvPr id="6" name="Text Box 5"/>
          <cdr:cNvSpPr txBox="1"/>
        </cdr:nvSpPr>
        <cdr:spPr>
          <a:xfrm xmlns:a="http://schemas.openxmlformats.org/drawingml/2006/main">
            <a:off x="1464945" y="2057400"/>
            <a:ext cx="495300" cy="228600"/>
          </a:xfrm>
          <a:prstGeom xmlns:a="http://schemas.openxmlformats.org/drawingml/2006/main" prst="rect">
            <a:avLst/>
          </a:prstGeom>
        </cdr:spPr>
        <cdr:style>
          <a:lnRef xmlns:a="http://schemas.openxmlformats.org/drawingml/2006/main" idx="1">
            <a:schemeClr val="dk1"/>
          </a:lnRef>
          <a:fillRef xmlns:a="http://schemas.openxmlformats.org/drawingml/2006/main" idx="2">
            <a:schemeClr val="dk1"/>
          </a:fillRef>
          <a:effectRef xmlns:a="http://schemas.openxmlformats.org/drawingml/2006/main" idx="1">
            <a:schemeClr val="dk1"/>
          </a:effectRef>
          <a:fontRef xmlns:a="http://schemas.openxmlformats.org/drawingml/2006/main" idx="minor">
            <a:schemeClr val="dk1"/>
          </a:fontRef>
        </cdr:style>
        <cdr:txBody>
          <a:bodyPr xmlns:a="http://schemas.openxmlformats.org/drawingml/2006/main" vertOverflow="clip" wrap="square" rtlCol="0"/>
          <a:lstStyle xmlns:a="http://schemas.openxmlformats.org/drawingml/2006/main"/>
          <a:p xmlns:a="http://schemas.openxmlformats.org/drawingml/2006/main">
            <a:r>
              <a:rPr lang="en-AU" sz="1200" b="1">
                <a:latin typeface="Times New Roman" panose="02020603050405020304" pitchFamily="18" charset="0"/>
                <a:cs typeface="Times New Roman" panose="02020603050405020304" pitchFamily="18" charset="0"/>
              </a:rPr>
              <a:t>14%</a:t>
            </a:r>
          </a:p>
        </cdr:txBody>
      </cdr:sp>
      <cdr:sp macro="" textlink="">
        <cdr:nvSpPr>
          <cdr:cNvPr id="7" name="Text Box 6"/>
          <cdr:cNvSpPr txBox="1"/>
        </cdr:nvSpPr>
        <cdr:spPr>
          <a:xfrm xmlns:a="http://schemas.openxmlformats.org/drawingml/2006/main">
            <a:off x="1015365" y="1242060"/>
            <a:ext cx="510540" cy="251460"/>
          </a:xfrm>
          <a:prstGeom xmlns:a="http://schemas.openxmlformats.org/drawingml/2006/main" prst="rect">
            <a:avLst/>
          </a:prstGeom>
        </cdr:spPr>
        <cdr:style>
          <a:lnRef xmlns:a="http://schemas.openxmlformats.org/drawingml/2006/main" idx="1">
            <a:schemeClr val="dk1"/>
          </a:lnRef>
          <a:fillRef xmlns:a="http://schemas.openxmlformats.org/drawingml/2006/main" idx="2">
            <a:schemeClr val="dk1"/>
          </a:fillRef>
          <a:effectRef xmlns:a="http://schemas.openxmlformats.org/drawingml/2006/main" idx="1">
            <a:schemeClr val="dk1"/>
          </a:effectRef>
          <a:fontRef xmlns:a="http://schemas.openxmlformats.org/drawingml/2006/main" idx="minor">
            <a:schemeClr val="dk1"/>
          </a:fontRef>
        </cdr:style>
        <cdr:txBody>
          <a:bodyPr xmlns:a="http://schemas.openxmlformats.org/drawingml/2006/main" vertOverflow="clip" wrap="square" rtlCol="0"/>
          <a:lstStyle xmlns:a="http://schemas.openxmlformats.org/drawingml/2006/main"/>
          <a:p xmlns:a="http://schemas.openxmlformats.org/drawingml/2006/main">
            <a:r>
              <a:rPr lang="en-AU" sz="1200" b="1">
                <a:latin typeface="Times New Roman" panose="02020603050405020304" pitchFamily="18" charset="0"/>
                <a:cs typeface="Times New Roman" panose="02020603050405020304" pitchFamily="18" charset="0"/>
              </a:rPr>
              <a:t>12%</a:t>
            </a:r>
          </a:p>
        </cdr:txBody>
      </cdr:sp>
      <cdr:sp macro="" textlink="">
        <cdr:nvSpPr>
          <cdr:cNvPr id="8" name="Text Box 7"/>
          <cdr:cNvSpPr txBox="1"/>
        </cdr:nvSpPr>
        <cdr:spPr>
          <a:xfrm xmlns:a="http://schemas.openxmlformats.org/drawingml/2006/main">
            <a:off x="1062990" y="847725"/>
            <a:ext cx="419100" cy="236220"/>
          </a:xfrm>
          <a:prstGeom xmlns:a="http://schemas.openxmlformats.org/drawingml/2006/main" prst="rect">
            <a:avLst/>
          </a:prstGeom>
        </cdr:spPr>
        <cdr:style>
          <a:lnRef xmlns:a="http://schemas.openxmlformats.org/drawingml/2006/main" idx="1">
            <a:schemeClr val="dk1"/>
          </a:lnRef>
          <a:fillRef xmlns:a="http://schemas.openxmlformats.org/drawingml/2006/main" idx="2">
            <a:schemeClr val="dk1"/>
          </a:fillRef>
          <a:effectRef xmlns:a="http://schemas.openxmlformats.org/drawingml/2006/main" idx="1">
            <a:schemeClr val="dk1"/>
          </a:effectRef>
          <a:fontRef xmlns:a="http://schemas.openxmlformats.org/drawingml/2006/main" idx="minor">
            <a:schemeClr val="dk1"/>
          </a:fontRef>
        </cdr:style>
        <cdr:txBody>
          <a:bodyPr xmlns:a="http://schemas.openxmlformats.org/drawingml/2006/main" vertOverflow="clip" wrap="square" rtlCol="0"/>
          <a:lstStyle xmlns:a="http://schemas.openxmlformats.org/drawingml/2006/main"/>
          <a:p xmlns:a="http://schemas.openxmlformats.org/drawingml/2006/main">
            <a:r>
              <a:rPr lang="en-AU" sz="1200" b="1">
                <a:latin typeface="Times New Roman" panose="02020603050405020304" pitchFamily="18" charset="0"/>
                <a:cs typeface="Times New Roman" panose="02020603050405020304" pitchFamily="18" charset="0"/>
              </a:rPr>
              <a:t>2%</a:t>
            </a:r>
          </a:p>
        </cdr:txBody>
      </cdr:sp>
    </cdr:grp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4172CE0-6D67-4E43-92AA-0538F89EB094}" type="datetime1">
              <a:rPr lang="en-US"/>
              <a:pPr>
                <a:defRPr/>
              </a:pPr>
              <a:t>15/02/2017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F74D6D0C-C4C4-6948-A20A-DD632FB3EA4B}" type="slidenum">
              <a:rPr lang="en-US"/>
              <a:pPr>
                <a:defRPr/>
              </a:pPr>
              <a:t>‹#›</a:t>
            </a:fld>
            <a:endParaRPr lang="en-US"/>
          </a:p>
        </p:txBody>
      </p:sp>
    </p:spTree>
    <p:extLst>
      <p:ext uri="{BB962C8B-B14F-4D97-AF65-F5344CB8AC3E}">
        <p14:creationId xmlns:p14="http://schemas.microsoft.com/office/powerpoint/2010/main" val="37443999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DFB89BE4-EA7C-0640-8E1E-2AE9E7B3A335}" type="slidenum">
              <a:rPr lang="en-US"/>
              <a:pPr>
                <a:defRPr/>
              </a:pPr>
              <a:t>‹#›</a:t>
            </a:fld>
            <a:endParaRPr lang="en-US"/>
          </a:p>
        </p:txBody>
      </p:sp>
    </p:spTree>
    <p:extLst>
      <p:ext uri="{BB962C8B-B14F-4D97-AF65-F5344CB8AC3E}">
        <p14:creationId xmlns:p14="http://schemas.microsoft.com/office/powerpoint/2010/main" val="16141767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pitchFamily="-110" charset="0"/>
        <a:ea typeface="ＭＳ Ｐゴシック" pitchFamily="-110" charset="-128"/>
        <a:cs typeface="ＭＳ Ｐゴシック" pitchFamily="-110" charset="-128"/>
      </a:defRPr>
    </a:lvl1pPr>
    <a:lvl2pPr marL="457200" algn="l" rtl="0" eaLnBrk="0" fontAlgn="base" hangingPunct="0">
      <a:spcBef>
        <a:spcPct val="30000"/>
      </a:spcBef>
      <a:spcAft>
        <a:spcPct val="0"/>
      </a:spcAft>
      <a:defRPr sz="1200" kern="1200">
        <a:solidFill>
          <a:schemeClr val="tx1"/>
        </a:solidFill>
        <a:latin typeface="Arial" pitchFamily="-110" charset="0"/>
        <a:ea typeface="ＭＳ Ｐゴシック" pitchFamily="-110" charset="-128"/>
        <a:cs typeface="+mn-cs"/>
      </a:defRPr>
    </a:lvl2pPr>
    <a:lvl3pPr marL="914400" algn="l" rtl="0" eaLnBrk="0" fontAlgn="base" hangingPunct="0">
      <a:spcBef>
        <a:spcPct val="30000"/>
      </a:spcBef>
      <a:spcAft>
        <a:spcPct val="0"/>
      </a:spcAft>
      <a:defRPr sz="1200" kern="1200">
        <a:solidFill>
          <a:schemeClr val="tx1"/>
        </a:solidFill>
        <a:latin typeface="Arial" pitchFamily="-110" charset="0"/>
        <a:ea typeface="ＭＳ Ｐゴシック" pitchFamily="-110" charset="-128"/>
        <a:cs typeface="+mn-cs"/>
      </a:defRPr>
    </a:lvl3pPr>
    <a:lvl4pPr marL="1371600" algn="l" rtl="0" eaLnBrk="0" fontAlgn="base" hangingPunct="0">
      <a:spcBef>
        <a:spcPct val="30000"/>
      </a:spcBef>
      <a:spcAft>
        <a:spcPct val="0"/>
      </a:spcAft>
      <a:defRPr sz="1200" kern="1200">
        <a:solidFill>
          <a:schemeClr val="tx1"/>
        </a:solidFill>
        <a:latin typeface="Arial" pitchFamily="-110" charset="0"/>
        <a:ea typeface="ＭＳ Ｐゴシック" pitchFamily="-110" charset="-128"/>
        <a:cs typeface="+mn-cs"/>
      </a:defRPr>
    </a:lvl4pPr>
    <a:lvl5pPr marL="1828800" algn="l" rtl="0" eaLnBrk="0" fontAlgn="base" hangingPunct="0">
      <a:spcBef>
        <a:spcPct val="30000"/>
      </a:spcBef>
      <a:spcAft>
        <a:spcPct val="0"/>
      </a:spcAft>
      <a:defRPr sz="1200" kern="1200">
        <a:solidFill>
          <a:schemeClr val="tx1"/>
        </a:solidFill>
        <a:latin typeface="Arial" pitchFamily="-110" charset="0"/>
        <a:ea typeface="ＭＳ Ｐゴシック" pitchFamily="-110"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Based upon findings reported in </a:t>
            </a:r>
            <a:r>
              <a:rPr lang="en-US" i="1" dirty="0" smtClean="0"/>
              <a:t>Punishment and Society</a:t>
            </a:r>
            <a:r>
              <a:rPr lang="en-US" i="0" dirty="0" smtClean="0"/>
              <a:t>,</a:t>
            </a:r>
            <a:r>
              <a:rPr lang="en-US" i="0" baseline="0" dirty="0" smtClean="0"/>
              <a:t> on line version and the  </a:t>
            </a:r>
            <a:r>
              <a:rPr lang="en-US" i="1" baseline="0" dirty="0" smtClean="0"/>
              <a:t>Criminal Law Journal</a:t>
            </a:r>
            <a:r>
              <a:rPr lang="en-US" i="0" baseline="0" dirty="0" smtClean="0"/>
              <a:t>.</a:t>
            </a:r>
            <a:endParaRPr lang="en-US" dirty="0"/>
          </a:p>
        </p:txBody>
      </p:sp>
      <p:sp>
        <p:nvSpPr>
          <p:cNvPr id="4" name="Slide Number Placeholder 3"/>
          <p:cNvSpPr>
            <a:spLocks noGrp="1"/>
          </p:cNvSpPr>
          <p:nvPr>
            <p:ph type="sldNum" sz="quarter" idx="10"/>
          </p:nvPr>
        </p:nvSpPr>
        <p:spPr/>
        <p:txBody>
          <a:bodyPr/>
          <a:lstStyle/>
          <a:p>
            <a:pPr>
              <a:defRPr/>
            </a:pPr>
            <a:fld id="{DFB89BE4-EA7C-0640-8E1E-2AE9E7B3A335}"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Stage 2 involved collecting all the sentencing</a:t>
            </a:r>
            <a:r>
              <a:rPr lang="en-US" baseline="0" dirty="0" smtClean="0"/>
              <a:t> remarks.   These were </a:t>
            </a:r>
            <a:r>
              <a:rPr lang="en-US" baseline="0" dirty="0" err="1" smtClean="0"/>
              <a:t>analysed</a:t>
            </a:r>
            <a:r>
              <a:rPr lang="en-US" baseline="0" dirty="0" smtClean="0"/>
              <a:t> to determine which sentencing purposes were relied upon by the judge in each case.</a:t>
            </a:r>
            <a:endParaRPr lang="en-US" dirty="0" smtClean="0"/>
          </a:p>
          <a:p>
            <a:endParaRPr lang="en-US" dirty="0" smtClean="0"/>
          </a:p>
          <a:p>
            <a:endParaRPr lang="en-US" dirty="0" smtClean="0"/>
          </a:p>
          <a:p>
            <a:r>
              <a:rPr lang="en-US" dirty="0" smtClean="0"/>
              <a:t>Stage 3: In the interviews we</a:t>
            </a:r>
            <a:r>
              <a:rPr lang="en-US" baseline="0" dirty="0" smtClean="0"/>
              <a:t> asked jurors the reasons for their choice of sentencing purpose,  </a:t>
            </a:r>
            <a:endParaRPr lang="en-US" dirty="0"/>
          </a:p>
        </p:txBody>
      </p:sp>
      <p:sp>
        <p:nvSpPr>
          <p:cNvPr id="4" name="Slide Number Placeholder 3"/>
          <p:cNvSpPr>
            <a:spLocks noGrp="1"/>
          </p:cNvSpPr>
          <p:nvPr>
            <p:ph type="sldNum" sz="quarter" idx="10"/>
          </p:nvPr>
        </p:nvSpPr>
        <p:spPr/>
        <p:txBody>
          <a:bodyPr/>
          <a:lstStyle/>
          <a:p>
            <a:pPr>
              <a:defRPr/>
            </a:pPr>
            <a:fld id="{DFB89BE4-EA7C-0640-8E1E-2AE9E7B3A335}" type="slidenum">
              <a:rPr lang="en-US" smtClean="0"/>
              <a:pPr>
                <a:defRPr/>
              </a:pPr>
              <a:t>10</a:t>
            </a:fld>
            <a:endParaRPr lang="en-US"/>
          </a:p>
        </p:txBody>
      </p:sp>
    </p:spTree>
    <p:extLst>
      <p:ext uri="{BB962C8B-B14F-4D97-AF65-F5344CB8AC3E}">
        <p14:creationId xmlns:p14="http://schemas.microsoft.com/office/powerpoint/2010/main" val="15471863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Sentencing</a:t>
            </a:r>
            <a:r>
              <a:rPr lang="en-US" baseline="0" dirty="0" smtClean="0"/>
              <a:t> remarks for 122 trials yielding 135 sentences (some trials dealt with multiple offenders). </a:t>
            </a:r>
            <a:endParaRPr lang="en-US" dirty="0"/>
          </a:p>
        </p:txBody>
      </p:sp>
      <p:sp>
        <p:nvSpPr>
          <p:cNvPr id="4" name="Slide Number Placeholder 3"/>
          <p:cNvSpPr>
            <a:spLocks noGrp="1"/>
          </p:cNvSpPr>
          <p:nvPr>
            <p:ph type="sldNum" sz="quarter" idx="10"/>
          </p:nvPr>
        </p:nvSpPr>
        <p:spPr/>
        <p:txBody>
          <a:bodyPr/>
          <a:lstStyle/>
          <a:p>
            <a:pPr>
              <a:defRPr/>
            </a:pPr>
            <a:fld id="{DFB89BE4-EA7C-0640-8E1E-2AE9E7B3A335}" type="slidenum">
              <a:rPr lang="en-US" smtClean="0"/>
              <a:pPr>
                <a:defRPr/>
              </a:pPr>
              <a:t>11</a:t>
            </a:fld>
            <a:endParaRPr lang="en-US"/>
          </a:p>
        </p:txBody>
      </p:sp>
    </p:spTree>
    <p:extLst>
      <p:ext uri="{BB962C8B-B14F-4D97-AF65-F5344CB8AC3E}">
        <p14:creationId xmlns:p14="http://schemas.microsoft.com/office/powerpoint/2010/main" val="23479881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B89BE4-EA7C-0640-8E1E-2AE9E7B3A335}" type="slidenum">
              <a:rPr lang="en-US" smtClean="0"/>
              <a:pPr>
                <a:defRPr/>
              </a:pPr>
              <a:t>12</a:t>
            </a:fld>
            <a:endParaRPr lang="en-US"/>
          </a:p>
        </p:txBody>
      </p:sp>
    </p:spTree>
    <p:extLst>
      <p:ext uri="{BB962C8B-B14F-4D97-AF65-F5344CB8AC3E}">
        <p14:creationId xmlns:p14="http://schemas.microsoft.com/office/powerpoint/2010/main" val="9402542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B89BE4-EA7C-0640-8E1E-2AE9E7B3A335}" type="slidenum">
              <a:rPr lang="en-US" smtClean="0"/>
              <a:pPr>
                <a:defRPr/>
              </a:pPr>
              <a:t>13</a:t>
            </a:fld>
            <a:endParaRPr lang="en-US"/>
          </a:p>
        </p:txBody>
      </p:sp>
    </p:spTree>
    <p:extLst>
      <p:ext uri="{BB962C8B-B14F-4D97-AF65-F5344CB8AC3E}">
        <p14:creationId xmlns:p14="http://schemas.microsoft.com/office/powerpoint/2010/main" val="9402542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Victoria, jurors are not present for the sentencing submissions – so when they selected the sentence they did not know whether or not the offender had a criminal record. So there is a knowledge gap as between judge and juror.  </a:t>
            </a:r>
            <a:endParaRPr lang="en-US" dirty="0"/>
          </a:p>
        </p:txBody>
      </p:sp>
      <p:sp>
        <p:nvSpPr>
          <p:cNvPr id="4" name="Slide Number Placeholder 3"/>
          <p:cNvSpPr>
            <a:spLocks noGrp="1"/>
          </p:cNvSpPr>
          <p:nvPr>
            <p:ph type="sldNum" sz="quarter" idx="10"/>
          </p:nvPr>
        </p:nvSpPr>
        <p:spPr/>
        <p:txBody>
          <a:bodyPr/>
          <a:lstStyle/>
          <a:p>
            <a:pPr>
              <a:defRPr/>
            </a:pPr>
            <a:fld id="{DFB89BE4-EA7C-0640-8E1E-2AE9E7B3A335}" type="slidenum">
              <a:rPr lang="en-US" smtClean="0"/>
              <a:pPr>
                <a:defRPr/>
              </a:pPr>
              <a:t>14</a:t>
            </a:fld>
            <a:endParaRPr lang="en-US"/>
          </a:p>
        </p:txBody>
      </p:sp>
    </p:spTree>
    <p:extLst>
      <p:ext uri="{BB962C8B-B14F-4D97-AF65-F5344CB8AC3E}">
        <p14:creationId xmlns:p14="http://schemas.microsoft.com/office/powerpoint/2010/main" val="9402542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B89BE4-EA7C-0640-8E1E-2AE9E7B3A335}" type="slidenum">
              <a:rPr lang="en-US" smtClean="0"/>
              <a:pPr>
                <a:defRPr/>
              </a:pPr>
              <a:t>15</a:t>
            </a:fld>
            <a:endParaRPr lang="en-US"/>
          </a:p>
        </p:txBody>
      </p:sp>
    </p:spTree>
    <p:extLst>
      <p:ext uri="{BB962C8B-B14F-4D97-AF65-F5344CB8AC3E}">
        <p14:creationId xmlns:p14="http://schemas.microsoft.com/office/powerpoint/2010/main" val="9402542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  Do the bare findings that juries tend to more lenient disguise the fact that more lenient jurors may be marginally less lenient but that the more punitive tend to be much more severe than the judges?</a:t>
            </a:r>
          </a:p>
          <a:p>
            <a:endParaRPr lang="en-US" baseline="0" dirty="0" smtClean="0"/>
          </a:p>
          <a:p>
            <a:r>
              <a:rPr lang="en-US" baseline="0" dirty="0" smtClean="0"/>
              <a:t>To determine this juror and judges’ sentences were compared in those cases where both selected a prison sentence (n=503).  The median difference in months when  the juror’s sentence  was subtracted from the judge’s sentence was -12 indicating that jurors were on average more lenient than the judge by 12 months with respect to the length of prison sentence.   </a:t>
            </a:r>
            <a:endParaRPr lang="en-US" baseline="0" dirty="0" smtClean="0">
              <a:solidFill>
                <a:srgbClr val="FF0000"/>
              </a:solidFill>
            </a:endParaRPr>
          </a:p>
          <a:p>
            <a:r>
              <a:rPr lang="en-US" baseline="0" dirty="0" smtClean="0"/>
              <a:t> </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pPr>
              <a:defRPr/>
            </a:pPr>
            <a:fld id="{DFB89BE4-EA7C-0640-8E1E-2AE9E7B3A335}"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Comparing judge and juror’s sentence by offence type.</a:t>
            </a:r>
          </a:p>
          <a:p>
            <a:endParaRPr lang="en-US" baseline="0" dirty="0" smtClean="0"/>
          </a:p>
          <a:p>
            <a:r>
              <a:rPr lang="en-US" baseline="0" dirty="0" smtClean="0"/>
              <a:t>Fig 2 shows that the tendency for jurors to be more lenient depended on offence type: jurors were less likely to be more lenient and (so more likely to be more severe) in sex offence cases than in other cases.  This difference was significant (P&lt;.001) but the effect size was small.  In other words the overall association was small.</a:t>
            </a:r>
          </a:p>
          <a:p>
            <a:endParaRPr lang="en-US" baseline="0" dirty="0" smtClean="0"/>
          </a:p>
          <a:p>
            <a:r>
              <a:rPr lang="en-US" baseline="0" dirty="0" smtClean="0"/>
              <a:t>Comparing judge and juror’s sentence by type of sex offence. Sex offence trials were coded as either rape (of an adult), CSA of children aged 12 and older; and CSA of children under 12.  This showed quite a different picture for CSA of children under 12. Only 36% of sentences were more lenient compared with 63% more severe.  The pattern for the other two categories of sex offences was much more like that for violent and other trials. </a:t>
            </a:r>
          </a:p>
          <a:p>
            <a:endParaRPr lang="en-US" baseline="0" dirty="0" smtClean="0"/>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pPr>
              <a:defRPr/>
            </a:pPr>
            <a:fld id="{DFB89BE4-EA7C-0640-8E1E-2AE9E7B3A335}" type="slidenum">
              <a:rPr lang="en-US" smtClean="0"/>
              <a:pPr>
                <a:defRPr/>
              </a:pPr>
              <a:t>17</a:t>
            </a:fld>
            <a:endParaRPr lang="en-US"/>
          </a:p>
        </p:txBody>
      </p:sp>
    </p:spTree>
    <p:extLst>
      <p:ext uri="{BB962C8B-B14F-4D97-AF65-F5344CB8AC3E}">
        <p14:creationId xmlns:p14="http://schemas.microsoft.com/office/powerpoint/2010/main" val="9402542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So jurors were much less likely to say sentences were very appropriate for sex offences (46%) than for violent offences (65%). </a:t>
            </a:r>
          </a:p>
          <a:p>
            <a:endParaRPr lang="en-US" baseline="0" dirty="0" smtClean="0"/>
          </a:p>
          <a:p>
            <a:endParaRPr lang="en-US" baseline="0" dirty="0" smtClean="0"/>
          </a:p>
          <a:p>
            <a:r>
              <a:rPr lang="en-US" baseline="0" dirty="0" smtClean="0"/>
              <a:t>Doing this analysis by type of sex offence showed that in cases of CSA under 12, only 36% said the judge’s sentence was very appropriate, compared with 53% for other types of sex offence.</a:t>
            </a:r>
          </a:p>
        </p:txBody>
      </p:sp>
      <p:sp>
        <p:nvSpPr>
          <p:cNvPr id="4" name="Slide Number Placeholder 3"/>
          <p:cNvSpPr>
            <a:spLocks noGrp="1"/>
          </p:cNvSpPr>
          <p:nvPr>
            <p:ph type="sldNum" sz="quarter" idx="10"/>
          </p:nvPr>
        </p:nvSpPr>
        <p:spPr/>
        <p:txBody>
          <a:bodyPr/>
          <a:lstStyle/>
          <a:p>
            <a:pPr>
              <a:defRPr/>
            </a:pPr>
            <a:fld id="{DFB89BE4-EA7C-0640-8E1E-2AE9E7B3A335}" type="slidenum">
              <a:rPr lang="en-US" smtClean="0"/>
              <a:pPr>
                <a:defRPr/>
              </a:pPr>
              <a:t>18</a:t>
            </a:fld>
            <a:endParaRPr lang="en-US"/>
          </a:p>
        </p:txBody>
      </p:sp>
    </p:spTree>
    <p:extLst>
      <p:ext uri="{BB962C8B-B14F-4D97-AF65-F5344CB8AC3E}">
        <p14:creationId xmlns:p14="http://schemas.microsoft.com/office/powerpoint/2010/main" val="9402542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Both at Stage 1 and Stage 2 jurors were asked about their general attitudes to sentencing.  </a:t>
            </a:r>
          </a:p>
          <a:p>
            <a:r>
              <a:rPr lang="en-US" baseline="0" dirty="0" smtClean="0"/>
              <a:t>This figure shows the Stage 1 responses. A majority of jurors felt that sentencing was too lenient (green and blue columns) for violent (72.7%), drug (58.2%) and sex offences (83.2%) and a majority (55.6% - the black bar) thought sentences were about right for property offences. </a:t>
            </a:r>
          </a:p>
          <a:p>
            <a:endParaRPr lang="en-US" baseline="0" dirty="0" smtClean="0"/>
          </a:p>
          <a:p>
            <a:r>
              <a:rPr lang="en-US" baseline="0" dirty="0" smtClean="0"/>
              <a:t>As well as being more likely to say sentences for sex offenders were too lenient, jurors were much more likely to say sentences for sex offences were much too lenient (i.e. blue bar) with 48.9% expressing this view compared with 27.8% of violent offences (the next highest much too lenient response). </a:t>
            </a:r>
          </a:p>
          <a:p>
            <a:endParaRPr lang="en-US" baseline="0" dirty="0" smtClean="0">
              <a:solidFill>
                <a:srgbClr val="FF0000"/>
              </a:solidFill>
            </a:endParaRPr>
          </a:p>
          <a:p>
            <a:r>
              <a:rPr lang="en-US" baseline="0" dirty="0" smtClean="0">
                <a:solidFill>
                  <a:srgbClr val="FF0000"/>
                </a:solidFill>
              </a:rPr>
              <a:t>How does this compare with the general population?</a:t>
            </a:r>
          </a:p>
          <a:p>
            <a:endParaRPr lang="en-US" baseline="0" dirty="0" smtClean="0">
              <a:solidFill>
                <a:srgbClr val="FF0000"/>
              </a:solidFill>
            </a:endParaRPr>
          </a:p>
          <a:p>
            <a:r>
              <a:rPr lang="en-US" baseline="0" dirty="0" smtClean="0">
                <a:solidFill>
                  <a:srgbClr val="FF0000"/>
                </a:solidFill>
              </a:rPr>
              <a:t>Mackenzie et al (2012) – study done in 2008-2009.  Found in general 59% said  sentences  too lenient;  79% for violent offences;  51% for drugs  61% for property.  Jurors more likely to say sentences for property offences about right (only 30% said this in Mackenzie et al.)</a:t>
            </a:r>
          </a:p>
          <a:p>
            <a:endParaRPr lang="en-US" baseline="0" dirty="0" smtClean="0"/>
          </a:p>
        </p:txBody>
      </p:sp>
      <p:sp>
        <p:nvSpPr>
          <p:cNvPr id="4" name="Slide Number Placeholder 3"/>
          <p:cNvSpPr>
            <a:spLocks noGrp="1"/>
          </p:cNvSpPr>
          <p:nvPr>
            <p:ph type="sldNum" sz="quarter" idx="10"/>
          </p:nvPr>
        </p:nvSpPr>
        <p:spPr/>
        <p:txBody>
          <a:bodyPr/>
          <a:lstStyle/>
          <a:p>
            <a:pPr>
              <a:defRPr/>
            </a:pPr>
            <a:fld id="{DFB89BE4-EA7C-0640-8E1E-2AE9E7B3A335}" type="slidenum">
              <a:rPr lang="en-US" smtClean="0"/>
              <a:pPr>
                <a:defRPr/>
              </a:pPr>
              <a:t>19</a:t>
            </a:fld>
            <a:endParaRPr lang="en-US"/>
          </a:p>
        </p:txBody>
      </p:sp>
    </p:spTree>
    <p:extLst>
      <p:ext uri="{BB962C8B-B14F-4D97-AF65-F5344CB8AC3E}">
        <p14:creationId xmlns:p14="http://schemas.microsoft.com/office/powerpoint/2010/main" val="940254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The idea of jury sentencing</a:t>
            </a:r>
            <a:r>
              <a:rPr lang="en-US" baseline="0" dirty="0" smtClean="0"/>
              <a:t> research was to use jurors as a means of gaining informed public opinion about sentencing; to exploit the fact that jurors have the opportunity to learn the details of a case and so be in a position to form a view about the appropriate punishment.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Because of the respect which the jury has as a democratic institution …  jurors’ views are likely to have more legitimacy ..</a:t>
            </a:r>
          </a:p>
          <a:p>
            <a:endParaRPr lang="en-US" baseline="0" dirty="0" smtClean="0"/>
          </a:p>
          <a:p>
            <a:r>
              <a:rPr lang="en-US" baseline="0" dirty="0" smtClean="0"/>
              <a:t>Our base finding, from the CRC Tasmanian Jury Project (2007-2009) and one that has been cited often, is that 52% of jurors suggested a sentence that was more lenient than the judge, and after being informed of the judge’s sentence, 90% said that the sentence was appropriate.  For judges in particular, this finding was a welcome counterpoint to top of the head public opinion surveys that report that a majority of the public think that sentences are too lenient. </a:t>
            </a:r>
          </a:p>
          <a:p>
            <a:endParaRPr lang="en-US" baseline="0" dirty="0" smtClean="0"/>
          </a:p>
          <a:p>
            <a:r>
              <a:rPr lang="en-US" baseline="0" dirty="0" smtClean="0"/>
              <a:t>As a result we were asked by former Chief Judge </a:t>
            </a:r>
            <a:r>
              <a:rPr lang="en-US" baseline="0" dirty="0" err="1" smtClean="0"/>
              <a:t>Rozenes</a:t>
            </a:r>
            <a:r>
              <a:rPr lang="en-US" baseline="0" dirty="0" smtClean="0"/>
              <a:t> if we would do a similar project in Victoria.</a:t>
            </a:r>
          </a:p>
        </p:txBody>
      </p:sp>
      <p:sp>
        <p:nvSpPr>
          <p:cNvPr id="4" name="Slide Number Placeholder 3"/>
          <p:cNvSpPr>
            <a:spLocks noGrp="1"/>
          </p:cNvSpPr>
          <p:nvPr>
            <p:ph type="sldNum" sz="quarter" idx="10"/>
          </p:nvPr>
        </p:nvSpPr>
        <p:spPr/>
        <p:txBody>
          <a:bodyPr/>
          <a:lstStyle/>
          <a:p>
            <a:pPr>
              <a:defRPr/>
            </a:pPr>
            <a:fld id="{DFB89BE4-EA7C-0640-8E1E-2AE9E7B3A335}"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(a) To punish the offender to an extent and in a manner which is just in all of the circumstances; </a:t>
            </a:r>
          </a:p>
          <a:p>
            <a:endParaRPr lang="en-US" baseline="0" dirty="0" smtClean="0"/>
          </a:p>
          <a:p>
            <a:r>
              <a:rPr lang="en-US" dirty="0" smtClean="0"/>
              <a:t>Using</a:t>
            </a:r>
            <a:r>
              <a:rPr lang="en-US" baseline="0" dirty="0" smtClean="0"/>
              <a:t> N-Vivo, we</a:t>
            </a:r>
            <a:r>
              <a:rPr lang="en-US" dirty="0" smtClean="0"/>
              <a:t> coded the Judges’ sentencing remarks from the 122 trials</a:t>
            </a:r>
            <a:r>
              <a:rPr lang="en-US" baseline="0" dirty="0" smtClean="0"/>
              <a:t> for expressly mentioned purposes and the relative weight of each on a descending scale ranging from very important, important, some weight and a little weight.     Where it was possible to identify a single predominant purpose this was also coded. </a:t>
            </a:r>
            <a:endParaRPr lang="en-US" dirty="0" smtClean="0"/>
          </a:p>
        </p:txBody>
      </p:sp>
      <p:sp>
        <p:nvSpPr>
          <p:cNvPr id="4" name="Slide Number Placeholder 3"/>
          <p:cNvSpPr>
            <a:spLocks noGrp="1"/>
          </p:cNvSpPr>
          <p:nvPr>
            <p:ph type="sldNum" sz="quarter" idx="10"/>
          </p:nvPr>
        </p:nvSpPr>
        <p:spPr/>
        <p:txBody>
          <a:bodyPr/>
          <a:lstStyle/>
          <a:p>
            <a:pPr>
              <a:defRPr/>
            </a:pPr>
            <a:fld id="{DFB89BE4-EA7C-0640-8E1E-2AE9E7B3A335}"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a:p>
            <a:endParaRPr lang="en-US" b="1" baseline="0" dirty="0" smtClean="0"/>
          </a:p>
          <a:p>
            <a:endParaRPr lang="en-US" b="0" baseline="0" dirty="0" smtClean="0"/>
          </a:p>
          <a:p>
            <a:endParaRPr lang="en-US" baseline="0" dirty="0" smtClean="0"/>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pPr>
              <a:defRPr/>
            </a:pPr>
            <a:fld id="{DFB89BE4-EA7C-0640-8E1E-2AE9E7B3A335}"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a:p>
            <a:r>
              <a:rPr lang="en-US" b="0" baseline="0" dirty="0" smtClean="0"/>
              <a:t>Looking at the total mentions of important purposes, general deterrence was the most popular sentencing purpose,  with 35% of all important mentions.</a:t>
            </a:r>
          </a:p>
          <a:p>
            <a:endParaRPr lang="en-US" b="0" baseline="0" dirty="0" smtClean="0"/>
          </a:p>
          <a:p>
            <a:r>
              <a:rPr lang="en-US" b="0" baseline="0" dirty="0" smtClean="0"/>
              <a:t>Moreover it was easily the most popular predominant purpose (in the cases where we could determine this), the most popular very important purpose and the most popular important purpose. </a:t>
            </a:r>
          </a:p>
          <a:p>
            <a:endParaRPr lang="en-US" b="0" baseline="0" dirty="0" smtClean="0"/>
          </a:p>
          <a:p>
            <a:r>
              <a:rPr lang="en-US" b="0" baseline="0" dirty="0" smtClean="0"/>
              <a:t>It was also the most often mentioned purpose (including purposes coded as predominant, very important, important, some weight and little weight). </a:t>
            </a:r>
          </a:p>
          <a:p>
            <a:endParaRPr lang="en-US" b="0" baseline="0" dirty="0" smtClean="0"/>
          </a:p>
          <a:p>
            <a:r>
              <a:rPr lang="en-US" b="0" baseline="0" dirty="0" smtClean="0"/>
              <a:t>For each offence type (sex, violence, property, drugs other),  general deterrence was the most </a:t>
            </a:r>
            <a:r>
              <a:rPr lang="en-US" b="0" baseline="0" dirty="0" err="1" smtClean="0"/>
              <a:t>favoured</a:t>
            </a:r>
            <a:r>
              <a:rPr lang="en-US" b="0" baseline="0" dirty="0" smtClean="0"/>
              <a:t> important purpose.  Offence type was not associated with judges’ mentions of retribution, denunciation, individual deterrence and rehabilitation.  But judges were more likely to mention general deterrence as being important in drug offences than for other offences (68% of the important purpose mentions in drug cases were for general deterrence).  </a:t>
            </a:r>
          </a:p>
          <a:p>
            <a:endParaRPr lang="en-US" b="0" baseline="0" dirty="0" smtClean="0"/>
          </a:p>
          <a:p>
            <a:r>
              <a:rPr lang="en-US" b="0" baseline="0" dirty="0" smtClean="0"/>
              <a:t>[We also looked to see if judges heeded the legislative directive to make incapacitation the primary sentencing purpose in cases caught by the serious offender regime s 6D]   </a:t>
            </a:r>
          </a:p>
          <a:p>
            <a:endParaRPr lang="en-US" b="0" baseline="0" dirty="0" smtClean="0"/>
          </a:p>
          <a:p>
            <a:endParaRPr lang="en-US" baseline="0" dirty="0" smtClean="0"/>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pPr>
              <a:defRPr/>
            </a:pPr>
            <a:fld id="{DFB89BE4-EA7C-0640-8E1E-2AE9E7B3A335}"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Immediately after indicating their preferred sentence for the convicted offender, jurors were asked to select the single most important purpose that will be achieved by their selected sentence. </a:t>
            </a:r>
          </a:p>
          <a:p>
            <a:endParaRPr lang="en-US" baseline="0" dirty="0" smtClean="0"/>
          </a:p>
          <a:p>
            <a:r>
              <a:rPr lang="en-US" baseline="0" dirty="0" smtClean="0"/>
              <a:t>We used more accessible language and separated specific deterrence (to teach the offender a lesson) and  general deterrence (to discourage others by making an example of the offender) </a:t>
            </a:r>
          </a:p>
          <a:p>
            <a:endParaRPr lang="en-US" b="1" baseline="0" dirty="0" smtClean="0"/>
          </a:p>
          <a:p>
            <a:endParaRPr lang="en-US" b="0" baseline="0" dirty="0" smtClean="0"/>
          </a:p>
          <a:p>
            <a:endParaRPr lang="en-US" baseline="0" dirty="0" smtClean="0"/>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pPr>
              <a:defRPr/>
            </a:pPr>
            <a:fld id="{DFB89BE4-EA7C-0640-8E1E-2AE9E7B3A335}"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a:p>
            <a:endParaRPr lang="en-US" b="1" baseline="0" dirty="0" smtClean="0"/>
          </a:p>
          <a:p>
            <a:endParaRPr lang="en-US" b="0" baseline="0" dirty="0" smtClean="0"/>
          </a:p>
          <a:p>
            <a:endParaRPr lang="en-US" baseline="0" dirty="0" smtClean="0"/>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pPr>
              <a:defRPr/>
            </a:pPr>
            <a:fld id="{DFB89BE4-EA7C-0640-8E1E-2AE9E7B3A335}"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Whereas judges </a:t>
            </a:r>
            <a:r>
              <a:rPr lang="en-US" baseline="0" dirty="0" err="1" smtClean="0"/>
              <a:t>favoured</a:t>
            </a:r>
            <a:r>
              <a:rPr lang="en-US" baseline="0" dirty="0" smtClean="0"/>
              <a:t> general deterrence, jurors </a:t>
            </a:r>
            <a:r>
              <a:rPr lang="en-US" baseline="0" dirty="0" err="1" smtClean="0"/>
              <a:t>favoured</a:t>
            </a:r>
            <a:r>
              <a:rPr lang="en-US" baseline="0" dirty="0" smtClean="0"/>
              <a:t> retribution.  </a:t>
            </a:r>
          </a:p>
          <a:p>
            <a:r>
              <a:rPr lang="en-US" baseline="0" dirty="0" smtClean="0"/>
              <a:t>Expressive purposes chosen by 48% of jurors. </a:t>
            </a:r>
          </a:p>
          <a:p>
            <a:r>
              <a:rPr lang="en-US" baseline="0" dirty="0" smtClean="0"/>
              <a:t>When jurors chose more than one purpose, retribution and denunciation still came out on top. </a:t>
            </a:r>
          </a:p>
          <a:p>
            <a:r>
              <a:rPr lang="en-US" baseline="0" dirty="0" smtClean="0"/>
              <a:t> General deterrence was the least popular of the traditional purposes with just 9% choosing this as the single most important purpose. </a:t>
            </a:r>
          </a:p>
          <a:p>
            <a:endParaRPr lang="en-US" baseline="0" dirty="0" smtClean="0"/>
          </a:p>
          <a:p>
            <a:endParaRPr lang="en-US" baseline="0" dirty="0" smtClean="0"/>
          </a:p>
          <a:p>
            <a:r>
              <a:rPr lang="en-US" baseline="0" dirty="0" smtClean="0"/>
              <a:t>We found that jurors preference for retribution and denunciation was repeated across all offence types (sex, violent, property and other) with the exception of drug offences when they were more likely to choose general deterrence. </a:t>
            </a:r>
          </a:p>
          <a:p>
            <a:endParaRPr lang="en-US" baseline="0" dirty="0" smtClean="0"/>
          </a:p>
          <a:p>
            <a:r>
              <a:rPr lang="en-US" baseline="0" dirty="0" smtClean="0"/>
              <a:t>In cases caught by the serious offender regime, jurors were still more likely to prefer retribution than incapacitation.</a:t>
            </a:r>
          </a:p>
          <a:p>
            <a:endParaRPr lang="en-US" baseline="0" dirty="0" smtClean="0"/>
          </a:p>
          <a:p>
            <a:r>
              <a:rPr lang="en-US" baseline="0" dirty="0" smtClean="0"/>
              <a:t>So jurors were much more selective in their reliance on general deterrence than the judges.  In the interviews jurors who had relied upon general deterrence spoke of the educative effect of the penalty in underscoring the seriousness of the offence.  And their choice of general deterrence seemed to be a considered choice based on the facts of the case.  For example, Juror 666 chose general deterrence as the primary purpose in a case of a company failing to provide a safe system of work resulting in the death of an employee. In justifying his choice he explained the deterrent effect the case had had on him in terms of work place safety.   </a:t>
            </a:r>
          </a:p>
          <a:p>
            <a:endParaRPr lang="en-US" baseline="0" dirty="0" smtClean="0"/>
          </a:p>
          <a:p>
            <a:r>
              <a:rPr lang="en-US" baseline="0" dirty="0" smtClean="0"/>
              <a:t>It was unusual for interviewed jurors to agree with the judge about the importance of general deterrence (one exception was the juror who agreed with the judge about the importance of general deterrence where a bouncer used excessive force causing serious injury).</a:t>
            </a:r>
          </a:p>
          <a:p>
            <a:endParaRPr lang="en-US" b="1" baseline="0" dirty="0" smtClean="0"/>
          </a:p>
          <a:p>
            <a:endParaRPr lang="en-US" b="0" baseline="0" dirty="0" smtClean="0"/>
          </a:p>
          <a:p>
            <a:endParaRPr lang="en-US" baseline="0" dirty="0" smtClean="0"/>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pPr>
              <a:defRPr/>
            </a:pPr>
            <a:fld id="{DFB89BE4-EA7C-0640-8E1E-2AE9E7B3A335}"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While, the juror in the bouncer case agreed with the judge’s reliance on general deterrence,  some jurors were critical of  it. </a:t>
            </a:r>
          </a:p>
          <a:p>
            <a:endParaRPr lang="en-US" b="1" baseline="0" dirty="0" smtClean="0"/>
          </a:p>
          <a:p>
            <a:endParaRPr lang="en-US" b="0" baseline="0" dirty="0" smtClean="0"/>
          </a:p>
          <a:p>
            <a:endParaRPr lang="en-US" baseline="0" dirty="0" smtClean="0"/>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pPr>
              <a:defRPr/>
            </a:pPr>
            <a:fld id="{DFB89BE4-EA7C-0640-8E1E-2AE9E7B3A335}"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While, the juror in the bouncer case agreed with the judge’s reliance on general deterrence,  some jurors were critical of  it. </a:t>
            </a:r>
          </a:p>
          <a:p>
            <a:endParaRPr lang="en-US" baseline="0" dirty="0" smtClean="0"/>
          </a:p>
          <a:p>
            <a:r>
              <a:rPr lang="en-US" baseline="0" dirty="0" smtClean="0"/>
              <a:t>Others questioned the effectiveness because people don’t think of the consequences and are not aware of the penalties.</a:t>
            </a:r>
          </a:p>
          <a:p>
            <a:endParaRPr lang="en-US" b="1" baseline="0" dirty="0" smtClean="0"/>
          </a:p>
          <a:p>
            <a:endParaRPr lang="en-US" b="0" baseline="0" dirty="0" smtClean="0"/>
          </a:p>
          <a:p>
            <a:endParaRPr lang="en-US" baseline="0" dirty="0" smtClean="0"/>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pPr>
              <a:defRPr/>
            </a:pPr>
            <a:fld id="{DFB89BE4-EA7C-0640-8E1E-2AE9E7B3A335}"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baseline="0" dirty="0" smtClean="0"/>
              <a:t>We did a cross tabulations analysis to see if sentencing purpose preferences differed for those who were more severe than the judge compared those who were more lenient or the same in severity as the judge. </a:t>
            </a:r>
          </a:p>
          <a:p>
            <a:endParaRPr lang="en-US" b="0" baseline="0" dirty="0" smtClean="0"/>
          </a:p>
          <a:p>
            <a:r>
              <a:rPr lang="en-US" b="0" baseline="0" dirty="0" smtClean="0"/>
              <a:t>Those who selected retribution were more likely to </a:t>
            </a:r>
            <a:r>
              <a:rPr lang="en-US" b="0" baseline="0" dirty="0" err="1" smtClean="0"/>
              <a:t>favour</a:t>
            </a:r>
            <a:r>
              <a:rPr lang="en-US" b="0" baseline="0" dirty="0" smtClean="0"/>
              <a:t> retribution but the magnitude of the difference was small not practically </a:t>
            </a:r>
            <a:r>
              <a:rPr lang="en-US" b="0" baseline="0" dirty="0" err="1" smtClean="0"/>
              <a:t>signficant</a:t>
            </a:r>
            <a:r>
              <a:rPr lang="en-US" b="0" baseline="0" dirty="0" smtClean="0"/>
              <a:t> (effect size small). Those who </a:t>
            </a:r>
            <a:r>
              <a:rPr lang="en-US" b="0" baseline="0" dirty="0" err="1" smtClean="0"/>
              <a:t>favoured</a:t>
            </a:r>
            <a:r>
              <a:rPr lang="en-US" b="0" baseline="0" dirty="0" smtClean="0"/>
              <a:t> denunciation were less likely to be more severe than the judge than more lenient or the same in severity. </a:t>
            </a:r>
          </a:p>
          <a:p>
            <a:endParaRPr lang="en-US" b="0" baseline="0" dirty="0" smtClean="0"/>
          </a:p>
          <a:p>
            <a:endParaRPr lang="en-US" baseline="0" dirty="0" smtClean="0"/>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pPr>
              <a:defRPr/>
            </a:pPr>
            <a:fld id="{DFB89BE4-EA7C-0640-8E1E-2AE9E7B3A335}"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fact that 62% of jurors suggested a more lenient than the judge,</a:t>
            </a:r>
            <a:r>
              <a:rPr lang="en-US" baseline="0" dirty="0" smtClean="0"/>
              <a:t> that</a:t>
            </a:r>
            <a:r>
              <a:rPr lang="en-US" dirty="0" smtClean="0"/>
              <a:t> only 36%</a:t>
            </a:r>
            <a:r>
              <a:rPr lang="en-US" baseline="0" dirty="0" smtClean="0"/>
              <a:t> were more severe and that when informed of the sentence a majority (55%) considered it very appropriate, confirms that the public is not as punitive as top of the head public opinion polls suggest.  It indicates that when fully informed about the facts of the case a majority of informed members of the public do not want a harsher sentences.  </a:t>
            </a:r>
          </a:p>
          <a:p>
            <a:r>
              <a:rPr lang="en-US" baseline="0" dirty="0" smtClean="0"/>
              <a:t> </a:t>
            </a:r>
          </a:p>
          <a:p>
            <a:r>
              <a:rPr lang="en-US" baseline="0" dirty="0" smtClean="0"/>
              <a:t>Public opinion polls cannot be taken at face value.</a:t>
            </a:r>
          </a:p>
          <a:p>
            <a:endParaRPr lang="en-US" baseline="0" dirty="0" smtClean="0"/>
          </a:p>
          <a:p>
            <a:endParaRPr lang="en-US" b="1" baseline="0" dirty="0" smtClean="0"/>
          </a:p>
          <a:p>
            <a:endParaRPr lang="en-US" b="0" baseline="0" dirty="0" smtClean="0"/>
          </a:p>
          <a:p>
            <a:endParaRPr lang="en-US" baseline="0" dirty="0" smtClean="0"/>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pPr>
              <a:defRPr/>
            </a:pPr>
            <a:fld id="{DFB89BE4-EA7C-0640-8E1E-2AE9E7B3A335}"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Cambria" panose="02040503050406030204" pitchFamily="18" charset="0"/>
                <a:cs typeface="Arial" pitchFamily="34" charset="0"/>
              </a:rPr>
              <a:t>Justice David Harper used the study in an article published in the Age and SMH</a:t>
            </a:r>
            <a:r>
              <a:rPr lang="en-US" baseline="0" dirty="0" smtClean="0">
                <a:latin typeface="Cambria" panose="02040503050406030204" pitchFamily="18" charset="0"/>
                <a:cs typeface="Arial" pitchFamily="34" charset="0"/>
              </a:rPr>
              <a:t> in </a:t>
            </a:r>
            <a:r>
              <a:rPr lang="en-US" dirty="0" smtClean="0">
                <a:latin typeface="Cambria" panose="02040503050406030204" pitchFamily="18" charset="0"/>
                <a:cs typeface="Arial" pitchFamily="34" charset="0"/>
              </a:rPr>
              <a:t> Law Week 2011 to support his argument that the public are not </a:t>
            </a:r>
            <a:r>
              <a:rPr lang="en-US" dirty="0" err="1" smtClean="0">
                <a:latin typeface="Cambria" panose="02040503050406030204" pitchFamily="18" charset="0"/>
                <a:cs typeface="Arial" pitchFamily="34" charset="0"/>
              </a:rPr>
              <a:t>clamouring</a:t>
            </a:r>
            <a:r>
              <a:rPr lang="en-US" dirty="0" smtClean="0">
                <a:latin typeface="Cambria" panose="02040503050406030204" pitchFamily="18" charset="0"/>
                <a:cs typeface="Arial" pitchFamily="34" charset="0"/>
              </a:rPr>
              <a:t> for harsher sentences.</a:t>
            </a:r>
            <a:r>
              <a:rPr lang="en-US" baseline="0" dirty="0" smtClean="0">
                <a:latin typeface="Cambria" panose="02040503050406030204" pitchFamily="18" charset="0"/>
                <a:cs typeface="Arial" pitchFamily="34" charset="0"/>
              </a:rPr>
              <a:t>  In the light of this study he argued that judges and magistrates should not allow themselves to be influenced by demands for a general increase in severity in sentencing (acknowledging the adjustments in particular areas may be appropriate).  He also argued that the media cannot with honesty purport to speak for informed public opinion when calling for, or reporting that the public wants, increasingly harsh penalties.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latin typeface="Cambria" panose="02040503050406030204" pitchFamily="18" charset="0"/>
              <a:cs typeface="Arial"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latin typeface="Cambria" panose="02040503050406030204" pitchFamily="18" charset="0"/>
              <a:cs typeface="Arial" pitchFamily="34" charset="0"/>
            </a:endParaRPr>
          </a:p>
          <a:p>
            <a:endParaRPr lang="en-US" baseline="0" dirty="0" smtClean="0"/>
          </a:p>
        </p:txBody>
      </p:sp>
      <p:sp>
        <p:nvSpPr>
          <p:cNvPr id="4" name="Slide Number Placeholder 3"/>
          <p:cNvSpPr>
            <a:spLocks noGrp="1"/>
          </p:cNvSpPr>
          <p:nvPr>
            <p:ph type="sldNum" sz="quarter" idx="10"/>
          </p:nvPr>
        </p:nvSpPr>
        <p:spPr/>
        <p:txBody>
          <a:bodyPr/>
          <a:lstStyle/>
          <a:p>
            <a:pPr>
              <a:defRPr/>
            </a:pPr>
            <a:fld id="{DFB89BE4-EA7C-0640-8E1E-2AE9E7B3A335}"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endParaRPr lang="en-US" dirty="0" smtClean="0"/>
          </a:p>
          <a:p>
            <a:r>
              <a:rPr lang="en-US" dirty="0" smtClean="0"/>
              <a:t>The</a:t>
            </a:r>
            <a:r>
              <a:rPr lang="en-US" baseline="0" dirty="0" smtClean="0"/>
              <a:t> split between more lenient and more severe jurors sentences compared with the judge in sex offence cases is strikingly similar to the Tasmanian study (48 percent for each in the Tasmanian study). However, the</a:t>
            </a:r>
            <a:r>
              <a:rPr lang="en-US" dirty="0" smtClean="0"/>
              <a:t> contrast between</a:t>
            </a:r>
            <a:r>
              <a:rPr lang="en-US" baseline="0" dirty="0" smtClean="0"/>
              <a:t> sex offences and other trials was more marked in this study than in the Tasmanian study where the pattern of responses for sex and violent offence sentences was similar – in other words, similar proportions of jurors suggesting more lenient and more severe sentences of sex and violent offences in the Tasmanian study.  The finding in the Tasmanian study that jurors were more likely to suggest a more severe sentence than the judge in cases of CSA is replicated in the current study, at least in relation to victims 13 and under (62% more severe sentences in CSA cases in the Tasmanian study compared with 63% in the current study).  The sample size is much larger than in the Tasmanian study – and is based on 45 trials in sex offence cases and 342 jurors compared with 22  sex offence trials and 90 jurors in the Tasmanian study. </a:t>
            </a:r>
          </a:p>
          <a:p>
            <a:endParaRPr lang="en-US" baseline="0" dirty="0" smtClean="0"/>
          </a:p>
          <a:p>
            <a:r>
              <a:rPr lang="en-US" baseline="0" dirty="0" smtClean="0"/>
              <a:t>This finding –  of a significantly more punitive attitude towards child sexual assault of young victims compared with the sentences imposed in court is an important one and has policy implications.  For example, currently the Victorian Sentencing Advisory Council has a reference in relation to sentencing guidance schemes to promote consistency of approach in sentencing offenders and public confidence in sentencing. It is specifically required to advise if  any particular offences should be singled out to be subject to such a scheme.   The fact that this study suggest that jurors are dissatisfied with the sentences in cases of  CSA  of children under 12  provides some evidence that there is a </a:t>
            </a:r>
            <a:r>
              <a:rPr lang="en-US" baseline="0" dirty="0" err="1" smtClean="0"/>
              <a:t>punitiveness</a:t>
            </a:r>
            <a:r>
              <a:rPr lang="en-US" baseline="0" dirty="0" smtClean="0"/>
              <a:t> gap between judges and the public with respect to this offence that cannot be dismissed as methodological </a:t>
            </a:r>
            <a:r>
              <a:rPr lang="en-US" baseline="0" dirty="0" err="1" smtClean="0"/>
              <a:t>artefact</a:t>
            </a:r>
            <a:r>
              <a:rPr lang="en-US" baseline="0" dirty="0" smtClean="0"/>
              <a:t> which is really a problem of lack of information. </a:t>
            </a:r>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pPr>
              <a:defRPr/>
            </a:pPr>
            <a:fld id="{DFB89BE4-EA7C-0640-8E1E-2AE9E7B3A335}" type="slidenum">
              <a:rPr lang="en-US" smtClean="0"/>
              <a:pPr>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dirty="0" smtClean="0"/>
              <a:t>At Stage</a:t>
            </a:r>
            <a:r>
              <a:rPr lang="en-US" baseline="0" dirty="0" smtClean="0"/>
              <a:t> 1 a majority of jurors said sentences for violent (72.7%), drug (58.2%) and sex offenders (83.2%) were too lenient.  For property offenders, a majority said they were about right (55.6%).   </a:t>
            </a:r>
          </a:p>
          <a:p>
            <a:endParaRPr lang="en-US" baseline="0" dirty="0" smtClean="0"/>
          </a:p>
          <a:p>
            <a:r>
              <a:rPr lang="en-US" baseline="0" dirty="0" smtClean="0"/>
              <a:t>This finding that sentences are considered to be too lenient has been found in numerous studies and it is unsurprising that the response to this abstract question in the Stage 1 survey would mirror the results of representative surveys of public opinion on this issue.    At Stage 2 respondents had the opportunity to give a more considered and informed response to this question. They had received the sentencing booklet which sets out information on sentencing practices for violent, sex and property offences, they had the opportunity to compare their sentence with the judge’s sentence and to read the judge’s sentencing remarks. Would this moderate their views in relation to the leniency of sentencing in general?  The comparison between the responses to the question on sentencing levels between Stage 1 and Stage 2 suggests that there was little change in views – in fact jurors seemed more likely to say sentences were too lenient than less likely except for sex offences (84% at Stage 1 and 79% at Stage 2).  Even when the responses were limited to general attitudes in relation to the offence type of the juror’s trial, jurors did not alter much except sex offence jurors views in relation sex offence sentencing moderated  with  71% responding that sex offences sentences were too lenient down from 85%.   So views only moderated in relation to sentences for sex offences and for all offences there remained a contrast between views in relation to their particular case and sentencing in general. </a:t>
            </a:r>
          </a:p>
          <a:p>
            <a:endParaRPr lang="en-US" baseline="0" dirty="0" smtClean="0"/>
          </a:p>
          <a:p>
            <a:r>
              <a:rPr lang="en-US" baseline="0" dirty="0" smtClean="0"/>
              <a:t>This finding of a difference between  responses to abstract questions and to the stimulus provided by an individual case was not unexpected – other studies including the Tasmanian jury study have made similar findings although the Tasmanian study did find that at Stage 2 jurors were less likely to say sentences were too lenient across all offence types.  As indicated in the aims outlined at the beginning of this presentation, further quantitative analysis will be done to explore the perception gap in the case of sex and violent offences.   This will add to our understanding of </a:t>
            </a:r>
            <a:r>
              <a:rPr lang="en-US" baseline="0" dirty="0" err="1" smtClean="0"/>
              <a:t>punitiveness</a:t>
            </a:r>
            <a:r>
              <a:rPr lang="en-US" baseline="0" dirty="0" smtClean="0"/>
              <a:t>.</a:t>
            </a:r>
          </a:p>
          <a:p>
            <a:endParaRPr lang="en-US" baseline="0" dirty="0" smtClean="0"/>
          </a:p>
          <a:p>
            <a:endParaRPr lang="en-US" baseline="0" dirty="0" smtClean="0"/>
          </a:p>
          <a:p>
            <a:endParaRPr lang="en-US" baseline="0" dirty="0" smtClean="0"/>
          </a:p>
          <a:p>
            <a:r>
              <a:rPr lang="en-US" baseline="0" dirty="0" smtClean="0"/>
              <a:t>  </a:t>
            </a:r>
            <a:endParaRPr lang="en-US" dirty="0" smtClean="0"/>
          </a:p>
        </p:txBody>
      </p:sp>
      <p:sp>
        <p:nvSpPr>
          <p:cNvPr id="4" name="Slide Number Placeholder 3"/>
          <p:cNvSpPr>
            <a:spLocks noGrp="1"/>
          </p:cNvSpPr>
          <p:nvPr>
            <p:ph type="sldNum" sz="quarter" idx="10"/>
          </p:nvPr>
        </p:nvSpPr>
        <p:spPr/>
        <p:txBody>
          <a:bodyPr/>
          <a:lstStyle/>
          <a:p>
            <a:pPr>
              <a:defRPr/>
            </a:pPr>
            <a:fld id="{DFB89BE4-EA7C-0640-8E1E-2AE9E7B3A335}" type="slidenum">
              <a:rPr lang="en-US" smtClean="0"/>
              <a:pPr>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endParaRPr lang="en-US" baseline="0" dirty="0" smtClean="0"/>
          </a:p>
          <a:p>
            <a:r>
              <a:rPr lang="en-US" baseline="0" dirty="0" smtClean="0"/>
              <a:t>The difference between judges sentencing preferences are striking.  General deterrence is the least </a:t>
            </a:r>
            <a:r>
              <a:rPr lang="en-US" baseline="0" dirty="0" err="1" smtClean="0"/>
              <a:t>favoured</a:t>
            </a:r>
            <a:r>
              <a:rPr lang="en-US" baseline="0" dirty="0" smtClean="0"/>
              <a:t> of the traditional sentencing purposes for jurors but the most </a:t>
            </a:r>
            <a:r>
              <a:rPr lang="en-US" baseline="0" dirty="0" err="1" smtClean="0"/>
              <a:t>favoured</a:t>
            </a:r>
            <a:r>
              <a:rPr lang="en-US" baseline="0" dirty="0" smtClean="0"/>
              <a:t> for judges. Jurors tend to prefer each of the expressive purposes, namely retribution and denunciation.  Jurors’ preference for retribution is in line with public opinion research, e.g. Roberts and Hough 2005; as is low support for general deterrence ( e.g. </a:t>
            </a:r>
            <a:r>
              <a:rPr lang="en-US" baseline="0" dirty="0" err="1" smtClean="0"/>
              <a:t>Spriranovic</a:t>
            </a:r>
            <a:r>
              <a:rPr lang="en-US" baseline="0" dirty="0" smtClean="0"/>
              <a:t> et al). </a:t>
            </a:r>
          </a:p>
          <a:p>
            <a:r>
              <a:rPr lang="en-US" baseline="0" dirty="0" smtClean="0"/>
              <a:t>And even in serious offender regime cases, jurors did not </a:t>
            </a:r>
            <a:r>
              <a:rPr lang="en-US" baseline="0" dirty="0" err="1" smtClean="0"/>
              <a:t>prioritise</a:t>
            </a:r>
            <a:r>
              <a:rPr lang="en-US" baseline="0" dirty="0" smtClean="0"/>
              <a:t> incapacitation. </a:t>
            </a:r>
          </a:p>
          <a:p>
            <a:endParaRPr lang="en-US" baseline="0" dirty="0" smtClean="0"/>
          </a:p>
          <a:p>
            <a:r>
              <a:rPr lang="en-US" baseline="0" dirty="0" smtClean="0"/>
              <a:t>What does this mean?  In particular what does the low level of support for general deterrence mean?  Academics have long </a:t>
            </a:r>
            <a:r>
              <a:rPr lang="en-US" baseline="0" dirty="0" err="1" smtClean="0"/>
              <a:t>criticised</a:t>
            </a:r>
            <a:r>
              <a:rPr lang="en-US" baseline="0" dirty="0" smtClean="0"/>
              <a:t> general deterrence on the grounds that there is no evidence that increased penalties are effective in deterring crime as well as on grounds of principle.  When policy makers have occasionally heeded these criticisms and omitted general deterrence from the statutory list of purposes, judges have continued to rely upon it. Continued reliance on general deterrence  either encourages the public to believe that heavier penalties are effective or for those who are </a:t>
            </a:r>
            <a:r>
              <a:rPr lang="en-US" baseline="0" dirty="0" err="1" smtClean="0"/>
              <a:t>sceptical</a:t>
            </a:r>
            <a:r>
              <a:rPr lang="en-US" baseline="0" dirty="0" smtClean="0"/>
              <a:t> of its effectiveness it does nothing to enhance confidence in judicial sentencing.   These findings add support to the empirical and principled arguments against general deterrence and  suggest that judges and policy makers should rethink their reliance on general deterrence. </a:t>
            </a:r>
          </a:p>
          <a:p>
            <a:endParaRPr lang="en-US" baseline="0" dirty="0" smtClean="0"/>
          </a:p>
          <a:p>
            <a:r>
              <a:rPr lang="en-US" baseline="0" dirty="0" smtClean="0"/>
              <a:t>  </a:t>
            </a:r>
            <a:endParaRPr lang="en-US" dirty="0" smtClean="0"/>
          </a:p>
        </p:txBody>
      </p:sp>
      <p:sp>
        <p:nvSpPr>
          <p:cNvPr id="4" name="Slide Number Placeholder 3"/>
          <p:cNvSpPr>
            <a:spLocks noGrp="1"/>
          </p:cNvSpPr>
          <p:nvPr>
            <p:ph type="sldNum" sz="quarter" idx="10"/>
          </p:nvPr>
        </p:nvSpPr>
        <p:spPr/>
        <p:txBody>
          <a:bodyPr/>
          <a:lstStyle/>
          <a:p>
            <a:pPr>
              <a:defRPr/>
            </a:pPr>
            <a:fld id="{DFB89BE4-EA7C-0640-8E1E-2AE9E7B3A335}" type="slidenum">
              <a:rPr lang="en-US" smtClean="0"/>
              <a:pPr>
                <a:defRPr/>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b="1" baseline="0" dirty="0" smtClean="0"/>
              <a:t>Have the results influenced sentencing policy or practice in Tasmania? </a:t>
            </a:r>
          </a:p>
          <a:p>
            <a:endParaRPr lang="en-US" b="1" baseline="0" dirty="0" smtClean="0"/>
          </a:p>
          <a:p>
            <a:r>
              <a:rPr lang="en-US" b="0" baseline="0" dirty="0" smtClean="0"/>
              <a:t>The results of the </a:t>
            </a:r>
            <a:r>
              <a:rPr lang="en-US" b="0" baseline="0" dirty="0" err="1" smtClean="0"/>
              <a:t>Tas</a:t>
            </a:r>
            <a:r>
              <a:rPr lang="en-US" b="0" baseline="0" dirty="0" smtClean="0"/>
              <a:t> study  have been cited a number of times by judicial officers to counter the claim that the public are </a:t>
            </a:r>
            <a:r>
              <a:rPr lang="en-US" b="0" baseline="0" dirty="0" err="1" smtClean="0"/>
              <a:t>clamouring</a:t>
            </a:r>
            <a:r>
              <a:rPr lang="en-US" b="0" baseline="0" dirty="0" smtClean="0"/>
              <a:t> for more severe sentences (e.g. in Vic Harper (2011), Gray (2012), by Justice Virginia Bell in 2011, 2014 and 2015 and by Justice Christine French of the NZ Court of Appeal in 2015.  Justice McMurdo from Queensland has just emailed me  saying that she is “always” using our jury study in her efforts to persuade the profession and the public that judges are not unduly lenient in sentencing. She referred to the Vic findings in </a:t>
            </a:r>
            <a:r>
              <a:rPr lang="en-US" b="0" baseline="0" dirty="0" err="1" smtClean="0"/>
              <a:t>Qld’s</a:t>
            </a:r>
            <a:r>
              <a:rPr lang="en-US" b="0" baseline="0" dirty="0" smtClean="0"/>
              <a:t> Law Week this year.</a:t>
            </a:r>
          </a:p>
          <a:p>
            <a:endParaRPr lang="en-US" b="0" baseline="0" dirty="0" smtClean="0"/>
          </a:p>
          <a:p>
            <a:r>
              <a:rPr lang="en-US" b="0" baseline="0" dirty="0" smtClean="0"/>
              <a:t>The results are well known to judges and to policy makers in Tasmania.    It has been quoted in parliamentary debates (9 Sept 2014 – search Warner). It has been used and cited by the Sentencing Advisory Council in two projects:  child sex offence sentencing and sentencing guidance as evidence that there is a </a:t>
            </a:r>
            <a:r>
              <a:rPr lang="en-US" b="0" baseline="0" dirty="0" err="1" smtClean="0"/>
              <a:t>punitiveness</a:t>
            </a:r>
            <a:r>
              <a:rPr lang="en-US" b="0" baseline="0" dirty="0" smtClean="0"/>
              <a:t> gap between judges and the public with respect to child sexual assault including the offence of sexual penetration of a child under 12.</a:t>
            </a:r>
            <a:endParaRPr lang="en-US" b="1" baseline="0" dirty="0" smtClean="0"/>
          </a:p>
          <a:p>
            <a:endParaRPr lang="en-US" baseline="0" dirty="0" smtClean="0"/>
          </a:p>
          <a:p>
            <a:r>
              <a:rPr lang="en-US" baseline="0" dirty="0" smtClean="0"/>
              <a:t>Because of the respect which the jury has as a democratic institution …  jurors’ views are likely to have more legitimacy (be accorded more respect) than the views of a highly selective sample of the public who have been provided with information and perhaps provided with the opportunity to deliberate about the issues and whose views are unlikely to represent those of mass public opinion.  Rather than transforming them into a group of elite opinion holders, they have a better chance of retaining their identity as representatives of the public, albeit an informed public.</a:t>
            </a:r>
          </a:p>
          <a:p>
            <a:endParaRPr lang="en-US" baseline="0" dirty="0" smtClean="0"/>
          </a:p>
          <a:p>
            <a:endParaRPr lang="en-US" baseline="0" dirty="0" smtClean="0"/>
          </a:p>
          <a:p>
            <a:endParaRPr lang="en-US" baseline="0" dirty="0" smtClean="0"/>
          </a:p>
          <a:p>
            <a:endParaRPr lang="en-US" baseline="0" dirty="0" smtClean="0"/>
          </a:p>
          <a:p>
            <a:r>
              <a:rPr lang="en-US" baseline="0" dirty="0" smtClean="0"/>
              <a:t>  </a:t>
            </a:r>
            <a:endParaRPr lang="en-US" dirty="0" smtClean="0"/>
          </a:p>
        </p:txBody>
      </p:sp>
      <p:sp>
        <p:nvSpPr>
          <p:cNvPr id="4" name="Slide Number Placeholder 3"/>
          <p:cNvSpPr>
            <a:spLocks noGrp="1"/>
          </p:cNvSpPr>
          <p:nvPr>
            <p:ph type="sldNum" sz="quarter" idx="10"/>
          </p:nvPr>
        </p:nvSpPr>
        <p:spPr/>
        <p:txBody>
          <a:bodyPr/>
          <a:lstStyle/>
          <a:p>
            <a:pPr>
              <a:defRPr/>
            </a:pPr>
            <a:fld id="{DFB89BE4-EA7C-0640-8E1E-2AE9E7B3A335}" type="slidenum">
              <a:rPr lang="en-US" smtClean="0"/>
              <a:pPr>
                <a:defRPr/>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baseline="0" dirty="0" smtClean="0"/>
              <a:t>At Stage 2 we asked jurors to indicate the weight that should be given to a list of 8 aggravating and 10 mitigating factors with the option of adding in any other factors.  The results show that in general jurors tended to give a lot of weight to aggravating factors when they arose and no weight or little weight to mitigating factors. We also found that aggravating factors related to the offence (abuse of trust; victim vulnerable, harm or loss substantial; planned offence)  were given more weight than aggravating factors related to the offender (prior convictions; offender on parole, bail, or on community order or suspended sentence). </a:t>
            </a:r>
          </a:p>
          <a:p>
            <a:endParaRPr lang="en-US" baseline="0" dirty="0" smtClean="0"/>
          </a:p>
          <a:p>
            <a:r>
              <a:rPr lang="en-US" baseline="0" dirty="0" smtClean="0"/>
              <a:t>We asked judges to fill out aggravating and mitigating forms (only 38/124 trials). 	</a:t>
            </a:r>
          </a:p>
          <a:p>
            <a:endParaRPr lang="en-US" baseline="0" dirty="0" smtClean="0"/>
          </a:p>
        </p:txBody>
      </p:sp>
      <p:sp>
        <p:nvSpPr>
          <p:cNvPr id="4" name="Slide Number Placeholder 3"/>
          <p:cNvSpPr>
            <a:spLocks noGrp="1"/>
          </p:cNvSpPr>
          <p:nvPr>
            <p:ph type="sldNum" sz="quarter" idx="10"/>
          </p:nvPr>
        </p:nvSpPr>
        <p:spPr/>
        <p:txBody>
          <a:bodyPr/>
          <a:lstStyle/>
          <a:p>
            <a:pPr>
              <a:defRPr/>
            </a:pPr>
            <a:fld id="{DFB89BE4-EA7C-0640-8E1E-2AE9E7B3A335}" type="slidenum">
              <a:rPr lang="en-US" smtClean="0"/>
              <a:pPr>
                <a:defRPr/>
              </a:pPr>
              <a:t>34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FB89BE4-EA7C-0640-8E1E-2AE9E7B3A335}"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the</a:t>
            </a:r>
            <a:r>
              <a:rPr lang="en-US" baseline="0" dirty="0" smtClean="0"/>
              <a:t> Tasmanian study we found differences between different offence types: jurors were much more likely to suggest a more lenient sentence for property offences and culpable driving offences than for sex, violent or drug offences where more lenient and more severe jurors were more or less evenly split. </a:t>
            </a:r>
          </a:p>
          <a:p>
            <a:endParaRPr lang="en-US" baseline="0" dirty="0" smtClean="0"/>
          </a:p>
          <a:p>
            <a:r>
              <a:rPr lang="en-US" baseline="0" dirty="0" smtClean="0"/>
              <a:t>Within the category sex offences they were more likely to suggest a more severe sentence for child sex offences than for other categories of sex offence (but numbers were small)</a:t>
            </a:r>
            <a:endParaRPr lang="en-US" dirty="0"/>
          </a:p>
        </p:txBody>
      </p:sp>
      <p:sp>
        <p:nvSpPr>
          <p:cNvPr id="4" name="Slide Number Placeholder 3"/>
          <p:cNvSpPr>
            <a:spLocks noGrp="1"/>
          </p:cNvSpPr>
          <p:nvPr>
            <p:ph type="sldNum" sz="quarter" idx="10"/>
          </p:nvPr>
        </p:nvSpPr>
        <p:spPr/>
        <p:txBody>
          <a:bodyPr/>
          <a:lstStyle/>
          <a:p>
            <a:pPr>
              <a:defRPr/>
            </a:pPr>
            <a:fld id="{DFB89BE4-EA7C-0640-8E1E-2AE9E7B3A335}"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legislative list of purposes in Canada, England and Wales, New Zealand and Australia are similar. The purposes are listed without any guidance as to which purpose should be given priority. A number of studies have explored the public’s preferences for sentencing purposes and our study adds to that literature by comparing juror preferences with those of the judge in the same sample of cases. </a:t>
            </a:r>
          </a:p>
          <a:p>
            <a:endParaRPr lang="en-US" baseline="0" dirty="0" smtClean="0"/>
          </a:p>
          <a:p>
            <a:r>
              <a:rPr lang="en-US" baseline="0" dirty="0" smtClean="0"/>
              <a:t>While there is abundant debate about the justification for criminal punishment and frequent revisiting of how to deal legislatively with the purposes of sentence, no one appears to have </a:t>
            </a:r>
            <a:r>
              <a:rPr lang="en-US" baseline="0" dirty="0" err="1" smtClean="0"/>
              <a:t>analysed</a:t>
            </a:r>
            <a:r>
              <a:rPr lang="en-US" baseline="0" dirty="0" smtClean="0"/>
              <a:t> how judges apply the legislative sentencing purposes in imposing sentence.  </a:t>
            </a:r>
            <a:endParaRPr lang="en-US" dirty="0"/>
          </a:p>
        </p:txBody>
      </p:sp>
      <p:sp>
        <p:nvSpPr>
          <p:cNvPr id="4" name="Slide Number Placeholder 3"/>
          <p:cNvSpPr>
            <a:spLocks noGrp="1"/>
          </p:cNvSpPr>
          <p:nvPr>
            <p:ph type="sldNum" sz="quarter" idx="10"/>
          </p:nvPr>
        </p:nvSpPr>
        <p:spPr/>
        <p:txBody>
          <a:bodyPr/>
          <a:lstStyle/>
          <a:p>
            <a:pPr>
              <a:defRPr/>
            </a:pPr>
            <a:fld id="{DFB89BE4-EA7C-0640-8E1E-2AE9E7B3A335}"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a:t>
            </a:r>
            <a:r>
              <a:rPr lang="en-US" baseline="0" dirty="0" smtClean="0"/>
              <a:t> example are jurors who prefer censuring rationales (retribution and denunciation) more likely to impose sentences which are more severe than the judge than those who choose utilitarian rationales.  Some critics of just deserts would say so (</a:t>
            </a:r>
            <a:r>
              <a:rPr lang="en-US" baseline="0" dirty="0" err="1" smtClean="0"/>
              <a:t>Tonry</a:t>
            </a:r>
            <a:r>
              <a:rPr lang="en-US" baseline="0" dirty="0" smtClean="0"/>
              <a:t>, Braithwaite and </a:t>
            </a:r>
            <a:r>
              <a:rPr lang="en-US" baseline="0" dirty="0" err="1" smtClean="0"/>
              <a:t>Bagaric</a:t>
            </a:r>
            <a:r>
              <a:rPr lang="en-US" baseline="0" dirty="0" smtClean="0"/>
              <a:t>)</a:t>
            </a:r>
            <a:endParaRPr lang="en-US" dirty="0"/>
          </a:p>
        </p:txBody>
      </p:sp>
      <p:sp>
        <p:nvSpPr>
          <p:cNvPr id="4" name="Slide Number Placeholder 3"/>
          <p:cNvSpPr>
            <a:spLocks noGrp="1"/>
          </p:cNvSpPr>
          <p:nvPr>
            <p:ph type="sldNum" sz="quarter" idx="10"/>
          </p:nvPr>
        </p:nvSpPr>
        <p:spPr/>
        <p:txBody>
          <a:bodyPr/>
          <a:lstStyle/>
          <a:p>
            <a:pPr>
              <a:defRPr/>
            </a:pPr>
            <a:fld id="{DFB89BE4-EA7C-0640-8E1E-2AE9E7B3A335}"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FB89BE4-EA7C-0640-8E1E-2AE9E7B3A335}"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 A1a. What sentence do you consider the offender should receive in this case? </a:t>
            </a:r>
            <a:r>
              <a:rPr lang="en-US" b="1" dirty="0" smtClean="0">
                <a:solidFill>
                  <a:srgbClr val="FF0000"/>
                </a:solidFill>
              </a:rPr>
              <a:t>We don’t expect you to guess what the judge will do; we would like your own view and so there is no right or wrong answer.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1" dirty="0" smtClean="0">
              <a:solidFill>
                <a:srgbClr val="FF0000"/>
              </a:solidFill>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b="0" dirty="0" smtClean="0">
                <a:solidFill>
                  <a:srgbClr val="FF0000"/>
                </a:solidFill>
              </a:rPr>
              <a:t>Jurors</a:t>
            </a:r>
            <a:r>
              <a:rPr lang="en-US" b="0" baseline="0" dirty="0" smtClean="0">
                <a:solidFill>
                  <a:srgbClr val="FF0000"/>
                </a:solidFill>
              </a:rPr>
              <a:t> were also asked to specify the purpose of their recommended sentence using a list of seven purposes chosen to mirror the the traditional purposes of sentence and those in s 5(1) of the </a:t>
            </a:r>
            <a:r>
              <a:rPr lang="en-US" b="0" i="1" baseline="0" dirty="0" smtClean="0">
                <a:solidFill>
                  <a:srgbClr val="FF0000"/>
                </a:solidFill>
              </a:rPr>
              <a:t>Sentencing Act 1991 </a:t>
            </a:r>
            <a:r>
              <a:rPr lang="en-US" b="0" baseline="0" dirty="0" smtClean="0">
                <a:solidFill>
                  <a:srgbClr val="FF0000"/>
                </a:solidFill>
              </a:rPr>
              <a:t>(Vic).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0" baseline="0" dirty="0" smtClean="0">
              <a:solidFill>
                <a:srgbClr val="FF0000"/>
              </a:solidFill>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b="0" baseline="0" dirty="0" smtClean="0">
              <a:solidFill>
                <a:srgbClr val="FF0000"/>
              </a:solidFill>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b="0" baseline="0" dirty="0" smtClean="0">
              <a:solidFill>
                <a:srgbClr val="FF0000"/>
              </a:solidFill>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b="0" baseline="0" dirty="0" smtClean="0">
              <a:solidFill>
                <a:srgbClr val="FF0000"/>
              </a:solidFill>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b="0" baseline="0" dirty="0" smtClean="0">
              <a:solidFill>
                <a:srgbClr val="FF0000"/>
              </a:solidFill>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b="0" baseline="0" dirty="0" smtClean="0">
              <a:solidFill>
                <a:srgbClr val="FF0000"/>
              </a:solidFill>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b="0" baseline="0" dirty="0" smtClean="0">
              <a:solidFill>
                <a:srgbClr val="FF0000"/>
              </a:solidFill>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b="0" baseline="0" dirty="0" smtClean="0">
                <a:solidFill>
                  <a:srgbClr val="FF0000"/>
                </a:solidFill>
              </a:rPr>
              <a:t>They were also asked their general views as to sentencing levels, (whether jurors should have a role in sentencing) and validated scales from the National Public Confidence in Sentencing Study were used to measure </a:t>
            </a:r>
            <a:r>
              <a:rPr lang="en-US" b="0" baseline="0" dirty="0" err="1" smtClean="0">
                <a:solidFill>
                  <a:srgbClr val="FF0000"/>
                </a:solidFill>
              </a:rPr>
              <a:t>punitiveness</a:t>
            </a:r>
            <a:r>
              <a:rPr lang="en-US" b="0" baseline="0" dirty="0" smtClean="0">
                <a:solidFill>
                  <a:srgbClr val="FF0000"/>
                </a:solidFill>
              </a:rPr>
              <a:t> and confidence in the courts.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0" baseline="0" dirty="0" smtClean="0">
              <a:solidFill>
                <a:srgbClr val="FF0000"/>
              </a:solidFill>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b="0" dirty="0"/>
          </a:p>
        </p:txBody>
      </p:sp>
      <p:sp>
        <p:nvSpPr>
          <p:cNvPr id="4" name="Slide Number Placeholder 3"/>
          <p:cNvSpPr>
            <a:spLocks noGrp="1"/>
          </p:cNvSpPr>
          <p:nvPr>
            <p:ph type="sldNum" sz="quarter" idx="10"/>
          </p:nvPr>
        </p:nvSpPr>
        <p:spPr/>
        <p:txBody>
          <a:bodyPr/>
          <a:lstStyle/>
          <a:p>
            <a:pPr>
              <a:defRPr/>
            </a:pPr>
            <a:fld id="{DFB89BE4-EA7C-0640-8E1E-2AE9E7B3A335}"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AU"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Applied Research in Crime and Justice Conference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BCCAE8E-109D-714B-913E-3C7603EC615D}" type="slidenum">
              <a:rPr lang="en-US"/>
              <a:pPr>
                <a:defRPr/>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Applied Research in Crime and Justice Conference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91600D9-8561-EA4F-B6AA-79011E72E9DB}" type="slidenum">
              <a:rPr lang="en-US"/>
              <a:pPr>
                <a:defRPr/>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Applied Research in Crime and Justice Conference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0B1F841-AFC6-704D-BF78-9E52E286937C}" type="slidenum">
              <a:rPr lang="en-US"/>
              <a:pPr>
                <a:defRPr/>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Applied Research in Crime and Justice Conference 2017</a:t>
            </a:r>
            <a:endParaRPr lang="en-US"/>
          </a:p>
        </p:txBody>
      </p:sp>
      <p:sp>
        <p:nvSpPr>
          <p:cNvPr id="6" name="Slide Number Placeholder 5"/>
          <p:cNvSpPr>
            <a:spLocks noGrp="1"/>
          </p:cNvSpPr>
          <p:nvPr>
            <p:ph type="sldNum" sz="quarter" idx="12"/>
          </p:nvPr>
        </p:nvSpPr>
        <p:spPr/>
        <p:txBody>
          <a:bodyPr/>
          <a:lstStyle/>
          <a:p>
            <a:fld id="{2AE8211F-B0B3-4FCB-98AC-D5F452273499}" type="slidenum">
              <a:rPr lang="en-US" smtClean="0"/>
              <a:t>‹#›</a:t>
            </a:fld>
            <a:endParaRPr lang="en-US"/>
          </a:p>
        </p:txBody>
      </p:sp>
    </p:spTree>
    <p:extLst>
      <p:ext uri="{BB962C8B-B14F-4D97-AF65-F5344CB8AC3E}">
        <p14:creationId xmlns:p14="http://schemas.microsoft.com/office/powerpoint/2010/main" val="4093236523"/>
      </p:ext>
    </p:extLst>
  </p:cSld>
  <p:clrMapOvr>
    <a:masterClrMapping/>
  </p:clrMapOvr>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Applied Research in Crime and Justice Conference 2017</a:t>
            </a:r>
            <a:endParaRPr lang="en-US"/>
          </a:p>
        </p:txBody>
      </p:sp>
      <p:sp>
        <p:nvSpPr>
          <p:cNvPr id="6" name="Slide Number Placeholder 5"/>
          <p:cNvSpPr>
            <a:spLocks noGrp="1"/>
          </p:cNvSpPr>
          <p:nvPr>
            <p:ph type="sldNum" sz="quarter" idx="12"/>
          </p:nvPr>
        </p:nvSpPr>
        <p:spPr/>
        <p:txBody>
          <a:bodyPr/>
          <a:lstStyle/>
          <a:p>
            <a:fld id="{2AE8211F-B0B3-4FCB-98AC-D5F452273499}" type="slidenum">
              <a:rPr lang="en-US" smtClean="0"/>
              <a:t>‹#›</a:t>
            </a:fld>
            <a:endParaRPr lang="en-US"/>
          </a:p>
        </p:txBody>
      </p:sp>
    </p:spTree>
    <p:extLst>
      <p:ext uri="{BB962C8B-B14F-4D97-AF65-F5344CB8AC3E}">
        <p14:creationId xmlns:p14="http://schemas.microsoft.com/office/powerpoint/2010/main" val="3327950661"/>
      </p:ext>
    </p:extLst>
  </p:cSld>
  <p:clrMapOvr>
    <a:masterClrMapping/>
  </p:clrMapOvr>
  <p:timing>
    <p:tnLst>
      <p:par>
        <p:cTn xmlns:p14="http://schemas.microsoft.com/office/powerpoint/2010/mai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Applied Research in Crime and Justice Conference 2017</a:t>
            </a:r>
            <a:endParaRPr lang="en-US"/>
          </a:p>
        </p:txBody>
      </p:sp>
      <p:sp>
        <p:nvSpPr>
          <p:cNvPr id="6" name="Slide Number Placeholder 5"/>
          <p:cNvSpPr>
            <a:spLocks noGrp="1"/>
          </p:cNvSpPr>
          <p:nvPr>
            <p:ph type="sldNum" sz="quarter" idx="12"/>
          </p:nvPr>
        </p:nvSpPr>
        <p:spPr/>
        <p:txBody>
          <a:bodyPr/>
          <a:lstStyle/>
          <a:p>
            <a:fld id="{2AE8211F-B0B3-4FCB-98AC-D5F452273499}" type="slidenum">
              <a:rPr lang="en-US" smtClean="0"/>
              <a:t>‹#›</a:t>
            </a:fld>
            <a:endParaRPr lang="en-US"/>
          </a:p>
        </p:txBody>
      </p:sp>
    </p:spTree>
    <p:extLst>
      <p:ext uri="{BB962C8B-B14F-4D97-AF65-F5344CB8AC3E}">
        <p14:creationId xmlns:p14="http://schemas.microsoft.com/office/powerpoint/2010/main" val="172710341"/>
      </p:ext>
    </p:extLst>
  </p:cSld>
  <p:clrMapOvr>
    <a:masterClrMapping/>
  </p:clrMapOvr>
  <p:timing>
    <p:tnLst>
      <p:par>
        <p:cTn xmlns:p14="http://schemas.microsoft.com/office/powerpoint/2010/mai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smtClean="0"/>
              <a:t>Applied Research in Crime and Justice Conference 2017</a:t>
            </a:r>
            <a:endParaRPr lang="en-US"/>
          </a:p>
        </p:txBody>
      </p:sp>
      <p:sp>
        <p:nvSpPr>
          <p:cNvPr id="7" name="Slide Number Placeholder 6"/>
          <p:cNvSpPr>
            <a:spLocks noGrp="1"/>
          </p:cNvSpPr>
          <p:nvPr>
            <p:ph type="sldNum" sz="quarter" idx="12"/>
          </p:nvPr>
        </p:nvSpPr>
        <p:spPr/>
        <p:txBody>
          <a:bodyPr/>
          <a:lstStyle/>
          <a:p>
            <a:fld id="{2AE8211F-B0B3-4FCB-98AC-D5F452273499}" type="slidenum">
              <a:rPr lang="en-US" smtClean="0"/>
              <a:t>‹#›</a:t>
            </a:fld>
            <a:endParaRPr lang="en-US"/>
          </a:p>
        </p:txBody>
      </p:sp>
    </p:spTree>
    <p:extLst>
      <p:ext uri="{BB962C8B-B14F-4D97-AF65-F5344CB8AC3E}">
        <p14:creationId xmlns:p14="http://schemas.microsoft.com/office/powerpoint/2010/main" val="2174966879"/>
      </p:ext>
    </p:extLst>
  </p:cSld>
  <p:clrMapOvr>
    <a:masterClrMapping/>
  </p:clrMapOvr>
  <p:timing>
    <p:tnLst>
      <p:par>
        <p:cTn xmlns:p14="http://schemas.microsoft.com/office/powerpoint/2010/mai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smtClean="0"/>
              <a:t>Applied Research in Crime and Justice Conference 2017</a:t>
            </a:r>
            <a:endParaRPr lang="en-US"/>
          </a:p>
        </p:txBody>
      </p:sp>
      <p:sp>
        <p:nvSpPr>
          <p:cNvPr id="9" name="Slide Number Placeholder 8"/>
          <p:cNvSpPr>
            <a:spLocks noGrp="1"/>
          </p:cNvSpPr>
          <p:nvPr>
            <p:ph type="sldNum" sz="quarter" idx="12"/>
          </p:nvPr>
        </p:nvSpPr>
        <p:spPr/>
        <p:txBody>
          <a:bodyPr/>
          <a:lstStyle/>
          <a:p>
            <a:fld id="{2AE8211F-B0B3-4FCB-98AC-D5F452273499}" type="slidenum">
              <a:rPr lang="en-US" smtClean="0"/>
              <a:t>‹#›</a:t>
            </a:fld>
            <a:endParaRPr lang="en-US"/>
          </a:p>
        </p:txBody>
      </p:sp>
    </p:spTree>
    <p:extLst>
      <p:ext uri="{BB962C8B-B14F-4D97-AF65-F5344CB8AC3E}">
        <p14:creationId xmlns:p14="http://schemas.microsoft.com/office/powerpoint/2010/main" val="2182534256"/>
      </p:ext>
    </p:extLst>
  </p:cSld>
  <p:clrMapOvr>
    <a:masterClrMapping/>
  </p:clrMapOvr>
  <p:timing>
    <p:tnLst>
      <p:par>
        <p:cTn xmlns:p14="http://schemas.microsoft.com/office/powerpoint/2010/mai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smtClean="0"/>
              <a:t>Applied Research in Crime and Justice Conference 2017</a:t>
            </a:r>
            <a:endParaRPr lang="en-US"/>
          </a:p>
        </p:txBody>
      </p:sp>
      <p:sp>
        <p:nvSpPr>
          <p:cNvPr id="5" name="Slide Number Placeholder 4"/>
          <p:cNvSpPr>
            <a:spLocks noGrp="1"/>
          </p:cNvSpPr>
          <p:nvPr>
            <p:ph type="sldNum" sz="quarter" idx="12"/>
          </p:nvPr>
        </p:nvSpPr>
        <p:spPr/>
        <p:txBody>
          <a:bodyPr/>
          <a:lstStyle/>
          <a:p>
            <a:fld id="{2AE8211F-B0B3-4FCB-98AC-D5F452273499}" type="slidenum">
              <a:rPr lang="en-US" smtClean="0"/>
              <a:t>‹#›</a:t>
            </a:fld>
            <a:endParaRPr lang="en-US"/>
          </a:p>
        </p:txBody>
      </p:sp>
    </p:spTree>
    <p:extLst>
      <p:ext uri="{BB962C8B-B14F-4D97-AF65-F5344CB8AC3E}">
        <p14:creationId xmlns:p14="http://schemas.microsoft.com/office/powerpoint/2010/main" val="2687400746"/>
      </p:ext>
    </p:extLst>
  </p:cSld>
  <p:clrMapOvr>
    <a:masterClrMapping/>
  </p:clrMapOvr>
  <p:timing>
    <p:tnLst>
      <p:par>
        <p:cTn xmlns:p14="http://schemas.microsoft.com/office/powerpoint/2010/mai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smtClean="0"/>
              <a:t>Applied Research in Crime and Justice Conference 2017</a:t>
            </a:r>
            <a:endParaRPr lang="en-US"/>
          </a:p>
        </p:txBody>
      </p:sp>
      <p:sp>
        <p:nvSpPr>
          <p:cNvPr id="4" name="Slide Number Placeholder 3"/>
          <p:cNvSpPr>
            <a:spLocks noGrp="1"/>
          </p:cNvSpPr>
          <p:nvPr>
            <p:ph type="sldNum" sz="quarter" idx="12"/>
          </p:nvPr>
        </p:nvSpPr>
        <p:spPr/>
        <p:txBody>
          <a:bodyPr/>
          <a:lstStyle/>
          <a:p>
            <a:fld id="{2AE8211F-B0B3-4FCB-98AC-D5F452273499}" type="slidenum">
              <a:rPr lang="en-US" smtClean="0"/>
              <a:t>‹#›</a:t>
            </a:fld>
            <a:endParaRPr lang="en-US"/>
          </a:p>
        </p:txBody>
      </p:sp>
    </p:spTree>
    <p:extLst>
      <p:ext uri="{BB962C8B-B14F-4D97-AF65-F5344CB8AC3E}">
        <p14:creationId xmlns:p14="http://schemas.microsoft.com/office/powerpoint/2010/main" val="2452207258"/>
      </p:ext>
    </p:extLst>
  </p:cSld>
  <p:clrMapOvr>
    <a:masterClrMapping/>
  </p:clrMapOvr>
  <p:timing>
    <p:tnLst>
      <p:par>
        <p:cTn xmlns:p14="http://schemas.microsoft.com/office/powerpoint/2010/mai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smtClean="0"/>
              <a:t>Applied Research in Crime and Justice Conference 2017</a:t>
            </a:r>
            <a:endParaRPr lang="en-US"/>
          </a:p>
        </p:txBody>
      </p:sp>
      <p:sp>
        <p:nvSpPr>
          <p:cNvPr id="7" name="Slide Number Placeholder 6"/>
          <p:cNvSpPr>
            <a:spLocks noGrp="1"/>
          </p:cNvSpPr>
          <p:nvPr>
            <p:ph type="sldNum" sz="quarter" idx="12"/>
          </p:nvPr>
        </p:nvSpPr>
        <p:spPr/>
        <p:txBody>
          <a:bodyPr/>
          <a:lstStyle/>
          <a:p>
            <a:fld id="{2AE8211F-B0B3-4FCB-98AC-D5F452273499}" type="slidenum">
              <a:rPr lang="en-US" smtClean="0"/>
              <a:t>‹#›</a:t>
            </a:fld>
            <a:endParaRPr lang="en-US"/>
          </a:p>
        </p:txBody>
      </p:sp>
    </p:spTree>
    <p:extLst>
      <p:ext uri="{BB962C8B-B14F-4D97-AF65-F5344CB8AC3E}">
        <p14:creationId xmlns:p14="http://schemas.microsoft.com/office/powerpoint/2010/main" val="1670491604"/>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Applied Research in Crime and Justice Conference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897F3212-0ADF-3243-968D-CC141A5A4E3F}" type="slidenum">
              <a:rPr lang="en-US"/>
              <a:pPr>
                <a:defRPr/>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smtClean="0"/>
              <a:t>Applied Research in Crime and Justice Conference 2017</a:t>
            </a:r>
            <a:endParaRPr lang="en-US"/>
          </a:p>
        </p:txBody>
      </p:sp>
      <p:sp>
        <p:nvSpPr>
          <p:cNvPr id="7" name="Slide Number Placeholder 6"/>
          <p:cNvSpPr>
            <a:spLocks noGrp="1"/>
          </p:cNvSpPr>
          <p:nvPr>
            <p:ph type="sldNum" sz="quarter" idx="12"/>
          </p:nvPr>
        </p:nvSpPr>
        <p:spPr/>
        <p:txBody>
          <a:bodyPr/>
          <a:lstStyle/>
          <a:p>
            <a:fld id="{2AE8211F-B0B3-4FCB-98AC-D5F452273499}" type="slidenum">
              <a:rPr lang="en-US" smtClean="0"/>
              <a:t>‹#›</a:t>
            </a:fld>
            <a:endParaRPr lang="en-US"/>
          </a:p>
        </p:txBody>
      </p:sp>
    </p:spTree>
    <p:extLst>
      <p:ext uri="{BB962C8B-B14F-4D97-AF65-F5344CB8AC3E}">
        <p14:creationId xmlns:p14="http://schemas.microsoft.com/office/powerpoint/2010/main" val="1230820075"/>
      </p:ext>
    </p:extLst>
  </p:cSld>
  <p:clrMapOvr>
    <a:masterClrMapping/>
  </p:clrMapOvr>
  <p:timing>
    <p:tnLst>
      <p:par>
        <p:cTn xmlns:p14="http://schemas.microsoft.com/office/powerpoint/2010/mai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Applied Research in Crime and Justice Conference 2017</a:t>
            </a:r>
            <a:endParaRPr lang="en-US"/>
          </a:p>
        </p:txBody>
      </p:sp>
      <p:sp>
        <p:nvSpPr>
          <p:cNvPr id="6" name="Slide Number Placeholder 5"/>
          <p:cNvSpPr>
            <a:spLocks noGrp="1"/>
          </p:cNvSpPr>
          <p:nvPr>
            <p:ph type="sldNum" sz="quarter" idx="12"/>
          </p:nvPr>
        </p:nvSpPr>
        <p:spPr/>
        <p:txBody>
          <a:bodyPr/>
          <a:lstStyle/>
          <a:p>
            <a:fld id="{2AE8211F-B0B3-4FCB-98AC-D5F452273499}" type="slidenum">
              <a:rPr lang="en-US" smtClean="0"/>
              <a:t>‹#›</a:t>
            </a:fld>
            <a:endParaRPr lang="en-US"/>
          </a:p>
        </p:txBody>
      </p:sp>
    </p:spTree>
    <p:extLst>
      <p:ext uri="{BB962C8B-B14F-4D97-AF65-F5344CB8AC3E}">
        <p14:creationId xmlns:p14="http://schemas.microsoft.com/office/powerpoint/2010/main" val="11789151"/>
      </p:ext>
    </p:extLst>
  </p:cSld>
  <p:clrMapOvr>
    <a:masterClrMapping/>
  </p:clrMapOvr>
  <p:timing>
    <p:tnLst>
      <p:par>
        <p:cTn xmlns:p14="http://schemas.microsoft.com/office/powerpoint/2010/mai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Applied Research in Crime and Justice Conference 2017</a:t>
            </a:r>
            <a:endParaRPr lang="en-US"/>
          </a:p>
        </p:txBody>
      </p:sp>
      <p:sp>
        <p:nvSpPr>
          <p:cNvPr id="6" name="Slide Number Placeholder 5"/>
          <p:cNvSpPr>
            <a:spLocks noGrp="1"/>
          </p:cNvSpPr>
          <p:nvPr>
            <p:ph type="sldNum" sz="quarter" idx="12"/>
          </p:nvPr>
        </p:nvSpPr>
        <p:spPr/>
        <p:txBody>
          <a:bodyPr/>
          <a:lstStyle/>
          <a:p>
            <a:fld id="{2AE8211F-B0B3-4FCB-98AC-D5F452273499}" type="slidenum">
              <a:rPr lang="en-US" smtClean="0"/>
              <a:t>‹#›</a:t>
            </a:fld>
            <a:endParaRPr lang="en-US"/>
          </a:p>
        </p:txBody>
      </p:sp>
    </p:spTree>
    <p:extLst>
      <p:ext uri="{BB962C8B-B14F-4D97-AF65-F5344CB8AC3E}">
        <p14:creationId xmlns:p14="http://schemas.microsoft.com/office/powerpoint/2010/main" val="1592230082"/>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AU"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Applied Research in Crime and Justice Conference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8BF9E20-D6CC-DA46-AF12-F702822B7777}" type="slidenum">
              <a:rPr lang="en-US"/>
              <a:pPr>
                <a:defRPr/>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Applied Research in Crime and Justice Conference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CB25B70-89C3-064D-8AF1-2618379704E4}" type="slidenum">
              <a:rPr lang="en-US"/>
              <a:pPr>
                <a:defRPr/>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Applied Research in Crime and Justice Conference 2017</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CEE344E-BC43-6D4C-BC94-F3682C81E21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3568" y="1844824"/>
            <a:ext cx="7772400" cy="1143000"/>
          </a:xfrm>
        </p:spPr>
        <p:txBody>
          <a:bodyPr/>
          <a:lstStyle/>
          <a:p>
            <a:r>
              <a:rPr lang="en-AU" smtClean="0"/>
              <a:t>Click to edit Master title style</a:t>
            </a:r>
            <a:endParaRPr lang="en-US"/>
          </a:p>
        </p:txBody>
      </p:sp>
      <p:pic>
        <p:nvPicPr>
          <p:cNvPr id="4098"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934" y="8384"/>
            <a:ext cx="7175500" cy="1420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465709" y="6438900"/>
            <a:ext cx="7696200" cy="419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2" name="Picture 6"/>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477000" y="5661248"/>
            <a:ext cx="2667000" cy="676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3" name="Picture 7"/>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4332337" y="5877272"/>
            <a:ext cx="1988046" cy="4174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Applied Research in Crime and Justice Conference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E12392ED-3A1F-834D-AE97-CFFCAE36EEA5}" type="slidenum">
              <a:rPr lang="en-US"/>
              <a:pPr>
                <a:defRPr/>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Applied Research in Crime and Justice Conference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04B73DC-BB13-8843-8807-80C0A5F542F1}" type="slidenum">
              <a:rPr lang="en-US"/>
              <a:pPr>
                <a:defRPr/>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Applied Research in Crime and Justice Conference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04D95FD3-7E25-1646-B64C-0A593E887312}" type="slidenum">
              <a:rPr lang="en-US"/>
              <a:pPr>
                <a:defRPr/>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6"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3077"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pPr>
              <a:defRPr/>
            </a:pPr>
            <a:r>
              <a:rPr lang="en-US" smtClean="0"/>
              <a:t>Applied Research in Crime and Justice Conference 2017</a:t>
            </a:r>
            <a:endParaRPr lang="en-US" dirty="0"/>
          </a:p>
        </p:txBody>
      </p:sp>
      <p:sp>
        <p:nvSpPr>
          <p:cNvPr id="3078"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pPr>
              <a:defRPr/>
            </a:pPr>
            <a:fld id="{32808B1E-452B-9B47-AF02-B44AD45322F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10" charset="0"/>
          <a:ea typeface="ＭＳ Ｐゴシック" pitchFamily="-110" charset="-128"/>
          <a:cs typeface="ＭＳ Ｐゴシック" pitchFamily="-110" charset="-128"/>
        </a:defRPr>
      </a:lvl2pPr>
      <a:lvl3pPr algn="ctr" rtl="0" eaLnBrk="0" fontAlgn="base" hangingPunct="0">
        <a:spcBef>
          <a:spcPct val="0"/>
        </a:spcBef>
        <a:spcAft>
          <a:spcPct val="0"/>
        </a:spcAft>
        <a:defRPr sz="4400">
          <a:solidFill>
            <a:schemeClr val="tx2"/>
          </a:solidFill>
          <a:latin typeface="Arial" pitchFamily="-110" charset="0"/>
          <a:ea typeface="ＭＳ Ｐゴシック" pitchFamily="-110" charset="-128"/>
          <a:cs typeface="ＭＳ Ｐゴシック" pitchFamily="-110" charset="-128"/>
        </a:defRPr>
      </a:lvl3pPr>
      <a:lvl4pPr algn="ctr" rtl="0" eaLnBrk="0" fontAlgn="base" hangingPunct="0">
        <a:spcBef>
          <a:spcPct val="0"/>
        </a:spcBef>
        <a:spcAft>
          <a:spcPct val="0"/>
        </a:spcAft>
        <a:defRPr sz="4400">
          <a:solidFill>
            <a:schemeClr val="tx2"/>
          </a:solidFill>
          <a:latin typeface="Arial" pitchFamily="-110" charset="0"/>
          <a:ea typeface="ＭＳ Ｐゴシック" pitchFamily="-110" charset="-128"/>
          <a:cs typeface="ＭＳ Ｐゴシック" pitchFamily="-110" charset="-128"/>
        </a:defRPr>
      </a:lvl4pPr>
      <a:lvl5pPr algn="ctr" rtl="0" eaLnBrk="0" fontAlgn="base" hangingPunct="0">
        <a:spcBef>
          <a:spcPct val="0"/>
        </a:spcBef>
        <a:spcAft>
          <a:spcPct val="0"/>
        </a:spcAft>
        <a:defRPr sz="4400">
          <a:solidFill>
            <a:schemeClr val="tx2"/>
          </a:solidFill>
          <a:latin typeface="Arial" pitchFamily="-110" charset="0"/>
          <a:ea typeface="ＭＳ Ｐゴシック" pitchFamily="-110" charset="-128"/>
          <a:cs typeface="ＭＳ Ｐゴシック" pitchFamily="-110" charset="-128"/>
        </a:defRPr>
      </a:lvl5pPr>
      <a:lvl6pPr marL="457200" algn="ctr" rtl="0" fontAlgn="base">
        <a:spcBef>
          <a:spcPct val="0"/>
        </a:spcBef>
        <a:spcAft>
          <a:spcPct val="0"/>
        </a:spcAft>
        <a:defRPr sz="4400">
          <a:solidFill>
            <a:schemeClr val="tx2"/>
          </a:solidFill>
          <a:latin typeface="Arial" pitchFamily="-110" charset="0"/>
          <a:ea typeface="ＭＳ Ｐゴシック" pitchFamily="-110" charset="-128"/>
          <a:cs typeface="ＭＳ Ｐゴシック" pitchFamily="-110" charset="-128"/>
        </a:defRPr>
      </a:lvl6pPr>
      <a:lvl7pPr marL="914400" algn="ctr" rtl="0" fontAlgn="base">
        <a:spcBef>
          <a:spcPct val="0"/>
        </a:spcBef>
        <a:spcAft>
          <a:spcPct val="0"/>
        </a:spcAft>
        <a:defRPr sz="4400">
          <a:solidFill>
            <a:schemeClr val="tx2"/>
          </a:solidFill>
          <a:latin typeface="Arial" pitchFamily="-110" charset="0"/>
          <a:ea typeface="ＭＳ Ｐゴシック" pitchFamily="-110" charset="-128"/>
          <a:cs typeface="ＭＳ Ｐゴシック" pitchFamily="-110" charset="-128"/>
        </a:defRPr>
      </a:lvl7pPr>
      <a:lvl8pPr marL="1371600" algn="ctr" rtl="0" fontAlgn="base">
        <a:spcBef>
          <a:spcPct val="0"/>
        </a:spcBef>
        <a:spcAft>
          <a:spcPct val="0"/>
        </a:spcAft>
        <a:defRPr sz="4400">
          <a:solidFill>
            <a:schemeClr val="tx2"/>
          </a:solidFill>
          <a:latin typeface="Arial" pitchFamily="-110" charset="0"/>
          <a:ea typeface="ＭＳ Ｐゴシック" pitchFamily="-110" charset="-128"/>
          <a:cs typeface="ＭＳ Ｐゴシック" pitchFamily="-110" charset="-128"/>
        </a:defRPr>
      </a:lvl8pPr>
      <a:lvl9pPr marL="1828800" algn="ctr" rtl="0" fontAlgn="base">
        <a:spcBef>
          <a:spcPct val="0"/>
        </a:spcBef>
        <a:spcAft>
          <a:spcPct val="0"/>
        </a:spcAft>
        <a:defRPr sz="4400">
          <a:solidFill>
            <a:schemeClr val="tx2"/>
          </a:solidFill>
          <a:latin typeface="Arial" pitchFamily="-110" charset="0"/>
          <a:ea typeface="ＭＳ Ｐゴシック" pitchFamily="-110" charset="-128"/>
          <a:cs typeface="ＭＳ Ｐゴシック" pitchFamily="-110"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Applied Research in Crime and Justice Conference 2017</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E8211F-B0B3-4FCB-98AC-D5F452273499}" type="slidenum">
              <a:rPr lang="en-US" smtClean="0"/>
              <a:t>‹#›</a:t>
            </a:fld>
            <a:endParaRPr lang="en-US"/>
          </a:p>
        </p:txBody>
      </p:sp>
    </p:spTree>
    <p:extLst>
      <p:ext uri="{BB962C8B-B14F-4D97-AF65-F5344CB8AC3E}">
        <p14:creationId xmlns:p14="http://schemas.microsoft.com/office/powerpoint/2010/main" val="32754249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xmlns:p14="http://schemas.microsoft.com/office/powerpoint/2010/main" id="1" dur="indefinite" restart="never" nodeType="tmRoot"/>
      </p:par>
    </p:tnLst>
  </p:timing>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7.xml"/><Relationship Id="rId3" Type="http://schemas.openxmlformats.org/officeDocument/2006/relationships/chart" Target="../charts/char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8.xml"/><Relationship Id="rId3" Type="http://schemas.openxmlformats.org/officeDocument/2006/relationships/chart" Target="../charts/char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9.xml"/><Relationship Id="rId3" Type="http://schemas.openxmlformats.org/officeDocument/2006/relationships/chart" Target="../charts/char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2.xml"/><Relationship Id="rId3" Type="http://schemas.openxmlformats.org/officeDocument/2006/relationships/chart" Target="../charts/char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5.xml"/><Relationship Id="rId3" Type="http://schemas.openxmlformats.org/officeDocument/2006/relationships/chart" Target="../charts/char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8.xml"/><Relationship Id="rId3" Type="http://schemas.openxmlformats.org/officeDocument/2006/relationships/chart" Target="../charts/char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 Id="rId3" Type="http://schemas.openxmlformats.org/officeDocument/2006/relationships/image" Target="../media/image5.tm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5"/>
          <p:cNvSpPr>
            <a:spLocks noGrp="1" noChangeArrowheads="1"/>
          </p:cNvSpPr>
          <p:nvPr>
            <p:ph type="ftr" sz="quarter" idx="4294967295"/>
          </p:nvPr>
        </p:nvSpPr>
        <p:spPr>
          <a:xfrm rot="-5400000">
            <a:off x="-1466849" y="3415308"/>
            <a:ext cx="4191000" cy="762000"/>
          </a:xfrm>
          <a:noFill/>
        </p:spPr>
        <p:txBody>
          <a:bodyPr/>
          <a:lstStyle/>
          <a:p>
            <a:r>
              <a:rPr lang="en-US" smtClean="0">
                <a:latin typeface="Cambria" panose="02040503050406030204" pitchFamily="18" charset="0"/>
              </a:rPr>
              <a:t>Applied Research in Crime and Justice Conference 2017</a:t>
            </a:r>
            <a:endParaRPr lang="en-US" dirty="0" smtClean="0">
              <a:latin typeface="Cambria" panose="02040503050406030204" pitchFamily="18" charset="0"/>
            </a:endParaRPr>
          </a:p>
        </p:txBody>
      </p:sp>
      <p:sp>
        <p:nvSpPr>
          <p:cNvPr id="15363" name="Rectangle 3"/>
          <p:cNvSpPr>
            <a:spLocks noChangeArrowheads="1"/>
          </p:cNvSpPr>
          <p:nvPr/>
        </p:nvSpPr>
        <p:spPr bwMode="auto">
          <a:xfrm rot="-5400000">
            <a:off x="-2250281" y="3026569"/>
            <a:ext cx="6567488" cy="762000"/>
          </a:xfrm>
          <a:prstGeom prst="rect">
            <a:avLst/>
          </a:prstGeom>
          <a:noFill/>
          <a:ln w="9525">
            <a:noFill/>
            <a:miter lim="800000"/>
            <a:headEnd/>
            <a:tailEnd/>
          </a:ln>
        </p:spPr>
        <p:txBody>
          <a:bodyPr>
            <a:prstTxWarp prst="textNoShape">
              <a:avLst/>
            </a:prstTxWarp>
          </a:bodyPr>
          <a:lstStyle/>
          <a:p>
            <a:pPr marL="342900" indent="-342900" eaLnBrk="1" hangingPunct="1">
              <a:spcBef>
                <a:spcPct val="20000"/>
              </a:spcBef>
            </a:pPr>
            <a:r>
              <a:rPr lang="en-US" sz="1900" dirty="0">
                <a:solidFill>
                  <a:schemeClr val="bg1"/>
                </a:solidFill>
              </a:rPr>
              <a:t>Faculty of Law</a:t>
            </a:r>
          </a:p>
        </p:txBody>
      </p:sp>
      <p:sp>
        <p:nvSpPr>
          <p:cNvPr id="15365" name="Rectangle 5"/>
          <p:cNvSpPr>
            <a:spLocks noGrp="1" noChangeArrowheads="1"/>
          </p:cNvSpPr>
          <p:nvPr>
            <p:ph type="title"/>
          </p:nvPr>
        </p:nvSpPr>
        <p:spPr>
          <a:xfrm>
            <a:off x="1475656" y="1844824"/>
            <a:ext cx="7128792" cy="3312368"/>
          </a:xfrm>
        </p:spPr>
        <p:txBody>
          <a:bodyPr/>
          <a:lstStyle/>
          <a:p>
            <a:pPr algn="l" eaLnBrk="1" hangingPunct="1"/>
            <a:r>
              <a:rPr lang="en-AU" sz="3600" dirty="0" smtClean="0"/>
              <a:t/>
            </a:r>
            <a:br>
              <a:rPr lang="en-AU" sz="3600" dirty="0" smtClean="0"/>
            </a:br>
            <a:r>
              <a:rPr lang="en-AU" sz="2400" dirty="0" smtClean="0"/>
              <a:t>The Applied Research in Crime and Justice Conference 2017</a:t>
            </a:r>
            <a:br>
              <a:rPr lang="en-AU" sz="2400" dirty="0" smtClean="0"/>
            </a:br>
            <a:r>
              <a:rPr lang="en-AU" sz="3600" b="1" dirty="0" smtClean="0">
                <a:latin typeface="Cambria" panose="02040503050406030204" pitchFamily="18" charset="0"/>
              </a:rPr>
              <a:t>Findings from the Victorian Jury Sentencing Study</a:t>
            </a:r>
            <a:r>
              <a:rPr lang="en-AU" sz="3600" dirty="0" smtClean="0"/>
              <a:t/>
            </a:r>
            <a:br>
              <a:rPr lang="en-AU" sz="3600" dirty="0" smtClean="0"/>
            </a:br>
            <a:r>
              <a:rPr lang="en-AU" sz="3600" dirty="0" smtClean="0"/>
              <a:t/>
            </a:r>
            <a:br>
              <a:rPr lang="en-AU" sz="3600" dirty="0" smtClean="0"/>
            </a:br>
            <a:r>
              <a:rPr lang="en-AU" sz="1600" dirty="0" smtClean="0"/>
              <a:t>Funded by Australian Research Council Discovery Project </a:t>
            </a:r>
            <a:br>
              <a:rPr lang="en-AU" sz="1600" dirty="0" smtClean="0"/>
            </a:br>
            <a:r>
              <a:rPr lang="en-AU" sz="1600" dirty="0" smtClean="0"/>
              <a:t>DP 130110154]</a:t>
            </a:r>
            <a:br>
              <a:rPr lang="en-AU" sz="1600" dirty="0" smtClean="0"/>
            </a:br>
            <a:endParaRPr lang="en-AU" sz="3600" dirty="0" smtClean="0"/>
          </a:p>
        </p:txBody>
      </p:sp>
      <p:sp>
        <p:nvSpPr>
          <p:cNvPr id="2" name="TextBox 1"/>
          <p:cNvSpPr txBox="1"/>
          <p:nvPr/>
        </p:nvSpPr>
        <p:spPr>
          <a:xfrm rot="10800000" flipV="1">
            <a:off x="1259632" y="5085184"/>
            <a:ext cx="6840760" cy="461665"/>
          </a:xfrm>
          <a:prstGeom prst="rect">
            <a:avLst/>
          </a:prstGeom>
          <a:noFill/>
        </p:spPr>
        <p:txBody>
          <a:bodyPr wrap="square" rtlCol="0">
            <a:spAutoFit/>
          </a:bodyPr>
          <a:lstStyle/>
          <a:p>
            <a:r>
              <a:rPr lang="en-US" dirty="0" smtClean="0">
                <a:latin typeface="Cambria" panose="02040503050406030204" pitchFamily="18" charset="0"/>
              </a:rPr>
              <a:t> Warner, Davis, Freiberg, </a:t>
            </a:r>
            <a:r>
              <a:rPr lang="en-US" dirty="0" err="1" smtClean="0">
                <a:latin typeface="Cambria" panose="02040503050406030204" pitchFamily="18" charset="0"/>
              </a:rPr>
              <a:t>Spiranovic</a:t>
            </a:r>
            <a:r>
              <a:rPr lang="en-US" dirty="0" smtClean="0">
                <a:latin typeface="Cambria" panose="02040503050406030204" pitchFamily="18" charset="0"/>
              </a:rPr>
              <a:t> and Cockburn.</a:t>
            </a:r>
            <a:endParaRPr lang="en-US" dirty="0">
              <a:latin typeface="Cambria" panose="02040503050406030204" pitchFamily="18" charset="0"/>
            </a:endParaRPr>
          </a:p>
        </p:txBody>
      </p:sp>
    </p:spTree>
    <p:extLst>
      <p:ext uri="{BB962C8B-B14F-4D97-AF65-F5344CB8AC3E}">
        <p14:creationId xmlns:p14="http://schemas.microsoft.com/office/powerpoint/2010/main" val="17673437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3568" y="1412776"/>
            <a:ext cx="7772400" cy="720080"/>
          </a:xfrm>
        </p:spPr>
        <p:txBody>
          <a:bodyPr/>
          <a:lstStyle/>
          <a:p>
            <a:r>
              <a:rPr lang="en-US" sz="3600" b="1" dirty="0" smtClean="0">
                <a:latin typeface="Cambria" panose="02040503050406030204" pitchFamily="18" charset="0"/>
              </a:rPr>
              <a:t>Method</a:t>
            </a:r>
            <a:endParaRPr lang="en-US" sz="3600" b="1" dirty="0">
              <a:latin typeface="Cambria" panose="02040503050406030204" pitchFamily="18" charset="0"/>
            </a:endParaRPr>
          </a:p>
        </p:txBody>
      </p:sp>
      <p:sp>
        <p:nvSpPr>
          <p:cNvPr id="2" name="TextBox 1"/>
          <p:cNvSpPr txBox="1"/>
          <p:nvPr/>
        </p:nvSpPr>
        <p:spPr>
          <a:xfrm>
            <a:off x="323528" y="2204864"/>
            <a:ext cx="8640959" cy="2677656"/>
          </a:xfrm>
          <a:prstGeom prst="rect">
            <a:avLst/>
          </a:prstGeom>
          <a:noFill/>
        </p:spPr>
        <p:txBody>
          <a:bodyPr wrap="square" rtlCol="0">
            <a:spAutoFit/>
          </a:bodyPr>
          <a:lstStyle/>
          <a:p>
            <a:r>
              <a:rPr lang="en-US" dirty="0" smtClean="0"/>
              <a:t>STAGE 2: After sentence</a:t>
            </a:r>
          </a:p>
          <a:p>
            <a:endParaRPr lang="en-US" dirty="0"/>
          </a:p>
          <a:p>
            <a:r>
              <a:rPr lang="en-US" dirty="0" smtClean="0"/>
              <a:t>STAGE 3: Face to face interviews</a:t>
            </a:r>
          </a:p>
          <a:p>
            <a:pPr marL="457200" indent="-457200">
              <a:buAutoNum type="arabicPeriod"/>
            </a:pPr>
            <a:endParaRPr lang="en-US" dirty="0" smtClean="0"/>
          </a:p>
          <a:p>
            <a:r>
              <a:rPr lang="en-US" dirty="0" smtClean="0"/>
              <a:t>STAGE 4: Third survey</a:t>
            </a:r>
          </a:p>
          <a:p>
            <a:pPr marL="457200" indent="-457200">
              <a:buAutoNum type="arabicPeriod"/>
            </a:pPr>
            <a:endParaRPr lang="en-US" dirty="0" smtClean="0"/>
          </a:p>
          <a:p>
            <a:pPr marL="457200" indent="-457200">
              <a:buAutoNum type="arabicPeriod"/>
            </a:pPr>
            <a:endParaRPr lang="en-US" dirty="0"/>
          </a:p>
        </p:txBody>
      </p:sp>
    </p:spTree>
    <p:extLst>
      <p:ext uri="{BB962C8B-B14F-4D97-AF65-F5344CB8AC3E}">
        <p14:creationId xmlns:p14="http://schemas.microsoft.com/office/powerpoint/2010/main" val="84947083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Diagram 25"/>
          <p:cNvGraphicFramePr/>
          <p:nvPr>
            <p:extLst>
              <p:ext uri="{D42A27DB-BD31-4B8C-83A1-F6EECF244321}">
                <p14:modId xmlns:p14="http://schemas.microsoft.com/office/powerpoint/2010/main" val="577711367"/>
              </p:ext>
            </p:extLst>
          </p:nvPr>
        </p:nvGraphicFramePr>
        <p:xfrm>
          <a:off x="323528" y="1772816"/>
          <a:ext cx="8424936" cy="36724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9532483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476672"/>
            <a:ext cx="9144000" cy="2592288"/>
          </a:xfrm>
        </p:spPr>
        <p:txBody>
          <a:bodyPr/>
          <a:lstStyle/>
          <a:p>
            <a:r>
              <a:rPr lang="en-US" sz="3600" b="1" dirty="0" smtClean="0">
                <a:latin typeface="Cambria" panose="02040503050406030204" pitchFamily="18" charset="0"/>
              </a:rPr>
              <a:t>Results:  juror’s sentence </a:t>
            </a:r>
            <a:r>
              <a:rPr lang="en-US" sz="3600" b="1" dirty="0" err="1" smtClean="0">
                <a:latin typeface="Cambria" panose="02040503050406030204" pitchFamily="18" charset="0"/>
              </a:rPr>
              <a:t>vs</a:t>
            </a:r>
            <a:r>
              <a:rPr lang="en-US" sz="3600" b="1" dirty="0" smtClean="0">
                <a:latin typeface="Cambria" panose="02040503050406030204" pitchFamily="18" charset="0"/>
              </a:rPr>
              <a:t> judge’s sentence</a:t>
            </a:r>
            <a:endParaRPr lang="en-US" sz="3600" b="1" dirty="0">
              <a:latin typeface="Cambria" panose="02040503050406030204" pitchFamily="18" charset="0"/>
            </a:endParaRPr>
          </a:p>
        </p:txBody>
      </p:sp>
      <p:sp>
        <p:nvSpPr>
          <p:cNvPr id="4" name="TextBox 3"/>
          <p:cNvSpPr txBox="1"/>
          <p:nvPr/>
        </p:nvSpPr>
        <p:spPr>
          <a:xfrm>
            <a:off x="467544" y="2276872"/>
            <a:ext cx="8892480" cy="2246769"/>
          </a:xfrm>
          <a:prstGeom prst="rect">
            <a:avLst/>
          </a:prstGeom>
          <a:noFill/>
        </p:spPr>
        <p:txBody>
          <a:bodyPr wrap="square" rtlCol="0">
            <a:spAutoFit/>
          </a:bodyPr>
          <a:lstStyle/>
          <a:p>
            <a:r>
              <a:rPr lang="en-US" sz="2800" dirty="0" smtClean="0"/>
              <a:t>61.7% of jurors were more lenient than the judge</a:t>
            </a:r>
          </a:p>
          <a:p>
            <a:endParaRPr lang="en-US" sz="2800" dirty="0"/>
          </a:p>
          <a:p>
            <a:r>
              <a:rPr lang="en-US" sz="2800" dirty="0" smtClean="0"/>
              <a:t>2.4% imposed the same sentence as the judge</a:t>
            </a:r>
          </a:p>
          <a:p>
            <a:endParaRPr lang="en-US" sz="2800" dirty="0"/>
          </a:p>
          <a:p>
            <a:r>
              <a:rPr lang="en-US" sz="2800" dirty="0" smtClean="0"/>
              <a:t>35.9% were more severe than the judge</a:t>
            </a:r>
            <a:endParaRPr lang="en-US" sz="2800" dirty="0"/>
          </a:p>
        </p:txBody>
      </p:sp>
    </p:spTree>
    <p:extLst>
      <p:ext uri="{BB962C8B-B14F-4D97-AF65-F5344CB8AC3E}">
        <p14:creationId xmlns:p14="http://schemas.microsoft.com/office/powerpoint/2010/main" val="51105409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476672"/>
            <a:ext cx="9144000" cy="2592288"/>
          </a:xfrm>
        </p:spPr>
        <p:txBody>
          <a:bodyPr/>
          <a:lstStyle/>
          <a:p>
            <a:r>
              <a:rPr lang="en-US" sz="3600" b="1" dirty="0" smtClean="0">
                <a:latin typeface="Cambria" panose="02040503050406030204" pitchFamily="18" charset="0"/>
              </a:rPr>
              <a:t>Results:  juror’s sentence </a:t>
            </a:r>
            <a:r>
              <a:rPr lang="en-US" sz="3600" b="1" smtClean="0">
                <a:latin typeface="Cambria" panose="02040503050406030204" pitchFamily="18" charset="0"/>
              </a:rPr>
              <a:t>vs </a:t>
            </a:r>
            <a:r>
              <a:rPr lang="en-US" sz="3600" b="1" dirty="0" smtClean="0">
                <a:latin typeface="Cambria" panose="02040503050406030204" pitchFamily="18" charset="0"/>
              </a:rPr>
              <a:t>judge’s sentence</a:t>
            </a:r>
            <a:endParaRPr lang="en-US" sz="3600" b="1" dirty="0">
              <a:latin typeface="Cambria" panose="02040503050406030204" pitchFamily="18" charset="0"/>
            </a:endParaRPr>
          </a:p>
        </p:txBody>
      </p:sp>
      <p:sp>
        <p:nvSpPr>
          <p:cNvPr id="4" name="TextBox 3"/>
          <p:cNvSpPr txBox="1"/>
          <p:nvPr/>
        </p:nvSpPr>
        <p:spPr>
          <a:xfrm>
            <a:off x="251520" y="2780928"/>
            <a:ext cx="8892480" cy="2431435"/>
          </a:xfrm>
          <a:prstGeom prst="rect">
            <a:avLst/>
          </a:prstGeom>
          <a:noFill/>
        </p:spPr>
        <p:txBody>
          <a:bodyPr wrap="square" rtlCol="0">
            <a:spAutoFit/>
          </a:bodyPr>
          <a:lstStyle/>
          <a:p>
            <a:r>
              <a:rPr lang="en-US" sz="3200" dirty="0" smtClean="0"/>
              <a:t>93% of judges’ sentences were custodial </a:t>
            </a:r>
          </a:p>
          <a:p>
            <a:endParaRPr lang="en-US" sz="3200" dirty="0"/>
          </a:p>
          <a:p>
            <a:r>
              <a:rPr lang="en-US" sz="3200" dirty="0" smtClean="0"/>
              <a:t>86% of jurors’ sentences were custodial</a:t>
            </a:r>
          </a:p>
          <a:p>
            <a:endParaRPr lang="en-US" sz="3200" dirty="0"/>
          </a:p>
          <a:p>
            <a:endParaRPr lang="en-US" dirty="0"/>
          </a:p>
        </p:txBody>
      </p:sp>
    </p:spTree>
    <p:extLst>
      <p:ext uri="{BB962C8B-B14F-4D97-AF65-F5344CB8AC3E}">
        <p14:creationId xmlns:p14="http://schemas.microsoft.com/office/powerpoint/2010/main" val="216857767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476672"/>
            <a:ext cx="9144000" cy="2592288"/>
          </a:xfrm>
        </p:spPr>
        <p:txBody>
          <a:bodyPr/>
          <a:lstStyle/>
          <a:p>
            <a:r>
              <a:rPr lang="en-US" sz="3600" b="1" dirty="0" smtClean="0">
                <a:latin typeface="Cambria" panose="02040503050406030204" pitchFamily="18" charset="0"/>
              </a:rPr>
              <a:t>Results:  juror’s sentence </a:t>
            </a:r>
            <a:r>
              <a:rPr lang="en-US" sz="3600" b="1" smtClean="0">
                <a:latin typeface="Cambria" panose="02040503050406030204" pitchFamily="18" charset="0"/>
              </a:rPr>
              <a:t>vs </a:t>
            </a:r>
            <a:r>
              <a:rPr lang="en-US" sz="3600" b="1" dirty="0" smtClean="0">
                <a:latin typeface="Cambria" panose="02040503050406030204" pitchFamily="18" charset="0"/>
              </a:rPr>
              <a:t>judge’s sentence</a:t>
            </a:r>
            <a:endParaRPr lang="en-US" sz="3600" b="1" dirty="0">
              <a:latin typeface="Cambria" panose="02040503050406030204" pitchFamily="18" charset="0"/>
            </a:endParaRPr>
          </a:p>
        </p:txBody>
      </p:sp>
      <p:sp>
        <p:nvSpPr>
          <p:cNvPr id="4" name="TextBox 3"/>
          <p:cNvSpPr txBox="1"/>
          <p:nvPr/>
        </p:nvSpPr>
        <p:spPr>
          <a:xfrm>
            <a:off x="827584" y="2204864"/>
            <a:ext cx="8316416" cy="3539431"/>
          </a:xfrm>
          <a:prstGeom prst="rect">
            <a:avLst/>
          </a:prstGeom>
          <a:noFill/>
        </p:spPr>
        <p:txBody>
          <a:bodyPr wrap="square" rtlCol="0">
            <a:spAutoFit/>
          </a:bodyPr>
          <a:lstStyle/>
          <a:p>
            <a:r>
              <a:rPr lang="en-US" sz="3200" dirty="0" smtClean="0"/>
              <a:t>Even when the offender had no relevant prior convictions, 57% of jurors’ sentences were more lenient than the judges’ sentences. </a:t>
            </a:r>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243775698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476672"/>
            <a:ext cx="9144000" cy="2592288"/>
          </a:xfrm>
        </p:spPr>
        <p:txBody>
          <a:bodyPr/>
          <a:lstStyle/>
          <a:p>
            <a:r>
              <a:rPr lang="en-US" sz="3600" b="1" dirty="0" smtClean="0">
                <a:latin typeface="Cambria" panose="02040503050406030204" pitchFamily="18" charset="0"/>
              </a:rPr>
              <a:t>Results:  juror’s sentence </a:t>
            </a:r>
            <a:r>
              <a:rPr lang="en-US" sz="3600" b="1" dirty="0" err="1" smtClean="0">
                <a:latin typeface="Cambria" panose="02040503050406030204" pitchFamily="18" charset="0"/>
              </a:rPr>
              <a:t>vs</a:t>
            </a:r>
            <a:r>
              <a:rPr lang="en-US" sz="3600" b="1" dirty="0" smtClean="0">
                <a:latin typeface="Cambria" panose="02040503050406030204" pitchFamily="18" charset="0"/>
              </a:rPr>
              <a:t> judge’s sentence</a:t>
            </a:r>
            <a:endParaRPr lang="en-US" sz="3600" b="1" dirty="0">
              <a:latin typeface="Cambria" panose="02040503050406030204" pitchFamily="18" charset="0"/>
            </a:endParaRPr>
          </a:p>
        </p:txBody>
      </p:sp>
      <p:sp>
        <p:nvSpPr>
          <p:cNvPr id="4" name="TextBox 3"/>
          <p:cNvSpPr txBox="1"/>
          <p:nvPr/>
        </p:nvSpPr>
        <p:spPr>
          <a:xfrm>
            <a:off x="0" y="2204864"/>
            <a:ext cx="9144000" cy="5386089"/>
          </a:xfrm>
          <a:prstGeom prst="rect">
            <a:avLst/>
          </a:prstGeom>
          <a:noFill/>
        </p:spPr>
        <p:txBody>
          <a:bodyPr wrap="square" rtlCol="0">
            <a:spAutoFit/>
          </a:bodyPr>
          <a:lstStyle/>
          <a:p>
            <a:r>
              <a:rPr lang="en-US" b="1" dirty="0" smtClean="0"/>
              <a:t>Stage 2:  How appropriate was the judges’ sentence?</a:t>
            </a:r>
          </a:p>
          <a:p>
            <a:endParaRPr lang="en-US" dirty="0"/>
          </a:p>
          <a:p>
            <a:pPr marL="342900" indent="-342900">
              <a:buFont typeface="Arial"/>
              <a:buChar char="•"/>
            </a:pPr>
            <a:r>
              <a:rPr lang="en-US" dirty="0" smtClean="0"/>
              <a:t>Very appropriate: </a:t>
            </a:r>
            <a:r>
              <a:rPr lang="en-US" sz="3200" dirty="0" smtClean="0"/>
              <a:t>55%</a:t>
            </a:r>
          </a:p>
          <a:p>
            <a:pPr marL="342900" indent="-342900">
              <a:buFont typeface="Arial"/>
              <a:buChar char="•"/>
            </a:pPr>
            <a:endParaRPr lang="en-US" dirty="0" smtClean="0"/>
          </a:p>
          <a:p>
            <a:pPr marL="342900" indent="-342900">
              <a:buFont typeface="Arial"/>
              <a:buChar char="•"/>
            </a:pPr>
            <a:r>
              <a:rPr lang="en-US" dirty="0" smtClean="0"/>
              <a:t>Fairly appropriate: </a:t>
            </a:r>
            <a:r>
              <a:rPr lang="en-US" sz="3200" dirty="0" smtClean="0"/>
              <a:t>32%</a:t>
            </a:r>
          </a:p>
          <a:p>
            <a:pPr marL="342900" indent="-342900">
              <a:buFont typeface="Arial"/>
              <a:buChar char="•"/>
            </a:pPr>
            <a:endParaRPr lang="en-US" dirty="0" smtClean="0"/>
          </a:p>
          <a:p>
            <a:pPr marL="342900" indent="-342900">
              <a:buFont typeface="Arial"/>
              <a:buChar char="•"/>
            </a:pPr>
            <a:r>
              <a:rPr lang="en-US" dirty="0" smtClean="0"/>
              <a:t>Fairly inappropriate: </a:t>
            </a:r>
            <a:r>
              <a:rPr lang="en-US" sz="3200" dirty="0" smtClean="0"/>
              <a:t>10%</a:t>
            </a:r>
          </a:p>
          <a:p>
            <a:pPr marL="342900" indent="-342900">
              <a:buFont typeface="Arial"/>
              <a:buChar char="•"/>
            </a:pPr>
            <a:endParaRPr lang="en-US" dirty="0" smtClean="0"/>
          </a:p>
          <a:p>
            <a:pPr marL="342900" indent="-342900">
              <a:buFont typeface="Arial"/>
              <a:buChar char="•"/>
            </a:pPr>
            <a:r>
              <a:rPr lang="en-US" dirty="0" smtClean="0"/>
              <a:t>Very inappropriate: </a:t>
            </a:r>
            <a:r>
              <a:rPr lang="en-US" sz="3200" dirty="0" smtClean="0"/>
              <a:t>3%.</a:t>
            </a:r>
            <a:r>
              <a:rPr lang="en-US" dirty="0" smtClean="0"/>
              <a:t> </a:t>
            </a:r>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307508577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Grp="1" noChangeArrowheads="1"/>
          </p:cNvSpPr>
          <p:nvPr>
            <p:ph type="ftr" sz="quarter" idx="4294967295"/>
          </p:nvPr>
        </p:nvSpPr>
        <p:spPr>
          <a:xfrm rot="-5400000">
            <a:off x="-2061078" y="3674394"/>
            <a:ext cx="5006196" cy="381000"/>
          </a:xfrm>
          <a:noFill/>
        </p:spPr>
        <p:txBody>
          <a:bodyPr/>
          <a:lstStyle/>
          <a:p>
            <a:r>
              <a:rPr lang="en-US" smtClean="0">
                <a:latin typeface="Cambria" panose="02040503050406030204" pitchFamily="18" charset="0"/>
              </a:rPr>
              <a:t>Applied Research in Crime and Justice Conference 2017</a:t>
            </a:r>
            <a:endParaRPr lang="en-US" dirty="0">
              <a:latin typeface="Cambria" panose="02040503050406030204" pitchFamily="18" charset="0"/>
            </a:endParaRPr>
          </a:p>
        </p:txBody>
      </p:sp>
      <p:sp>
        <p:nvSpPr>
          <p:cNvPr id="16389" name="Rectangle 6"/>
          <p:cNvSpPr>
            <a:spLocks noChangeArrowheads="1"/>
          </p:cNvSpPr>
          <p:nvPr/>
        </p:nvSpPr>
        <p:spPr bwMode="auto">
          <a:xfrm>
            <a:off x="6248400" y="2286000"/>
            <a:ext cx="1963738" cy="457200"/>
          </a:xfrm>
          <a:prstGeom prst="rect">
            <a:avLst/>
          </a:prstGeom>
          <a:noFill/>
          <a:ln w="9525">
            <a:noFill/>
            <a:miter lim="800000"/>
            <a:headEnd/>
            <a:tailEnd/>
          </a:ln>
        </p:spPr>
        <p:txBody>
          <a:bodyPr>
            <a:prstTxWarp prst="textNoShape">
              <a:avLst/>
            </a:prstTxWarp>
            <a:spAutoFit/>
          </a:bodyPr>
          <a:lstStyle/>
          <a:p>
            <a:endParaRPr lang="en-US" dirty="0"/>
          </a:p>
        </p:txBody>
      </p:sp>
      <p:sp>
        <p:nvSpPr>
          <p:cNvPr id="16390" name="Text Box 9"/>
          <p:cNvSpPr txBox="1">
            <a:spLocks noChangeArrowheads="1"/>
          </p:cNvSpPr>
          <p:nvPr/>
        </p:nvSpPr>
        <p:spPr bwMode="auto">
          <a:xfrm>
            <a:off x="2819400" y="3048000"/>
            <a:ext cx="4495800" cy="457200"/>
          </a:xfrm>
          <a:prstGeom prst="rect">
            <a:avLst/>
          </a:prstGeom>
          <a:noFill/>
          <a:ln w="9525">
            <a:noFill/>
            <a:miter lim="800000"/>
            <a:headEnd/>
            <a:tailEnd/>
          </a:ln>
        </p:spPr>
        <p:txBody>
          <a:bodyPr>
            <a:prstTxWarp prst="textNoShape">
              <a:avLst/>
            </a:prstTxWarp>
            <a:spAutoFit/>
          </a:bodyPr>
          <a:lstStyle/>
          <a:p>
            <a:pPr>
              <a:spcBef>
                <a:spcPct val="50000"/>
              </a:spcBef>
            </a:pPr>
            <a:endParaRPr lang="en-US" dirty="0"/>
          </a:p>
        </p:txBody>
      </p:sp>
      <p:sp>
        <p:nvSpPr>
          <p:cNvPr id="16391" name="Text Box 11"/>
          <p:cNvSpPr txBox="1">
            <a:spLocks noChangeArrowheads="1"/>
          </p:cNvSpPr>
          <p:nvPr/>
        </p:nvSpPr>
        <p:spPr bwMode="auto">
          <a:xfrm>
            <a:off x="899592" y="2708920"/>
            <a:ext cx="7776864" cy="1077218"/>
          </a:xfrm>
          <a:prstGeom prst="rect">
            <a:avLst/>
          </a:prstGeom>
          <a:noFill/>
          <a:ln w="9525">
            <a:noFill/>
            <a:miter lim="800000"/>
            <a:headEnd/>
            <a:tailEnd/>
          </a:ln>
        </p:spPr>
        <p:txBody>
          <a:bodyPr wrap="square">
            <a:prstTxWarp prst="textNoShape">
              <a:avLst/>
            </a:prstTxWarp>
            <a:spAutoFit/>
          </a:bodyPr>
          <a:lstStyle/>
          <a:p>
            <a:pPr marL="342900" indent="-342900">
              <a:buFont typeface="Arial"/>
              <a:buChar char="•"/>
            </a:pPr>
            <a:r>
              <a:rPr lang="en-US" sz="3200" dirty="0" smtClean="0">
                <a:latin typeface="Cambria" panose="02040503050406030204" pitchFamily="18" charset="0"/>
              </a:rPr>
              <a:t>  Jurors overall were on average more lenient than the judge  by 12 months.</a:t>
            </a:r>
          </a:p>
        </p:txBody>
      </p:sp>
      <p:sp>
        <p:nvSpPr>
          <p:cNvPr id="8" name="Rectangle 7"/>
          <p:cNvSpPr/>
          <p:nvPr/>
        </p:nvSpPr>
        <p:spPr>
          <a:xfrm>
            <a:off x="899592" y="1556792"/>
            <a:ext cx="7560840" cy="1077218"/>
          </a:xfrm>
          <a:prstGeom prst="rect">
            <a:avLst/>
          </a:prstGeom>
          <a:noFill/>
          <a:ln/>
        </p:spPr>
        <p:style>
          <a:lnRef idx="2">
            <a:schemeClr val="dk1">
              <a:shade val="50000"/>
            </a:schemeClr>
          </a:lnRef>
          <a:fillRef idx="1">
            <a:schemeClr val="dk1"/>
          </a:fillRef>
          <a:effectRef idx="0">
            <a:schemeClr val="dk1"/>
          </a:effectRef>
          <a:fontRef idx="minor">
            <a:schemeClr val="lt1"/>
          </a:fontRef>
        </p:style>
        <p:txBody>
          <a:bodyPr wrap="square">
            <a:spAutoFit/>
          </a:bodyPr>
          <a:lstStyle/>
          <a:p>
            <a:r>
              <a:rPr lang="en-US" sz="3200" b="1" dirty="0" smtClean="0">
                <a:solidFill>
                  <a:schemeClr val="tx1"/>
                </a:solidFill>
                <a:latin typeface="Cambria" panose="02040503050406030204" pitchFamily="18" charset="0"/>
              </a:rPr>
              <a:t>Results: What is the magnitude of the difference ?</a:t>
            </a:r>
            <a:endParaRPr lang="en-US" sz="3200" b="1" dirty="0">
              <a:solidFill>
                <a:schemeClr val="tx1"/>
              </a:solidFill>
              <a:latin typeface="Cambria" panose="02040503050406030204" pitchFamily="18" charset="0"/>
            </a:endParaRPr>
          </a:p>
        </p:txBody>
      </p:sp>
    </p:spTree>
    <p:extLst>
      <p:ext uri="{BB962C8B-B14F-4D97-AF65-F5344CB8AC3E}">
        <p14:creationId xmlns:p14="http://schemas.microsoft.com/office/powerpoint/2010/main" val="160166653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val="3625032494"/>
              </p:ext>
            </p:extLst>
          </p:nvPr>
        </p:nvGraphicFramePr>
        <p:xfrm>
          <a:off x="611560" y="2132856"/>
          <a:ext cx="8208912" cy="3816424"/>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a:xfrm>
            <a:off x="683568" y="1412776"/>
            <a:ext cx="7772400" cy="1008112"/>
          </a:xfrm>
        </p:spPr>
        <p:txBody>
          <a:bodyPr/>
          <a:lstStyle/>
          <a:p>
            <a:r>
              <a:rPr lang="en-US" sz="3600" b="1" dirty="0" smtClean="0">
                <a:latin typeface="Cambria" panose="02040503050406030204" pitchFamily="18" charset="0"/>
              </a:rPr>
              <a:t>Results: judge and juror’s sentence by type of offence</a:t>
            </a:r>
            <a:endParaRPr lang="en-US" sz="3600" b="1" dirty="0">
              <a:latin typeface="Cambria" panose="02040503050406030204" pitchFamily="18" charset="0"/>
            </a:endParaRPr>
          </a:p>
        </p:txBody>
      </p:sp>
    </p:spTree>
    <p:extLst>
      <p:ext uri="{BB962C8B-B14F-4D97-AF65-F5344CB8AC3E}">
        <p14:creationId xmlns:p14="http://schemas.microsoft.com/office/powerpoint/2010/main" val="13783483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3568" y="980728"/>
            <a:ext cx="7772400" cy="1656184"/>
          </a:xfrm>
        </p:spPr>
        <p:txBody>
          <a:bodyPr/>
          <a:lstStyle/>
          <a:p>
            <a:r>
              <a:rPr lang="en-US" sz="3600" b="1" dirty="0" smtClean="0">
                <a:latin typeface="Cambria" panose="02040503050406030204" pitchFamily="18" charset="0"/>
              </a:rPr>
              <a:t>Results: Stage 2 appropriateness of the judge’s sentence by offence type</a:t>
            </a:r>
            <a:endParaRPr lang="en-US" sz="3600" b="1" dirty="0">
              <a:latin typeface="Cambria" panose="02040503050406030204" pitchFamily="18" charset="0"/>
            </a:endParaRPr>
          </a:p>
        </p:txBody>
      </p:sp>
      <p:graphicFrame>
        <p:nvGraphicFramePr>
          <p:cNvPr id="4" name="Chart 3"/>
          <p:cNvGraphicFramePr/>
          <p:nvPr>
            <p:extLst>
              <p:ext uri="{D42A27DB-BD31-4B8C-83A1-F6EECF244321}">
                <p14:modId xmlns:p14="http://schemas.microsoft.com/office/powerpoint/2010/main" val="2393420906"/>
              </p:ext>
            </p:extLst>
          </p:nvPr>
        </p:nvGraphicFramePr>
        <p:xfrm>
          <a:off x="755576" y="2564904"/>
          <a:ext cx="7920880" cy="3200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126487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2708920"/>
            <a:ext cx="8748464" cy="461665"/>
          </a:xfrm>
          <a:prstGeom prst="rect">
            <a:avLst/>
          </a:prstGeom>
          <a:noFill/>
        </p:spPr>
        <p:txBody>
          <a:bodyPr wrap="square" rtlCol="0">
            <a:spAutoFit/>
          </a:bodyPr>
          <a:lstStyle/>
          <a:p>
            <a:endParaRPr lang="en-US" dirty="0"/>
          </a:p>
        </p:txBody>
      </p:sp>
      <p:graphicFrame>
        <p:nvGraphicFramePr>
          <p:cNvPr id="4" name="Chart 3"/>
          <p:cNvGraphicFramePr/>
          <p:nvPr>
            <p:extLst>
              <p:ext uri="{D42A27DB-BD31-4B8C-83A1-F6EECF244321}">
                <p14:modId xmlns:p14="http://schemas.microsoft.com/office/powerpoint/2010/main" val="2165964212"/>
              </p:ext>
            </p:extLst>
          </p:nvPr>
        </p:nvGraphicFramePr>
        <p:xfrm>
          <a:off x="323528" y="2132856"/>
          <a:ext cx="8568952" cy="36004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514691" y="1268760"/>
            <a:ext cx="8604448" cy="830997"/>
          </a:xfrm>
          <a:prstGeom prst="rect">
            <a:avLst/>
          </a:prstGeom>
          <a:noFill/>
        </p:spPr>
        <p:txBody>
          <a:bodyPr wrap="square" rtlCol="0">
            <a:spAutoFit/>
          </a:bodyPr>
          <a:lstStyle/>
          <a:p>
            <a:r>
              <a:rPr lang="en-US" b="1" dirty="0" smtClean="0"/>
              <a:t>Results: General attitudes to sentencing for violent, property, drug and sex offences.  </a:t>
            </a:r>
            <a:endParaRPr lang="en-US" b="1" dirty="0"/>
          </a:p>
        </p:txBody>
      </p:sp>
    </p:spTree>
    <p:extLst>
      <p:ext uri="{BB962C8B-B14F-4D97-AF65-F5344CB8AC3E}">
        <p14:creationId xmlns:p14="http://schemas.microsoft.com/office/powerpoint/2010/main" val="141957703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Grp="1" noChangeArrowheads="1"/>
          </p:cNvSpPr>
          <p:nvPr>
            <p:ph type="ftr" sz="quarter" idx="4294967295"/>
          </p:nvPr>
        </p:nvSpPr>
        <p:spPr>
          <a:xfrm rot="-5400000">
            <a:off x="-2061078" y="3674394"/>
            <a:ext cx="5006196" cy="381000"/>
          </a:xfrm>
          <a:noFill/>
        </p:spPr>
        <p:txBody>
          <a:bodyPr/>
          <a:lstStyle/>
          <a:p>
            <a:r>
              <a:rPr lang="en-US" smtClean="0">
                <a:latin typeface="Cambria" panose="02040503050406030204" pitchFamily="18" charset="0"/>
              </a:rPr>
              <a:t>Applied Research in Crime and Justice Conference 2017</a:t>
            </a:r>
            <a:endParaRPr lang="en-US" dirty="0">
              <a:latin typeface="Cambria" panose="02040503050406030204" pitchFamily="18" charset="0"/>
            </a:endParaRPr>
          </a:p>
        </p:txBody>
      </p:sp>
      <p:sp>
        <p:nvSpPr>
          <p:cNvPr id="16387" name="Title 1"/>
          <p:cNvSpPr>
            <a:spLocks noGrp="1"/>
          </p:cNvSpPr>
          <p:nvPr>
            <p:ph type="title"/>
          </p:nvPr>
        </p:nvSpPr>
        <p:spPr>
          <a:xfrm>
            <a:off x="713656" y="1689720"/>
            <a:ext cx="7772400" cy="803176"/>
          </a:xfrm>
        </p:spPr>
        <p:txBody>
          <a:bodyPr/>
          <a:lstStyle/>
          <a:p>
            <a:pPr eaLnBrk="1" hangingPunct="1"/>
            <a:r>
              <a:rPr lang="en-US" sz="2800" b="1" i="1" dirty="0" smtClean="0">
                <a:latin typeface="Cambria" panose="02040503050406030204" pitchFamily="18" charset="0"/>
              </a:rPr>
              <a:t>Why use juries?</a:t>
            </a:r>
          </a:p>
        </p:txBody>
      </p:sp>
      <p:sp>
        <p:nvSpPr>
          <p:cNvPr id="16389" name="Rectangle 6"/>
          <p:cNvSpPr>
            <a:spLocks noChangeArrowheads="1"/>
          </p:cNvSpPr>
          <p:nvPr/>
        </p:nvSpPr>
        <p:spPr bwMode="auto">
          <a:xfrm>
            <a:off x="6248400" y="2286000"/>
            <a:ext cx="1963738" cy="457200"/>
          </a:xfrm>
          <a:prstGeom prst="rect">
            <a:avLst/>
          </a:prstGeom>
          <a:noFill/>
          <a:ln w="9525">
            <a:noFill/>
            <a:miter lim="800000"/>
            <a:headEnd/>
            <a:tailEnd/>
          </a:ln>
        </p:spPr>
        <p:txBody>
          <a:bodyPr>
            <a:prstTxWarp prst="textNoShape">
              <a:avLst/>
            </a:prstTxWarp>
            <a:spAutoFit/>
          </a:bodyPr>
          <a:lstStyle/>
          <a:p>
            <a:endParaRPr lang="en-US" dirty="0"/>
          </a:p>
        </p:txBody>
      </p:sp>
      <p:sp>
        <p:nvSpPr>
          <p:cNvPr id="16390" name="Text Box 9"/>
          <p:cNvSpPr txBox="1">
            <a:spLocks noChangeArrowheads="1"/>
          </p:cNvSpPr>
          <p:nvPr/>
        </p:nvSpPr>
        <p:spPr bwMode="auto">
          <a:xfrm>
            <a:off x="2819400" y="3048000"/>
            <a:ext cx="4495800" cy="457200"/>
          </a:xfrm>
          <a:prstGeom prst="rect">
            <a:avLst/>
          </a:prstGeom>
          <a:noFill/>
          <a:ln w="9525">
            <a:noFill/>
            <a:miter lim="800000"/>
            <a:headEnd/>
            <a:tailEnd/>
          </a:ln>
        </p:spPr>
        <p:txBody>
          <a:bodyPr>
            <a:prstTxWarp prst="textNoShape">
              <a:avLst/>
            </a:prstTxWarp>
            <a:spAutoFit/>
          </a:bodyPr>
          <a:lstStyle/>
          <a:p>
            <a:pPr>
              <a:spcBef>
                <a:spcPct val="50000"/>
              </a:spcBef>
            </a:pPr>
            <a:endParaRPr lang="en-US" dirty="0"/>
          </a:p>
        </p:txBody>
      </p:sp>
      <p:sp>
        <p:nvSpPr>
          <p:cNvPr id="16391" name="Text Box 11"/>
          <p:cNvSpPr txBox="1">
            <a:spLocks noChangeArrowheads="1"/>
          </p:cNvSpPr>
          <p:nvPr/>
        </p:nvSpPr>
        <p:spPr bwMode="auto">
          <a:xfrm>
            <a:off x="971600" y="2679069"/>
            <a:ext cx="7514456" cy="4382738"/>
          </a:xfrm>
          <a:prstGeom prst="rect">
            <a:avLst/>
          </a:prstGeom>
          <a:noFill/>
          <a:ln w="9525">
            <a:noFill/>
            <a:miter lim="800000"/>
            <a:headEnd/>
            <a:tailEnd/>
          </a:ln>
        </p:spPr>
        <p:txBody>
          <a:bodyPr wrap="square">
            <a:prstTxWarp prst="textNoShape">
              <a:avLst/>
            </a:prstTxWarp>
            <a:spAutoFit/>
          </a:bodyPr>
          <a:lstStyle/>
          <a:p>
            <a:pPr eaLnBrk="1" hangingPunct="1">
              <a:lnSpc>
                <a:spcPct val="150000"/>
              </a:lnSpc>
              <a:spcBef>
                <a:spcPct val="20000"/>
              </a:spcBef>
            </a:pPr>
            <a:r>
              <a:rPr lang="en-US" dirty="0" smtClean="0">
                <a:latin typeface="Cambria" panose="02040503050406030204" pitchFamily="18" charset="0"/>
                <a:cs typeface="Arial" pitchFamily="34" charset="0"/>
              </a:rPr>
              <a:t>Jurors will be:</a:t>
            </a:r>
          </a:p>
          <a:p>
            <a:pPr marL="342900" indent="-342900" eaLnBrk="1" hangingPunct="1">
              <a:lnSpc>
                <a:spcPct val="150000"/>
              </a:lnSpc>
              <a:spcBef>
                <a:spcPct val="20000"/>
              </a:spcBef>
              <a:buFont typeface="Arial"/>
              <a:buChar char="•"/>
            </a:pPr>
            <a:r>
              <a:rPr lang="en-US" dirty="0" smtClean="0">
                <a:latin typeface="Cambria" panose="02040503050406030204" pitchFamily="18" charset="0"/>
                <a:cs typeface="Arial" pitchFamily="34" charset="0"/>
              </a:rPr>
              <a:t> well informed about the facts of the case;</a:t>
            </a:r>
          </a:p>
          <a:p>
            <a:pPr marL="180975" indent="-180975" eaLnBrk="1" hangingPunct="1">
              <a:lnSpc>
                <a:spcPct val="150000"/>
              </a:lnSpc>
              <a:spcBef>
                <a:spcPct val="20000"/>
              </a:spcBef>
              <a:buFont typeface="Arial"/>
              <a:buChar char="•"/>
            </a:pPr>
            <a:r>
              <a:rPr lang="en-US" dirty="0">
                <a:latin typeface="Cambria" panose="02040503050406030204" pitchFamily="18" charset="0"/>
                <a:cs typeface="Arial" pitchFamily="34" charset="0"/>
              </a:rPr>
              <a:t>  </a:t>
            </a:r>
            <a:r>
              <a:rPr lang="en-US" dirty="0" smtClean="0">
                <a:latin typeface="Cambria" panose="02040503050406030204" pitchFamily="18" charset="0"/>
                <a:cs typeface="Arial" pitchFamily="34" charset="0"/>
              </a:rPr>
              <a:t> less influenced by stereotypes; and</a:t>
            </a:r>
          </a:p>
          <a:p>
            <a:pPr marL="342900" indent="-342900" eaLnBrk="1" hangingPunct="1">
              <a:lnSpc>
                <a:spcPct val="150000"/>
              </a:lnSpc>
              <a:spcBef>
                <a:spcPct val="20000"/>
              </a:spcBef>
              <a:buFont typeface="Arial"/>
              <a:buChar char="•"/>
            </a:pPr>
            <a:r>
              <a:rPr lang="en-US" dirty="0">
                <a:latin typeface="Cambria" panose="02040503050406030204" pitchFamily="18" charset="0"/>
                <a:cs typeface="Arial" pitchFamily="34" charset="0"/>
              </a:rPr>
              <a:t>t</a:t>
            </a:r>
            <a:r>
              <a:rPr lang="en-US" dirty="0" smtClean="0">
                <a:latin typeface="Cambria" panose="02040503050406030204" pitchFamily="18" charset="0"/>
                <a:cs typeface="Arial" pitchFamily="34" charset="0"/>
              </a:rPr>
              <a:t>he jury is a respected democratic institution.</a:t>
            </a:r>
          </a:p>
          <a:p>
            <a:pPr marL="180975" indent="-180975" eaLnBrk="1" hangingPunct="1">
              <a:lnSpc>
                <a:spcPct val="150000"/>
              </a:lnSpc>
              <a:spcBef>
                <a:spcPct val="20000"/>
              </a:spcBef>
              <a:buFont typeface="Arial"/>
              <a:buChar char="•"/>
            </a:pPr>
            <a:endParaRPr lang="en-US" dirty="0" smtClean="0">
              <a:latin typeface="Cambria" panose="02040503050406030204" pitchFamily="18" charset="0"/>
              <a:cs typeface="Arial" pitchFamily="34" charset="0"/>
            </a:endParaRPr>
          </a:p>
          <a:p>
            <a:pPr eaLnBrk="1" hangingPunct="1">
              <a:lnSpc>
                <a:spcPct val="150000"/>
              </a:lnSpc>
              <a:spcBef>
                <a:spcPct val="20000"/>
              </a:spcBef>
            </a:pPr>
            <a:endParaRPr lang="en-US" dirty="0" smtClean="0">
              <a:latin typeface="Cambria" panose="02040503050406030204" pitchFamily="18" charset="0"/>
              <a:cs typeface="Arial" pitchFamily="34" charset="0"/>
            </a:endParaRPr>
          </a:p>
          <a:p>
            <a:pPr eaLnBrk="1" hangingPunct="1">
              <a:lnSpc>
                <a:spcPct val="150000"/>
              </a:lnSpc>
              <a:spcBef>
                <a:spcPct val="20000"/>
              </a:spcBef>
            </a:pPr>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29084386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Grp="1" noChangeArrowheads="1"/>
          </p:cNvSpPr>
          <p:nvPr>
            <p:ph type="ftr" sz="quarter" idx="4294967295"/>
          </p:nvPr>
        </p:nvSpPr>
        <p:spPr>
          <a:xfrm rot="-5400000">
            <a:off x="-2061078" y="3674394"/>
            <a:ext cx="5006196" cy="381000"/>
          </a:xfrm>
          <a:noFill/>
        </p:spPr>
        <p:txBody>
          <a:bodyPr/>
          <a:lstStyle/>
          <a:p>
            <a:r>
              <a:rPr lang="en-US" smtClean="0">
                <a:latin typeface="Cambria" panose="02040503050406030204" pitchFamily="18" charset="0"/>
              </a:rPr>
              <a:t>Applied Research in Crime and Justice Conference 2017</a:t>
            </a:r>
            <a:endParaRPr lang="en-US" dirty="0">
              <a:latin typeface="Cambria" panose="02040503050406030204" pitchFamily="18" charset="0"/>
            </a:endParaRPr>
          </a:p>
        </p:txBody>
      </p:sp>
      <p:sp>
        <p:nvSpPr>
          <p:cNvPr id="16387" name="Title 1"/>
          <p:cNvSpPr>
            <a:spLocks noGrp="1"/>
          </p:cNvSpPr>
          <p:nvPr>
            <p:ph type="title"/>
          </p:nvPr>
        </p:nvSpPr>
        <p:spPr>
          <a:xfrm>
            <a:off x="713656" y="908720"/>
            <a:ext cx="7772400" cy="1377280"/>
          </a:xfrm>
        </p:spPr>
        <p:txBody>
          <a:bodyPr/>
          <a:lstStyle/>
          <a:p>
            <a:pPr eaLnBrk="1" hangingPunct="1"/>
            <a:r>
              <a:rPr lang="en-US" sz="3600" b="1" dirty="0" smtClean="0">
                <a:latin typeface="Cambria" panose="02040503050406030204" pitchFamily="18" charset="0"/>
              </a:rPr>
              <a:t>Results: Sentencing Purposes</a:t>
            </a:r>
          </a:p>
        </p:txBody>
      </p:sp>
      <p:sp>
        <p:nvSpPr>
          <p:cNvPr id="16389" name="Rectangle 6"/>
          <p:cNvSpPr>
            <a:spLocks noChangeArrowheads="1"/>
          </p:cNvSpPr>
          <p:nvPr/>
        </p:nvSpPr>
        <p:spPr bwMode="auto">
          <a:xfrm>
            <a:off x="6248400" y="2286000"/>
            <a:ext cx="1963738" cy="457200"/>
          </a:xfrm>
          <a:prstGeom prst="rect">
            <a:avLst/>
          </a:prstGeom>
          <a:noFill/>
          <a:ln w="9525">
            <a:noFill/>
            <a:miter lim="800000"/>
            <a:headEnd/>
            <a:tailEnd/>
          </a:ln>
        </p:spPr>
        <p:txBody>
          <a:bodyPr>
            <a:prstTxWarp prst="textNoShape">
              <a:avLst/>
            </a:prstTxWarp>
            <a:spAutoFit/>
          </a:bodyPr>
          <a:lstStyle/>
          <a:p>
            <a:endParaRPr lang="en-US" dirty="0"/>
          </a:p>
        </p:txBody>
      </p:sp>
      <p:sp>
        <p:nvSpPr>
          <p:cNvPr id="16390" name="Text Box 9"/>
          <p:cNvSpPr txBox="1">
            <a:spLocks noChangeArrowheads="1"/>
          </p:cNvSpPr>
          <p:nvPr/>
        </p:nvSpPr>
        <p:spPr bwMode="auto">
          <a:xfrm>
            <a:off x="2819400" y="3048000"/>
            <a:ext cx="4495800" cy="457200"/>
          </a:xfrm>
          <a:prstGeom prst="rect">
            <a:avLst/>
          </a:prstGeom>
          <a:noFill/>
          <a:ln w="9525">
            <a:noFill/>
            <a:miter lim="800000"/>
            <a:headEnd/>
            <a:tailEnd/>
          </a:ln>
        </p:spPr>
        <p:txBody>
          <a:bodyPr>
            <a:prstTxWarp prst="textNoShape">
              <a:avLst/>
            </a:prstTxWarp>
            <a:spAutoFit/>
          </a:bodyPr>
          <a:lstStyle/>
          <a:p>
            <a:pPr>
              <a:spcBef>
                <a:spcPct val="50000"/>
              </a:spcBef>
            </a:pPr>
            <a:endParaRPr lang="en-US" dirty="0"/>
          </a:p>
        </p:txBody>
      </p:sp>
      <p:sp>
        <p:nvSpPr>
          <p:cNvPr id="16391" name="Text Box 11"/>
          <p:cNvSpPr txBox="1">
            <a:spLocks noChangeArrowheads="1"/>
          </p:cNvSpPr>
          <p:nvPr/>
        </p:nvSpPr>
        <p:spPr bwMode="auto">
          <a:xfrm>
            <a:off x="611560" y="1844824"/>
            <a:ext cx="8208912" cy="4501746"/>
          </a:xfrm>
          <a:prstGeom prst="rect">
            <a:avLst/>
          </a:prstGeom>
          <a:noFill/>
          <a:ln w="9525">
            <a:noFill/>
            <a:miter lim="800000"/>
            <a:headEnd/>
            <a:tailEnd/>
          </a:ln>
        </p:spPr>
        <p:txBody>
          <a:bodyPr wrap="square">
            <a:prstTxWarp prst="textNoShape">
              <a:avLst/>
            </a:prstTxWarp>
            <a:spAutoFit/>
          </a:bodyPr>
          <a:lstStyle/>
          <a:p>
            <a:pPr eaLnBrk="1" hangingPunct="1">
              <a:spcBef>
                <a:spcPct val="20000"/>
              </a:spcBef>
            </a:pPr>
            <a:r>
              <a:rPr lang="en-US" sz="2800" b="1" i="1" dirty="0" smtClean="0">
                <a:latin typeface="Cambria" panose="02040503050406030204" pitchFamily="18" charset="0"/>
                <a:cs typeface="Arial" pitchFamily="34" charset="0"/>
              </a:rPr>
              <a:t>Sentencing Act 1991</a:t>
            </a:r>
            <a:r>
              <a:rPr lang="en-US" sz="2800" b="1" dirty="0" smtClean="0">
                <a:latin typeface="Cambria" panose="02040503050406030204" pitchFamily="18" charset="0"/>
                <a:cs typeface="Arial" pitchFamily="34" charset="0"/>
              </a:rPr>
              <a:t> (Vic) s 5(1): the only purpose for which sentences may be imposed are: </a:t>
            </a:r>
          </a:p>
          <a:p>
            <a:pPr marL="514350" indent="-514350" eaLnBrk="1" hangingPunct="1">
              <a:spcBef>
                <a:spcPct val="20000"/>
              </a:spcBef>
              <a:buAutoNum type="alphaLcParenBoth"/>
            </a:pPr>
            <a:r>
              <a:rPr lang="en-US" sz="2800" b="1" dirty="0" smtClean="0">
                <a:latin typeface="Cambria" panose="02040503050406030204" pitchFamily="18" charset="0"/>
                <a:cs typeface="Arial" pitchFamily="34" charset="0"/>
              </a:rPr>
              <a:t>to punish the offender ..</a:t>
            </a:r>
          </a:p>
          <a:p>
            <a:pPr marL="457200" indent="-457200" eaLnBrk="1" hangingPunct="1">
              <a:spcBef>
                <a:spcPct val="20000"/>
              </a:spcBef>
              <a:buAutoNum type="alphaLcParenBoth"/>
            </a:pPr>
            <a:r>
              <a:rPr lang="en-US" sz="2800" b="1" dirty="0">
                <a:latin typeface="Cambria" panose="02040503050406030204" pitchFamily="18" charset="0"/>
                <a:cs typeface="Arial" pitchFamily="34" charset="0"/>
              </a:rPr>
              <a:t> </a:t>
            </a:r>
            <a:r>
              <a:rPr lang="en-US" sz="2800" b="1" dirty="0" smtClean="0">
                <a:latin typeface="Cambria" panose="02040503050406030204" pitchFamily="18" charset="0"/>
                <a:cs typeface="Arial" pitchFamily="34" charset="0"/>
              </a:rPr>
              <a:t>to deter the offender or other persons ..</a:t>
            </a:r>
          </a:p>
          <a:p>
            <a:pPr marL="457200" indent="-457200" eaLnBrk="1" hangingPunct="1">
              <a:spcBef>
                <a:spcPct val="20000"/>
              </a:spcBef>
              <a:buAutoNum type="alphaLcParenBoth"/>
            </a:pPr>
            <a:r>
              <a:rPr lang="en-US" sz="2800" b="1" dirty="0" smtClean="0">
                <a:latin typeface="Cambria" panose="02040503050406030204" pitchFamily="18" charset="0"/>
                <a:cs typeface="Arial" pitchFamily="34" charset="0"/>
              </a:rPr>
              <a:t> to rehabilitate the offender ..</a:t>
            </a:r>
          </a:p>
          <a:p>
            <a:pPr marL="457200" indent="-457200" eaLnBrk="1" hangingPunct="1">
              <a:spcBef>
                <a:spcPct val="20000"/>
              </a:spcBef>
              <a:buAutoNum type="alphaLcParenBoth"/>
            </a:pPr>
            <a:r>
              <a:rPr lang="en-US" sz="2800" b="1" dirty="0" smtClean="0">
                <a:latin typeface="Cambria" panose="02040503050406030204" pitchFamily="18" charset="0"/>
                <a:cs typeface="Arial" pitchFamily="34" charset="0"/>
              </a:rPr>
              <a:t> to manifest denunciation by the court ..</a:t>
            </a:r>
          </a:p>
          <a:p>
            <a:pPr marL="457200" indent="-457200" eaLnBrk="1" hangingPunct="1">
              <a:spcBef>
                <a:spcPct val="20000"/>
              </a:spcBef>
              <a:buAutoNum type="alphaLcParenBoth"/>
            </a:pPr>
            <a:r>
              <a:rPr lang="en-US" sz="2800" b="1" dirty="0" smtClean="0">
                <a:latin typeface="Cambria" panose="02040503050406030204" pitchFamily="18" charset="0"/>
                <a:cs typeface="Arial" pitchFamily="34" charset="0"/>
              </a:rPr>
              <a:t> to protect </a:t>
            </a:r>
            <a:r>
              <a:rPr lang="en-US" sz="2800" b="1" smtClean="0">
                <a:latin typeface="Cambria" panose="02040503050406030204" pitchFamily="18" charset="0"/>
                <a:cs typeface="Arial" pitchFamily="34" charset="0"/>
              </a:rPr>
              <a:t>the community .. ; </a:t>
            </a:r>
            <a:r>
              <a:rPr lang="en-US" sz="2800" b="1" dirty="0" smtClean="0">
                <a:latin typeface="Cambria" panose="02040503050406030204" pitchFamily="18" charset="0"/>
                <a:cs typeface="Arial" pitchFamily="34" charset="0"/>
              </a:rPr>
              <a:t>or</a:t>
            </a:r>
          </a:p>
          <a:p>
            <a:pPr marL="457200" indent="-457200" eaLnBrk="1" hangingPunct="1">
              <a:spcBef>
                <a:spcPct val="20000"/>
              </a:spcBef>
              <a:buAutoNum type="alphaLcParenBoth"/>
            </a:pPr>
            <a:r>
              <a:rPr lang="en-US" sz="2800" b="1" dirty="0">
                <a:latin typeface="Cambria" panose="02040503050406030204" pitchFamily="18" charset="0"/>
                <a:cs typeface="Arial" pitchFamily="34" charset="0"/>
              </a:rPr>
              <a:t>a</a:t>
            </a:r>
            <a:r>
              <a:rPr lang="en-US" sz="2800" b="1" dirty="0" smtClean="0">
                <a:latin typeface="Cambria" panose="02040503050406030204" pitchFamily="18" charset="0"/>
                <a:cs typeface="Arial" pitchFamily="34" charset="0"/>
              </a:rPr>
              <a:t> combination of two or more of those purposes</a:t>
            </a:r>
            <a:endParaRPr lang="en-US" sz="2800" dirty="0">
              <a:latin typeface="Cambria" panose="02040503050406030204" pitchFamily="18" charset="0"/>
              <a:cs typeface="Arial" pitchFamily="34" charset="0"/>
            </a:endParaRPr>
          </a:p>
          <a:p>
            <a:pPr eaLnBrk="1" hangingPunct="1">
              <a:lnSpc>
                <a:spcPct val="80000"/>
              </a:lnSpc>
              <a:spcBef>
                <a:spcPct val="20000"/>
              </a:spcBef>
            </a:pPr>
            <a:endParaRPr lang="en-US" sz="2800" dirty="0">
              <a:latin typeface="Cambria" panose="02040503050406030204" pitchFamily="18" charset="0"/>
              <a:cs typeface="Arial" pitchFamily="34" charset="0"/>
            </a:endParaRPr>
          </a:p>
        </p:txBody>
      </p:sp>
    </p:spTree>
    <p:extLst>
      <p:ext uri="{BB962C8B-B14F-4D97-AF65-F5344CB8AC3E}">
        <p14:creationId xmlns:p14="http://schemas.microsoft.com/office/powerpoint/2010/main" val="27345091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Grp="1" noChangeArrowheads="1"/>
          </p:cNvSpPr>
          <p:nvPr>
            <p:ph type="ftr" sz="quarter" idx="4294967295"/>
          </p:nvPr>
        </p:nvSpPr>
        <p:spPr>
          <a:xfrm rot="-5400000">
            <a:off x="-2061078" y="3674394"/>
            <a:ext cx="5006196" cy="381000"/>
          </a:xfrm>
          <a:noFill/>
        </p:spPr>
        <p:txBody>
          <a:bodyPr/>
          <a:lstStyle/>
          <a:p>
            <a:r>
              <a:rPr lang="en-US" smtClean="0">
                <a:latin typeface="Cambria" panose="02040503050406030204" pitchFamily="18" charset="0"/>
              </a:rPr>
              <a:t>Applied Research in Crime and Justice Conference 2017</a:t>
            </a:r>
            <a:endParaRPr lang="en-US" dirty="0">
              <a:latin typeface="Cambria" panose="02040503050406030204" pitchFamily="18" charset="0"/>
            </a:endParaRPr>
          </a:p>
        </p:txBody>
      </p:sp>
      <p:sp>
        <p:nvSpPr>
          <p:cNvPr id="16387" name="Title 1"/>
          <p:cNvSpPr>
            <a:spLocks noGrp="1"/>
          </p:cNvSpPr>
          <p:nvPr>
            <p:ph type="title"/>
          </p:nvPr>
        </p:nvSpPr>
        <p:spPr>
          <a:xfrm>
            <a:off x="713656" y="908720"/>
            <a:ext cx="7772400" cy="1377280"/>
          </a:xfrm>
        </p:spPr>
        <p:txBody>
          <a:bodyPr/>
          <a:lstStyle/>
          <a:p>
            <a:pPr eaLnBrk="1" hangingPunct="1"/>
            <a:r>
              <a:rPr lang="en-US" sz="3600" b="1" dirty="0" smtClean="0">
                <a:latin typeface="Cambria" panose="02040503050406030204" pitchFamily="18" charset="0"/>
              </a:rPr>
              <a:t>Results: Sentencing Purposes</a:t>
            </a:r>
          </a:p>
        </p:txBody>
      </p:sp>
      <p:sp>
        <p:nvSpPr>
          <p:cNvPr id="16389" name="Rectangle 6"/>
          <p:cNvSpPr>
            <a:spLocks noChangeArrowheads="1"/>
          </p:cNvSpPr>
          <p:nvPr/>
        </p:nvSpPr>
        <p:spPr bwMode="auto">
          <a:xfrm>
            <a:off x="6248400" y="2286000"/>
            <a:ext cx="1963738" cy="457200"/>
          </a:xfrm>
          <a:prstGeom prst="rect">
            <a:avLst/>
          </a:prstGeom>
          <a:noFill/>
          <a:ln w="9525">
            <a:noFill/>
            <a:miter lim="800000"/>
            <a:headEnd/>
            <a:tailEnd/>
          </a:ln>
        </p:spPr>
        <p:txBody>
          <a:bodyPr>
            <a:prstTxWarp prst="textNoShape">
              <a:avLst/>
            </a:prstTxWarp>
            <a:spAutoFit/>
          </a:bodyPr>
          <a:lstStyle/>
          <a:p>
            <a:endParaRPr lang="en-US" dirty="0"/>
          </a:p>
        </p:txBody>
      </p:sp>
      <p:sp>
        <p:nvSpPr>
          <p:cNvPr id="16390" name="Text Box 9"/>
          <p:cNvSpPr txBox="1">
            <a:spLocks noChangeArrowheads="1"/>
          </p:cNvSpPr>
          <p:nvPr/>
        </p:nvSpPr>
        <p:spPr bwMode="auto">
          <a:xfrm>
            <a:off x="2819400" y="3048000"/>
            <a:ext cx="4495800" cy="457200"/>
          </a:xfrm>
          <a:prstGeom prst="rect">
            <a:avLst/>
          </a:prstGeom>
          <a:noFill/>
          <a:ln w="9525">
            <a:noFill/>
            <a:miter lim="800000"/>
            <a:headEnd/>
            <a:tailEnd/>
          </a:ln>
        </p:spPr>
        <p:txBody>
          <a:bodyPr>
            <a:prstTxWarp prst="textNoShape">
              <a:avLst/>
            </a:prstTxWarp>
            <a:spAutoFit/>
          </a:bodyPr>
          <a:lstStyle/>
          <a:p>
            <a:pPr>
              <a:spcBef>
                <a:spcPct val="50000"/>
              </a:spcBef>
            </a:pPr>
            <a:endParaRPr lang="en-US" dirty="0"/>
          </a:p>
        </p:txBody>
      </p:sp>
      <p:sp>
        <p:nvSpPr>
          <p:cNvPr id="16391" name="Text Box 11"/>
          <p:cNvSpPr txBox="1">
            <a:spLocks noChangeArrowheads="1"/>
          </p:cNvSpPr>
          <p:nvPr/>
        </p:nvSpPr>
        <p:spPr bwMode="auto">
          <a:xfrm>
            <a:off x="611560" y="2060849"/>
            <a:ext cx="8208912" cy="3379387"/>
          </a:xfrm>
          <a:prstGeom prst="rect">
            <a:avLst/>
          </a:prstGeom>
          <a:noFill/>
          <a:ln w="9525">
            <a:noFill/>
            <a:miter lim="800000"/>
            <a:headEnd/>
            <a:tailEnd/>
          </a:ln>
        </p:spPr>
        <p:txBody>
          <a:bodyPr wrap="square">
            <a:prstTxWarp prst="textNoShape">
              <a:avLst/>
            </a:prstTxWarp>
            <a:spAutoFit/>
          </a:bodyPr>
          <a:lstStyle/>
          <a:p>
            <a:pPr marL="457200" indent="-457200" eaLnBrk="1" hangingPunct="1">
              <a:spcBef>
                <a:spcPct val="20000"/>
              </a:spcBef>
              <a:buFont typeface="Arial"/>
              <a:buChar char="•"/>
            </a:pPr>
            <a:r>
              <a:rPr lang="en-US" sz="2800" b="1" dirty="0" smtClean="0">
                <a:latin typeface="Cambria" panose="02040503050406030204" pitchFamily="18" charset="0"/>
                <a:cs typeface="Arial" pitchFamily="34" charset="0"/>
              </a:rPr>
              <a:t>Judges commonly refer to between three or four purposes in their sentencing remarks.</a:t>
            </a:r>
          </a:p>
          <a:p>
            <a:pPr marL="457200" indent="-457200" eaLnBrk="1" hangingPunct="1">
              <a:spcBef>
                <a:spcPct val="20000"/>
              </a:spcBef>
              <a:buFont typeface="Arial"/>
              <a:buChar char="•"/>
            </a:pPr>
            <a:r>
              <a:rPr lang="en-US" sz="2800" b="1" dirty="0" smtClean="0">
                <a:latin typeface="Cambria" panose="02040503050406030204" pitchFamily="18" charset="0"/>
                <a:cs typeface="Arial" pitchFamily="34" charset="0"/>
              </a:rPr>
              <a:t>Judges select one predominant purpose in a third of cases</a:t>
            </a:r>
          </a:p>
          <a:p>
            <a:pPr marL="457200" indent="-457200" eaLnBrk="1" hangingPunct="1">
              <a:spcBef>
                <a:spcPct val="20000"/>
              </a:spcBef>
              <a:buFont typeface="Arial"/>
              <a:buChar char="•"/>
            </a:pPr>
            <a:r>
              <a:rPr lang="en-US" sz="2800" b="1" dirty="0" smtClean="0">
                <a:latin typeface="Cambria" panose="02040503050406030204" pitchFamily="18" charset="0"/>
                <a:cs typeface="Arial" pitchFamily="34" charset="0"/>
              </a:rPr>
              <a:t>Their </a:t>
            </a:r>
            <a:r>
              <a:rPr lang="en-US" sz="2800" b="1" dirty="0" err="1" smtClean="0">
                <a:latin typeface="Cambria" panose="02040503050406030204" pitchFamily="18" charset="0"/>
                <a:cs typeface="Arial" pitchFamily="34" charset="0"/>
              </a:rPr>
              <a:t>favourite</a:t>
            </a:r>
            <a:r>
              <a:rPr lang="en-US" sz="2800" b="1" dirty="0" smtClean="0">
                <a:latin typeface="Cambria" panose="02040503050406030204" pitchFamily="18" charset="0"/>
                <a:cs typeface="Arial" pitchFamily="34" charset="0"/>
              </a:rPr>
              <a:t> purpose was general deterrence.</a:t>
            </a:r>
          </a:p>
          <a:p>
            <a:pPr marL="457200" indent="-457200" eaLnBrk="1" hangingPunct="1">
              <a:spcBef>
                <a:spcPct val="20000"/>
              </a:spcBef>
              <a:buAutoNum type="arabicPeriod"/>
            </a:pPr>
            <a:endParaRPr lang="en-US" dirty="0">
              <a:latin typeface="Cambria" panose="02040503050406030204" pitchFamily="18" charset="0"/>
              <a:cs typeface="Arial" pitchFamily="34" charset="0"/>
            </a:endParaRPr>
          </a:p>
          <a:p>
            <a:pPr eaLnBrk="1" hangingPunct="1">
              <a:lnSpc>
                <a:spcPct val="80000"/>
              </a:lnSpc>
              <a:spcBef>
                <a:spcPct val="20000"/>
              </a:spcBef>
            </a:pPr>
            <a:endParaRPr lang="en-US" sz="2800" dirty="0">
              <a:latin typeface="Cambria" panose="02040503050406030204" pitchFamily="18" charset="0"/>
              <a:cs typeface="Arial" pitchFamily="34" charset="0"/>
            </a:endParaRPr>
          </a:p>
        </p:txBody>
      </p:sp>
    </p:spTree>
    <p:extLst>
      <p:ext uri="{BB962C8B-B14F-4D97-AF65-F5344CB8AC3E}">
        <p14:creationId xmlns:p14="http://schemas.microsoft.com/office/powerpoint/2010/main" val="283334476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Grp="1" noChangeArrowheads="1"/>
          </p:cNvSpPr>
          <p:nvPr>
            <p:ph type="ftr" sz="quarter" idx="4294967295"/>
          </p:nvPr>
        </p:nvSpPr>
        <p:spPr>
          <a:xfrm rot="-5400000">
            <a:off x="-2061078" y="3674394"/>
            <a:ext cx="5006196" cy="381000"/>
          </a:xfrm>
          <a:noFill/>
        </p:spPr>
        <p:txBody>
          <a:bodyPr/>
          <a:lstStyle/>
          <a:p>
            <a:r>
              <a:rPr lang="en-US" smtClean="0">
                <a:latin typeface="Cambria" panose="02040503050406030204" pitchFamily="18" charset="0"/>
              </a:rPr>
              <a:t>Applied Research in Crime and Justice Conference 2017</a:t>
            </a:r>
            <a:endParaRPr lang="en-US" dirty="0">
              <a:latin typeface="Cambria" panose="02040503050406030204" pitchFamily="18" charset="0"/>
            </a:endParaRPr>
          </a:p>
        </p:txBody>
      </p:sp>
      <p:sp>
        <p:nvSpPr>
          <p:cNvPr id="16387" name="Title 1"/>
          <p:cNvSpPr>
            <a:spLocks noGrp="1"/>
          </p:cNvSpPr>
          <p:nvPr>
            <p:ph type="title"/>
          </p:nvPr>
        </p:nvSpPr>
        <p:spPr>
          <a:xfrm>
            <a:off x="713656" y="1484784"/>
            <a:ext cx="7772400" cy="504056"/>
          </a:xfrm>
        </p:spPr>
        <p:txBody>
          <a:bodyPr/>
          <a:lstStyle/>
          <a:p>
            <a:pPr eaLnBrk="1" hangingPunct="1"/>
            <a:r>
              <a:rPr lang="en-GB" sz="2000" dirty="0"/>
              <a:t>Figure 1. Proportion of judges’ mentions of importance </a:t>
            </a:r>
            <a:r>
              <a:rPr lang="en-GB" sz="2000" dirty="0" smtClean="0"/>
              <a:t> </a:t>
            </a:r>
            <a:r>
              <a:rPr lang="en-GB" sz="2000" dirty="0"/>
              <a:t>by sentencing purpose </a:t>
            </a:r>
            <a:r>
              <a:rPr lang="en-GB" sz="2000" i="1" dirty="0"/>
              <a:t>(n=135)*</a:t>
            </a:r>
            <a:r>
              <a:rPr lang="en-AU" sz="2000" dirty="0"/>
              <a:t/>
            </a:r>
            <a:br>
              <a:rPr lang="en-AU" sz="2000" dirty="0"/>
            </a:br>
            <a:endParaRPr lang="en-US" sz="2000" b="1" dirty="0" smtClean="0">
              <a:latin typeface="Cambria" panose="02040503050406030204" pitchFamily="18" charset="0"/>
            </a:endParaRPr>
          </a:p>
        </p:txBody>
      </p:sp>
      <p:sp>
        <p:nvSpPr>
          <p:cNvPr id="16389" name="Rectangle 6"/>
          <p:cNvSpPr>
            <a:spLocks noChangeArrowheads="1"/>
          </p:cNvSpPr>
          <p:nvPr/>
        </p:nvSpPr>
        <p:spPr bwMode="auto">
          <a:xfrm>
            <a:off x="6248400" y="2286000"/>
            <a:ext cx="1963738" cy="457200"/>
          </a:xfrm>
          <a:prstGeom prst="rect">
            <a:avLst/>
          </a:prstGeom>
          <a:noFill/>
          <a:ln w="9525">
            <a:noFill/>
            <a:miter lim="800000"/>
            <a:headEnd/>
            <a:tailEnd/>
          </a:ln>
        </p:spPr>
        <p:txBody>
          <a:bodyPr>
            <a:prstTxWarp prst="textNoShape">
              <a:avLst/>
            </a:prstTxWarp>
            <a:spAutoFit/>
          </a:bodyPr>
          <a:lstStyle/>
          <a:p>
            <a:endParaRPr lang="en-US" dirty="0"/>
          </a:p>
        </p:txBody>
      </p:sp>
      <p:sp>
        <p:nvSpPr>
          <p:cNvPr id="16390" name="Text Box 9"/>
          <p:cNvSpPr txBox="1">
            <a:spLocks noChangeArrowheads="1"/>
          </p:cNvSpPr>
          <p:nvPr/>
        </p:nvSpPr>
        <p:spPr bwMode="auto">
          <a:xfrm>
            <a:off x="2819400" y="3048000"/>
            <a:ext cx="4495800" cy="457200"/>
          </a:xfrm>
          <a:prstGeom prst="rect">
            <a:avLst/>
          </a:prstGeom>
          <a:noFill/>
          <a:ln w="9525">
            <a:noFill/>
            <a:miter lim="800000"/>
            <a:headEnd/>
            <a:tailEnd/>
          </a:ln>
        </p:spPr>
        <p:txBody>
          <a:bodyPr>
            <a:prstTxWarp prst="textNoShape">
              <a:avLst/>
            </a:prstTxWarp>
            <a:spAutoFit/>
          </a:bodyPr>
          <a:lstStyle/>
          <a:p>
            <a:pPr>
              <a:spcBef>
                <a:spcPct val="50000"/>
              </a:spcBef>
            </a:pPr>
            <a:endParaRPr lang="en-US" dirty="0"/>
          </a:p>
        </p:txBody>
      </p:sp>
      <p:sp>
        <p:nvSpPr>
          <p:cNvPr id="16391" name="Text Box 11"/>
          <p:cNvSpPr txBox="1">
            <a:spLocks noChangeArrowheads="1"/>
          </p:cNvSpPr>
          <p:nvPr/>
        </p:nvSpPr>
        <p:spPr bwMode="auto">
          <a:xfrm>
            <a:off x="611560" y="2060849"/>
            <a:ext cx="8208912" cy="1040285"/>
          </a:xfrm>
          <a:prstGeom prst="rect">
            <a:avLst/>
          </a:prstGeom>
          <a:noFill/>
          <a:ln w="9525">
            <a:noFill/>
            <a:miter lim="800000"/>
            <a:headEnd/>
            <a:tailEnd/>
          </a:ln>
        </p:spPr>
        <p:txBody>
          <a:bodyPr wrap="square">
            <a:prstTxWarp prst="textNoShape">
              <a:avLst/>
            </a:prstTxWarp>
            <a:spAutoFit/>
          </a:bodyPr>
          <a:lstStyle/>
          <a:p>
            <a:pPr eaLnBrk="1" hangingPunct="1">
              <a:spcBef>
                <a:spcPct val="20000"/>
              </a:spcBef>
            </a:pPr>
            <a:endParaRPr lang="en-US" sz="2800" b="1" dirty="0" smtClean="0">
              <a:latin typeface="Cambria" panose="02040503050406030204" pitchFamily="18" charset="0"/>
              <a:cs typeface="Arial" pitchFamily="34" charset="0"/>
            </a:endParaRPr>
          </a:p>
          <a:p>
            <a:pPr eaLnBrk="1" hangingPunct="1">
              <a:spcBef>
                <a:spcPct val="20000"/>
              </a:spcBef>
            </a:pPr>
            <a:endParaRPr lang="en-US" sz="2800" b="1" dirty="0" smtClean="0">
              <a:latin typeface="Cambria" panose="02040503050406030204" pitchFamily="18" charset="0"/>
              <a:cs typeface="Arial" pitchFamily="34" charset="0"/>
            </a:endParaRPr>
          </a:p>
        </p:txBody>
      </p:sp>
      <p:graphicFrame>
        <p:nvGraphicFramePr>
          <p:cNvPr id="7" name="Chart 6"/>
          <p:cNvGraphicFramePr/>
          <p:nvPr>
            <p:extLst>
              <p:ext uri="{D42A27DB-BD31-4B8C-83A1-F6EECF244321}">
                <p14:modId xmlns:p14="http://schemas.microsoft.com/office/powerpoint/2010/main" val="453292198"/>
              </p:ext>
            </p:extLst>
          </p:nvPr>
        </p:nvGraphicFramePr>
        <p:xfrm>
          <a:off x="1936750" y="2079307"/>
          <a:ext cx="6019626" cy="365394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36575441"/>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Grp="1" noChangeArrowheads="1"/>
          </p:cNvSpPr>
          <p:nvPr>
            <p:ph type="ftr" sz="quarter" idx="4294967295"/>
          </p:nvPr>
        </p:nvSpPr>
        <p:spPr>
          <a:xfrm rot="-5400000">
            <a:off x="-2061078" y="3674394"/>
            <a:ext cx="5006196" cy="381000"/>
          </a:xfrm>
          <a:noFill/>
        </p:spPr>
        <p:txBody>
          <a:bodyPr/>
          <a:lstStyle/>
          <a:p>
            <a:r>
              <a:rPr lang="en-US" smtClean="0">
                <a:latin typeface="Cambria" panose="02040503050406030204" pitchFamily="18" charset="0"/>
              </a:rPr>
              <a:t>Applied Research in Crime and Justice Conference 2017</a:t>
            </a:r>
            <a:endParaRPr lang="en-US" dirty="0">
              <a:latin typeface="Cambria" panose="02040503050406030204" pitchFamily="18" charset="0"/>
            </a:endParaRPr>
          </a:p>
        </p:txBody>
      </p:sp>
      <p:sp>
        <p:nvSpPr>
          <p:cNvPr id="16387" name="Title 1"/>
          <p:cNvSpPr>
            <a:spLocks noGrp="1"/>
          </p:cNvSpPr>
          <p:nvPr>
            <p:ph type="title"/>
          </p:nvPr>
        </p:nvSpPr>
        <p:spPr>
          <a:xfrm>
            <a:off x="713656" y="1268760"/>
            <a:ext cx="7772400" cy="864096"/>
          </a:xfrm>
        </p:spPr>
        <p:txBody>
          <a:bodyPr/>
          <a:lstStyle/>
          <a:p>
            <a:pPr eaLnBrk="1" hangingPunct="1"/>
            <a:r>
              <a:rPr lang="en-US" sz="2800" b="1" dirty="0" smtClean="0">
                <a:latin typeface="Cambria" panose="02040503050406030204" pitchFamily="18" charset="0"/>
              </a:rPr>
              <a:t>Results: which purposes were </a:t>
            </a:r>
            <a:r>
              <a:rPr lang="en-US" sz="2800" b="1" dirty="0" err="1" smtClean="0">
                <a:latin typeface="Cambria" panose="02040503050406030204" pitchFamily="18" charset="0"/>
              </a:rPr>
              <a:t>favoured</a:t>
            </a:r>
            <a:r>
              <a:rPr lang="en-US" sz="2800" b="1" dirty="0" smtClean="0">
                <a:latin typeface="Cambria" panose="02040503050406030204" pitchFamily="18" charset="0"/>
              </a:rPr>
              <a:t> by jurors?</a:t>
            </a:r>
          </a:p>
        </p:txBody>
      </p:sp>
      <p:sp>
        <p:nvSpPr>
          <p:cNvPr id="16389" name="Rectangle 6"/>
          <p:cNvSpPr>
            <a:spLocks noChangeArrowheads="1"/>
          </p:cNvSpPr>
          <p:nvPr/>
        </p:nvSpPr>
        <p:spPr bwMode="auto">
          <a:xfrm>
            <a:off x="6248400" y="2286000"/>
            <a:ext cx="1963738" cy="457200"/>
          </a:xfrm>
          <a:prstGeom prst="rect">
            <a:avLst/>
          </a:prstGeom>
          <a:noFill/>
          <a:ln w="9525">
            <a:noFill/>
            <a:miter lim="800000"/>
            <a:headEnd/>
            <a:tailEnd/>
          </a:ln>
        </p:spPr>
        <p:txBody>
          <a:bodyPr>
            <a:prstTxWarp prst="textNoShape">
              <a:avLst/>
            </a:prstTxWarp>
            <a:spAutoFit/>
          </a:bodyPr>
          <a:lstStyle/>
          <a:p>
            <a:endParaRPr lang="en-US" dirty="0"/>
          </a:p>
        </p:txBody>
      </p:sp>
      <p:sp>
        <p:nvSpPr>
          <p:cNvPr id="16390" name="Text Box 9"/>
          <p:cNvSpPr txBox="1">
            <a:spLocks noChangeArrowheads="1"/>
          </p:cNvSpPr>
          <p:nvPr/>
        </p:nvSpPr>
        <p:spPr bwMode="auto">
          <a:xfrm>
            <a:off x="2819400" y="3048000"/>
            <a:ext cx="4495800" cy="457200"/>
          </a:xfrm>
          <a:prstGeom prst="rect">
            <a:avLst/>
          </a:prstGeom>
          <a:noFill/>
          <a:ln w="9525">
            <a:noFill/>
            <a:miter lim="800000"/>
            <a:headEnd/>
            <a:tailEnd/>
          </a:ln>
        </p:spPr>
        <p:txBody>
          <a:bodyPr>
            <a:prstTxWarp prst="textNoShape">
              <a:avLst/>
            </a:prstTxWarp>
            <a:spAutoFit/>
          </a:bodyPr>
          <a:lstStyle/>
          <a:p>
            <a:pPr>
              <a:spcBef>
                <a:spcPct val="50000"/>
              </a:spcBef>
            </a:pPr>
            <a:endParaRPr lang="en-US" dirty="0"/>
          </a:p>
        </p:txBody>
      </p:sp>
      <p:sp>
        <p:nvSpPr>
          <p:cNvPr id="2" name="TextBox 1"/>
          <p:cNvSpPr txBox="1"/>
          <p:nvPr/>
        </p:nvSpPr>
        <p:spPr>
          <a:xfrm>
            <a:off x="611560" y="2276872"/>
            <a:ext cx="8352928" cy="3785652"/>
          </a:xfrm>
          <a:prstGeom prst="rect">
            <a:avLst/>
          </a:prstGeom>
          <a:noFill/>
        </p:spPr>
        <p:txBody>
          <a:bodyPr wrap="square" rtlCol="0">
            <a:spAutoFit/>
          </a:bodyPr>
          <a:lstStyle/>
          <a:p>
            <a:pPr marL="457200" indent="-457200">
              <a:buAutoNum type="arabicPeriod"/>
            </a:pPr>
            <a:r>
              <a:rPr lang="en-US" dirty="0" smtClean="0"/>
              <a:t>To make sure the offender gets the punishment they deserve. </a:t>
            </a:r>
          </a:p>
          <a:p>
            <a:pPr marL="457200" indent="-457200">
              <a:buAutoNum type="arabicPeriod"/>
            </a:pPr>
            <a:r>
              <a:rPr lang="en-US" dirty="0" smtClean="0"/>
              <a:t>To teach the offender a lesson so they won’t do it again.</a:t>
            </a:r>
          </a:p>
          <a:p>
            <a:pPr marL="457200" indent="-457200">
              <a:buAutoNum type="arabicPeriod"/>
            </a:pPr>
            <a:r>
              <a:rPr lang="en-US" dirty="0" smtClean="0"/>
              <a:t>To discourage other people from offending by making an example of the offender.</a:t>
            </a:r>
          </a:p>
          <a:p>
            <a:pPr marL="457200" indent="-457200">
              <a:buAutoNum type="arabicPeriod"/>
            </a:pPr>
            <a:r>
              <a:rPr lang="en-US" dirty="0" smtClean="0"/>
              <a:t>To rehabilitate the offender so they do not offend again</a:t>
            </a:r>
          </a:p>
          <a:p>
            <a:pPr marL="457200" indent="-457200">
              <a:buAutoNum type="arabicPeriod"/>
            </a:pPr>
            <a:r>
              <a:rPr lang="en-US" dirty="0" smtClean="0"/>
              <a:t>To protect the community by keeping the offender off the streets</a:t>
            </a:r>
            <a:endParaRPr lang="en-US" dirty="0"/>
          </a:p>
        </p:txBody>
      </p:sp>
    </p:spTree>
    <p:extLst>
      <p:ext uri="{BB962C8B-B14F-4D97-AF65-F5344CB8AC3E}">
        <p14:creationId xmlns:p14="http://schemas.microsoft.com/office/powerpoint/2010/main" val="363833428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Grp="1" noChangeArrowheads="1"/>
          </p:cNvSpPr>
          <p:nvPr>
            <p:ph type="ftr" sz="quarter" idx="4294967295"/>
          </p:nvPr>
        </p:nvSpPr>
        <p:spPr>
          <a:xfrm rot="-5400000">
            <a:off x="-2061078" y="3674394"/>
            <a:ext cx="5006196" cy="381000"/>
          </a:xfrm>
          <a:noFill/>
        </p:spPr>
        <p:txBody>
          <a:bodyPr/>
          <a:lstStyle/>
          <a:p>
            <a:r>
              <a:rPr lang="en-US" smtClean="0">
                <a:latin typeface="Cambria" panose="02040503050406030204" pitchFamily="18" charset="0"/>
              </a:rPr>
              <a:t>Applied Research in Crime and Justice Conference 2017</a:t>
            </a:r>
            <a:endParaRPr lang="en-US" dirty="0">
              <a:latin typeface="Cambria" panose="02040503050406030204" pitchFamily="18" charset="0"/>
            </a:endParaRPr>
          </a:p>
        </p:txBody>
      </p:sp>
      <p:sp>
        <p:nvSpPr>
          <p:cNvPr id="16387" name="Title 1"/>
          <p:cNvSpPr>
            <a:spLocks noGrp="1"/>
          </p:cNvSpPr>
          <p:nvPr>
            <p:ph type="title"/>
          </p:nvPr>
        </p:nvSpPr>
        <p:spPr>
          <a:xfrm>
            <a:off x="713656" y="1268760"/>
            <a:ext cx="7772400" cy="864096"/>
          </a:xfrm>
        </p:spPr>
        <p:txBody>
          <a:bodyPr/>
          <a:lstStyle/>
          <a:p>
            <a:pPr eaLnBrk="1" hangingPunct="1"/>
            <a:r>
              <a:rPr lang="en-US" sz="2800" b="1" dirty="0" smtClean="0">
                <a:latin typeface="Cambria" panose="02040503050406030204" pitchFamily="18" charset="0"/>
              </a:rPr>
              <a:t>Results: which purposes were </a:t>
            </a:r>
            <a:r>
              <a:rPr lang="en-US" sz="2800" b="1" dirty="0" err="1" smtClean="0">
                <a:latin typeface="Cambria" panose="02040503050406030204" pitchFamily="18" charset="0"/>
              </a:rPr>
              <a:t>favoured</a:t>
            </a:r>
            <a:r>
              <a:rPr lang="en-US" sz="2800" b="1" dirty="0" smtClean="0">
                <a:latin typeface="Cambria" panose="02040503050406030204" pitchFamily="18" charset="0"/>
              </a:rPr>
              <a:t> by jurors?</a:t>
            </a:r>
          </a:p>
        </p:txBody>
      </p:sp>
      <p:sp>
        <p:nvSpPr>
          <p:cNvPr id="16389" name="Rectangle 6"/>
          <p:cNvSpPr>
            <a:spLocks noChangeArrowheads="1"/>
          </p:cNvSpPr>
          <p:nvPr/>
        </p:nvSpPr>
        <p:spPr bwMode="auto">
          <a:xfrm>
            <a:off x="6248400" y="2286000"/>
            <a:ext cx="1963738" cy="457200"/>
          </a:xfrm>
          <a:prstGeom prst="rect">
            <a:avLst/>
          </a:prstGeom>
          <a:noFill/>
          <a:ln w="9525">
            <a:noFill/>
            <a:miter lim="800000"/>
            <a:headEnd/>
            <a:tailEnd/>
          </a:ln>
        </p:spPr>
        <p:txBody>
          <a:bodyPr>
            <a:prstTxWarp prst="textNoShape">
              <a:avLst/>
            </a:prstTxWarp>
            <a:spAutoFit/>
          </a:bodyPr>
          <a:lstStyle/>
          <a:p>
            <a:endParaRPr lang="en-US" dirty="0"/>
          </a:p>
        </p:txBody>
      </p:sp>
      <p:sp>
        <p:nvSpPr>
          <p:cNvPr id="16390" name="Text Box 9"/>
          <p:cNvSpPr txBox="1">
            <a:spLocks noChangeArrowheads="1"/>
          </p:cNvSpPr>
          <p:nvPr/>
        </p:nvSpPr>
        <p:spPr bwMode="auto">
          <a:xfrm>
            <a:off x="2819400" y="3048000"/>
            <a:ext cx="4495800" cy="457200"/>
          </a:xfrm>
          <a:prstGeom prst="rect">
            <a:avLst/>
          </a:prstGeom>
          <a:noFill/>
          <a:ln w="9525">
            <a:noFill/>
            <a:miter lim="800000"/>
            <a:headEnd/>
            <a:tailEnd/>
          </a:ln>
        </p:spPr>
        <p:txBody>
          <a:bodyPr>
            <a:prstTxWarp prst="textNoShape">
              <a:avLst/>
            </a:prstTxWarp>
            <a:spAutoFit/>
          </a:bodyPr>
          <a:lstStyle/>
          <a:p>
            <a:pPr>
              <a:spcBef>
                <a:spcPct val="50000"/>
              </a:spcBef>
            </a:pPr>
            <a:endParaRPr lang="en-US" dirty="0"/>
          </a:p>
        </p:txBody>
      </p:sp>
      <p:sp>
        <p:nvSpPr>
          <p:cNvPr id="2" name="TextBox 1"/>
          <p:cNvSpPr txBox="1"/>
          <p:nvPr/>
        </p:nvSpPr>
        <p:spPr>
          <a:xfrm>
            <a:off x="611560" y="2276872"/>
            <a:ext cx="8352928" cy="1569660"/>
          </a:xfrm>
          <a:prstGeom prst="rect">
            <a:avLst/>
          </a:prstGeom>
          <a:noFill/>
        </p:spPr>
        <p:txBody>
          <a:bodyPr wrap="square" rtlCol="0">
            <a:spAutoFit/>
          </a:bodyPr>
          <a:lstStyle/>
          <a:p>
            <a:r>
              <a:rPr lang="en-US" dirty="0" smtClean="0"/>
              <a:t>6. To compensate the offender an/or the community</a:t>
            </a:r>
          </a:p>
          <a:p>
            <a:endParaRPr lang="en-US" dirty="0"/>
          </a:p>
          <a:p>
            <a:r>
              <a:rPr lang="en-US" dirty="0" smtClean="0"/>
              <a:t>7. To express community disapproval of the offender’s </a:t>
            </a:r>
            <a:r>
              <a:rPr lang="en-US" dirty="0" err="1" smtClean="0"/>
              <a:t>behaviour</a:t>
            </a:r>
            <a:r>
              <a:rPr lang="en-US" dirty="0" smtClean="0"/>
              <a:t>.</a:t>
            </a:r>
          </a:p>
        </p:txBody>
      </p:sp>
    </p:spTree>
    <p:extLst>
      <p:ext uri="{BB962C8B-B14F-4D97-AF65-F5344CB8AC3E}">
        <p14:creationId xmlns:p14="http://schemas.microsoft.com/office/powerpoint/2010/main" val="2652331046"/>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Grp="1" noChangeArrowheads="1"/>
          </p:cNvSpPr>
          <p:nvPr>
            <p:ph type="ftr" sz="quarter" idx="4294967295"/>
          </p:nvPr>
        </p:nvSpPr>
        <p:spPr>
          <a:xfrm rot="-5400000">
            <a:off x="-2061078" y="3674394"/>
            <a:ext cx="5006196" cy="381000"/>
          </a:xfrm>
          <a:noFill/>
        </p:spPr>
        <p:txBody>
          <a:bodyPr/>
          <a:lstStyle/>
          <a:p>
            <a:r>
              <a:rPr lang="en-US" smtClean="0">
                <a:latin typeface="Cambria" panose="02040503050406030204" pitchFamily="18" charset="0"/>
              </a:rPr>
              <a:t>Applied Research in Crime and Justice Conference 2017</a:t>
            </a:r>
            <a:endParaRPr lang="en-US" dirty="0">
              <a:latin typeface="Cambria" panose="02040503050406030204" pitchFamily="18" charset="0"/>
            </a:endParaRPr>
          </a:p>
        </p:txBody>
      </p:sp>
      <p:sp>
        <p:nvSpPr>
          <p:cNvPr id="16387" name="Title 1"/>
          <p:cNvSpPr>
            <a:spLocks noGrp="1"/>
          </p:cNvSpPr>
          <p:nvPr>
            <p:ph type="title"/>
          </p:nvPr>
        </p:nvSpPr>
        <p:spPr>
          <a:xfrm>
            <a:off x="713656" y="908720"/>
            <a:ext cx="7772400" cy="1377280"/>
          </a:xfrm>
        </p:spPr>
        <p:txBody>
          <a:bodyPr/>
          <a:lstStyle/>
          <a:p>
            <a:pPr eaLnBrk="1" hangingPunct="1"/>
            <a:r>
              <a:rPr lang="en-US" sz="2800" b="1" dirty="0" smtClean="0">
                <a:latin typeface="Cambria" panose="02040503050406030204" pitchFamily="18" charset="0"/>
              </a:rPr>
              <a:t>Results: which purposes were </a:t>
            </a:r>
            <a:r>
              <a:rPr lang="en-US" sz="2800" b="1" dirty="0" err="1" smtClean="0">
                <a:latin typeface="Cambria" panose="02040503050406030204" pitchFamily="18" charset="0"/>
              </a:rPr>
              <a:t>favoured</a:t>
            </a:r>
            <a:r>
              <a:rPr lang="en-US" sz="2800" b="1" dirty="0" smtClean="0">
                <a:latin typeface="Cambria" panose="02040503050406030204" pitchFamily="18" charset="0"/>
              </a:rPr>
              <a:t> by jurors?</a:t>
            </a:r>
          </a:p>
        </p:txBody>
      </p:sp>
      <p:sp>
        <p:nvSpPr>
          <p:cNvPr id="16389" name="Rectangle 6"/>
          <p:cNvSpPr>
            <a:spLocks noChangeArrowheads="1"/>
          </p:cNvSpPr>
          <p:nvPr/>
        </p:nvSpPr>
        <p:spPr bwMode="auto">
          <a:xfrm>
            <a:off x="6248400" y="2286000"/>
            <a:ext cx="1963738" cy="457200"/>
          </a:xfrm>
          <a:prstGeom prst="rect">
            <a:avLst/>
          </a:prstGeom>
          <a:noFill/>
          <a:ln w="9525">
            <a:noFill/>
            <a:miter lim="800000"/>
            <a:headEnd/>
            <a:tailEnd/>
          </a:ln>
        </p:spPr>
        <p:txBody>
          <a:bodyPr>
            <a:prstTxWarp prst="textNoShape">
              <a:avLst/>
            </a:prstTxWarp>
            <a:spAutoFit/>
          </a:bodyPr>
          <a:lstStyle/>
          <a:p>
            <a:endParaRPr lang="en-US" dirty="0"/>
          </a:p>
        </p:txBody>
      </p:sp>
      <p:sp>
        <p:nvSpPr>
          <p:cNvPr id="16390" name="Text Box 9"/>
          <p:cNvSpPr txBox="1">
            <a:spLocks noChangeArrowheads="1"/>
          </p:cNvSpPr>
          <p:nvPr/>
        </p:nvSpPr>
        <p:spPr bwMode="auto">
          <a:xfrm>
            <a:off x="2819400" y="3048000"/>
            <a:ext cx="4495800" cy="457200"/>
          </a:xfrm>
          <a:prstGeom prst="rect">
            <a:avLst/>
          </a:prstGeom>
          <a:noFill/>
          <a:ln w="9525">
            <a:noFill/>
            <a:miter lim="800000"/>
            <a:headEnd/>
            <a:tailEnd/>
          </a:ln>
        </p:spPr>
        <p:txBody>
          <a:bodyPr>
            <a:prstTxWarp prst="textNoShape">
              <a:avLst/>
            </a:prstTxWarp>
            <a:spAutoFit/>
          </a:bodyPr>
          <a:lstStyle/>
          <a:p>
            <a:pPr>
              <a:spcBef>
                <a:spcPct val="50000"/>
              </a:spcBef>
            </a:pPr>
            <a:endParaRPr lang="en-US" dirty="0"/>
          </a:p>
        </p:txBody>
      </p:sp>
      <p:graphicFrame>
        <p:nvGraphicFramePr>
          <p:cNvPr id="7" name="Chart 6"/>
          <p:cNvGraphicFramePr/>
          <p:nvPr>
            <p:extLst>
              <p:ext uri="{D42A27DB-BD31-4B8C-83A1-F6EECF244321}">
                <p14:modId xmlns:p14="http://schemas.microsoft.com/office/powerpoint/2010/main" val="90324911"/>
              </p:ext>
            </p:extLst>
          </p:nvPr>
        </p:nvGraphicFramePr>
        <p:xfrm>
          <a:off x="1936750" y="2079307"/>
          <a:ext cx="5587578" cy="329390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3980253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Grp="1" noChangeArrowheads="1"/>
          </p:cNvSpPr>
          <p:nvPr>
            <p:ph type="ftr" sz="quarter" idx="4294967295"/>
          </p:nvPr>
        </p:nvSpPr>
        <p:spPr>
          <a:xfrm rot="-5400000">
            <a:off x="-2061078" y="3674394"/>
            <a:ext cx="5006196" cy="381000"/>
          </a:xfrm>
          <a:noFill/>
        </p:spPr>
        <p:txBody>
          <a:bodyPr/>
          <a:lstStyle/>
          <a:p>
            <a:r>
              <a:rPr lang="en-US" smtClean="0">
                <a:latin typeface="Cambria" panose="02040503050406030204" pitchFamily="18" charset="0"/>
              </a:rPr>
              <a:t>Applied Research in Crime and Justice Conference 2017</a:t>
            </a:r>
            <a:endParaRPr lang="en-US" dirty="0">
              <a:latin typeface="Cambria" panose="02040503050406030204" pitchFamily="18" charset="0"/>
            </a:endParaRPr>
          </a:p>
        </p:txBody>
      </p:sp>
      <p:sp>
        <p:nvSpPr>
          <p:cNvPr id="16387" name="Title 1"/>
          <p:cNvSpPr>
            <a:spLocks noGrp="1"/>
          </p:cNvSpPr>
          <p:nvPr>
            <p:ph type="title"/>
          </p:nvPr>
        </p:nvSpPr>
        <p:spPr>
          <a:xfrm>
            <a:off x="713656" y="908720"/>
            <a:ext cx="7772400" cy="1377280"/>
          </a:xfrm>
        </p:spPr>
        <p:txBody>
          <a:bodyPr/>
          <a:lstStyle/>
          <a:p>
            <a:pPr eaLnBrk="1" hangingPunct="1"/>
            <a:r>
              <a:rPr lang="en-US" sz="3600" b="1" dirty="0" smtClean="0">
                <a:latin typeface="Cambria" panose="02040503050406030204" pitchFamily="18" charset="0"/>
              </a:rPr>
              <a:t>Results: purposes</a:t>
            </a:r>
          </a:p>
        </p:txBody>
      </p:sp>
      <p:sp>
        <p:nvSpPr>
          <p:cNvPr id="16389" name="Rectangle 6"/>
          <p:cNvSpPr>
            <a:spLocks noChangeArrowheads="1"/>
          </p:cNvSpPr>
          <p:nvPr/>
        </p:nvSpPr>
        <p:spPr bwMode="auto">
          <a:xfrm>
            <a:off x="6248400" y="2286000"/>
            <a:ext cx="1963738" cy="457200"/>
          </a:xfrm>
          <a:prstGeom prst="rect">
            <a:avLst/>
          </a:prstGeom>
          <a:noFill/>
          <a:ln w="9525">
            <a:noFill/>
            <a:miter lim="800000"/>
            <a:headEnd/>
            <a:tailEnd/>
          </a:ln>
        </p:spPr>
        <p:txBody>
          <a:bodyPr>
            <a:prstTxWarp prst="textNoShape">
              <a:avLst/>
            </a:prstTxWarp>
            <a:spAutoFit/>
          </a:bodyPr>
          <a:lstStyle/>
          <a:p>
            <a:endParaRPr lang="en-US" dirty="0"/>
          </a:p>
        </p:txBody>
      </p:sp>
      <p:sp>
        <p:nvSpPr>
          <p:cNvPr id="16390" name="Text Box 9"/>
          <p:cNvSpPr txBox="1">
            <a:spLocks noChangeArrowheads="1"/>
          </p:cNvSpPr>
          <p:nvPr/>
        </p:nvSpPr>
        <p:spPr bwMode="auto">
          <a:xfrm>
            <a:off x="2819400" y="3048000"/>
            <a:ext cx="4495800" cy="457200"/>
          </a:xfrm>
          <a:prstGeom prst="rect">
            <a:avLst/>
          </a:prstGeom>
          <a:noFill/>
          <a:ln w="9525">
            <a:noFill/>
            <a:miter lim="800000"/>
            <a:headEnd/>
            <a:tailEnd/>
          </a:ln>
        </p:spPr>
        <p:txBody>
          <a:bodyPr>
            <a:prstTxWarp prst="textNoShape">
              <a:avLst/>
            </a:prstTxWarp>
            <a:spAutoFit/>
          </a:bodyPr>
          <a:lstStyle/>
          <a:p>
            <a:pPr>
              <a:spcBef>
                <a:spcPct val="50000"/>
              </a:spcBef>
            </a:pPr>
            <a:endParaRPr lang="en-US" dirty="0"/>
          </a:p>
        </p:txBody>
      </p:sp>
      <p:sp>
        <p:nvSpPr>
          <p:cNvPr id="16391" name="Text Box 11"/>
          <p:cNvSpPr txBox="1">
            <a:spLocks noChangeArrowheads="1"/>
          </p:cNvSpPr>
          <p:nvPr/>
        </p:nvSpPr>
        <p:spPr bwMode="auto">
          <a:xfrm>
            <a:off x="611560" y="2060849"/>
            <a:ext cx="8208912" cy="1571712"/>
          </a:xfrm>
          <a:prstGeom prst="rect">
            <a:avLst/>
          </a:prstGeom>
          <a:noFill/>
          <a:ln w="9525">
            <a:noFill/>
            <a:miter lim="800000"/>
            <a:headEnd/>
            <a:tailEnd/>
          </a:ln>
        </p:spPr>
        <p:txBody>
          <a:bodyPr wrap="square">
            <a:prstTxWarp prst="textNoShape">
              <a:avLst/>
            </a:prstTxWarp>
            <a:spAutoFit/>
          </a:bodyPr>
          <a:lstStyle/>
          <a:p>
            <a:pPr eaLnBrk="1" hangingPunct="1">
              <a:lnSpc>
                <a:spcPct val="80000"/>
              </a:lnSpc>
              <a:spcBef>
                <a:spcPct val="20000"/>
              </a:spcBef>
            </a:pPr>
            <a:r>
              <a:rPr lang="en-US" sz="2800" dirty="0" smtClean="0">
                <a:latin typeface="Cambria" panose="02040503050406030204" pitchFamily="18" charset="0"/>
                <a:cs typeface="Arial" pitchFamily="34" charset="0"/>
              </a:rPr>
              <a:t>Juror 366:</a:t>
            </a:r>
          </a:p>
          <a:p>
            <a:pPr eaLnBrk="1" hangingPunct="1">
              <a:lnSpc>
                <a:spcPct val="80000"/>
              </a:lnSpc>
              <a:spcBef>
                <a:spcPct val="20000"/>
              </a:spcBef>
            </a:pPr>
            <a:r>
              <a:rPr lang="en-US" sz="2800" i="1" dirty="0" smtClean="0">
                <a:latin typeface="Cambria" panose="02040503050406030204" pitchFamily="18" charset="0"/>
                <a:cs typeface="Arial" pitchFamily="34" charset="0"/>
              </a:rPr>
              <a:t>I felt very strongly about that, it should be seen that bouncers just can’t do anything – they’re not immune from the law.</a:t>
            </a:r>
            <a:endParaRPr lang="en-US" sz="2800" i="1" dirty="0">
              <a:latin typeface="Cambria" panose="02040503050406030204" pitchFamily="18" charset="0"/>
              <a:cs typeface="Arial" pitchFamily="34" charset="0"/>
            </a:endParaRPr>
          </a:p>
        </p:txBody>
      </p:sp>
    </p:spTree>
    <p:extLst>
      <p:ext uri="{BB962C8B-B14F-4D97-AF65-F5344CB8AC3E}">
        <p14:creationId xmlns:p14="http://schemas.microsoft.com/office/powerpoint/2010/main" val="128580188"/>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Grp="1" noChangeArrowheads="1"/>
          </p:cNvSpPr>
          <p:nvPr>
            <p:ph type="ftr" sz="quarter" idx="4294967295"/>
          </p:nvPr>
        </p:nvSpPr>
        <p:spPr>
          <a:xfrm rot="-5400000">
            <a:off x="-2061078" y="3674394"/>
            <a:ext cx="5006196" cy="381000"/>
          </a:xfrm>
          <a:noFill/>
        </p:spPr>
        <p:txBody>
          <a:bodyPr/>
          <a:lstStyle/>
          <a:p>
            <a:r>
              <a:rPr lang="en-US" smtClean="0">
                <a:latin typeface="Cambria" panose="02040503050406030204" pitchFamily="18" charset="0"/>
              </a:rPr>
              <a:t>Applied Research in Crime and Justice Conference 2017</a:t>
            </a:r>
            <a:endParaRPr lang="en-US" dirty="0">
              <a:latin typeface="Cambria" panose="02040503050406030204" pitchFamily="18" charset="0"/>
            </a:endParaRPr>
          </a:p>
        </p:txBody>
      </p:sp>
      <p:sp>
        <p:nvSpPr>
          <p:cNvPr id="16387" name="Title 1"/>
          <p:cNvSpPr>
            <a:spLocks noGrp="1"/>
          </p:cNvSpPr>
          <p:nvPr>
            <p:ph type="title"/>
          </p:nvPr>
        </p:nvSpPr>
        <p:spPr>
          <a:xfrm>
            <a:off x="713656" y="908720"/>
            <a:ext cx="7772400" cy="1377280"/>
          </a:xfrm>
        </p:spPr>
        <p:txBody>
          <a:bodyPr/>
          <a:lstStyle/>
          <a:p>
            <a:pPr eaLnBrk="1" hangingPunct="1"/>
            <a:r>
              <a:rPr lang="en-US" sz="3600" b="1" dirty="0" smtClean="0">
                <a:latin typeface="Cambria" panose="02040503050406030204" pitchFamily="18" charset="0"/>
              </a:rPr>
              <a:t>Results: purposes</a:t>
            </a:r>
          </a:p>
        </p:txBody>
      </p:sp>
      <p:sp>
        <p:nvSpPr>
          <p:cNvPr id="16389" name="Rectangle 6"/>
          <p:cNvSpPr>
            <a:spLocks noChangeArrowheads="1"/>
          </p:cNvSpPr>
          <p:nvPr/>
        </p:nvSpPr>
        <p:spPr bwMode="auto">
          <a:xfrm>
            <a:off x="6248400" y="2286000"/>
            <a:ext cx="1963738" cy="457200"/>
          </a:xfrm>
          <a:prstGeom prst="rect">
            <a:avLst/>
          </a:prstGeom>
          <a:noFill/>
          <a:ln w="9525">
            <a:noFill/>
            <a:miter lim="800000"/>
            <a:headEnd/>
            <a:tailEnd/>
          </a:ln>
        </p:spPr>
        <p:txBody>
          <a:bodyPr>
            <a:prstTxWarp prst="textNoShape">
              <a:avLst/>
            </a:prstTxWarp>
            <a:spAutoFit/>
          </a:bodyPr>
          <a:lstStyle/>
          <a:p>
            <a:endParaRPr lang="en-US" dirty="0"/>
          </a:p>
        </p:txBody>
      </p:sp>
      <p:sp>
        <p:nvSpPr>
          <p:cNvPr id="16390" name="Text Box 9"/>
          <p:cNvSpPr txBox="1">
            <a:spLocks noChangeArrowheads="1"/>
          </p:cNvSpPr>
          <p:nvPr/>
        </p:nvSpPr>
        <p:spPr bwMode="auto">
          <a:xfrm>
            <a:off x="2819400" y="3048000"/>
            <a:ext cx="4495800" cy="457200"/>
          </a:xfrm>
          <a:prstGeom prst="rect">
            <a:avLst/>
          </a:prstGeom>
          <a:noFill/>
          <a:ln w="9525">
            <a:noFill/>
            <a:miter lim="800000"/>
            <a:headEnd/>
            <a:tailEnd/>
          </a:ln>
        </p:spPr>
        <p:txBody>
          <a:bodyPr>
            <a:prstTxWarp prst="textNoShape">
              <a:avLst/>
            </a:prstTxWarp>
            <a:spAutoFit/>
          </a:bodyPr>
          <a:lstStyle/>
          <a:p>
            <a:pPr>
              <a:spcBef>
                <a:spcPct val="50000"/>
              </a:spcBef>
            </a:pPr>
            <a:endParaRPr lang="en-US" dirty="0"/>
          </a:p>
        </p:txBody>
      </p:sp>
      <p:sp>
        <p:nvSpPr>
          <p:cNvPr id="16391" name="Text Box 11"/>
          <p:cNvSpPr txBox="1">
            <a:spLocks noChangeArrowheads="1"/>
          </p:cNvSpPr>
          <p:nvPr/>
        </p:nvSpPr>
        <p:spPr bwMode="auto">
          <a:xfrm>
            <a:off x="611560" y="2060849"/>
            <a:ext cx="8208912" cy="3122906"/>
          </a:xfrm>
          <a:prstGeom prst="rect">
            <a:avLst/>
          </a:prstGeom>
          <a:noFill/>
          <a:ln w="9525">
            <a:noFill/>
            <a:miter lim="800000"/>
            <a:headEnd/>
            <a:tailEnd/>
          </a:ln>
        </p:spPr>
        <p:txBody>
          <a:bodyPr wrap="square">
            <a:prstTxWarp prst="textNoShape">
              <a:avLst/>
            </a:prstTxWarp>
            <a:spAutoFit/>
          </a:bodyPr>
          <a:lstStyle/>
          <a:p>
            <a:pPr eaLnBrk="1" hangingPunct="1">
              <a:lnSpc>
                <a:spcPct val="80000"/>
              </a:lnSpc>
              <a:spcBef>
                <a:spcPct val="20000"/>
              </a:spcBef>
            </a:pPr>
            <a:r>
              <a:rPr lang="en-US" sz="2800" dirty="0" smtClean="0">
                <a:latin typeface="Cambria" panose="02040503050406030204" pitchFamily="18" charset="0"/>
                <a:cs typeface="Arial" pitchFamily="34" charset="0"/>
              </a:rPr>
              <a:t>Juror 757: [ice fuelled armed robbery]</a:t>
            </a:r>
          </a:p>
          <a:p>
            <a:pPr eaLnBrk="1" hangingPunct="1">
              <a:lnSpc>
                <a:spcPct val="80000"/>
              </a:lnSpc>
              <a:spcBef>
                <a:spcPct val="20000"/>
              </a:spcBef>
            </a:pPr>
            <a:r>
              <a:rPr lang="en-US" sz="2800" i="1" dirty="0" smtClean="0">
                <a:latin typeface="Cambria" panose="02040503050406030204" pitchFamily="18" charset="0"/>
                <a:cs typeface="Arial" pitchFamily="34" charset="0"/>
              </a:rPr>
              <a:t>I don’t think it is going to deter much. I’m pretty sure that most research shows that general deterrence is not effective for most crimes.</a:t>
            </a:r>
          </a:p>
          <a:p>
            <a:pPr eaLnBrk="1" hangingPunct="1">
              <a:lnSpc>
                <a:spcPct val="80000"/>
              </a:lnSpc>
              <a:spcBef>
                <a:spcPct val="20000"/>
              </a:spcBef>
            </a:pPr>
            <a:endParaRPr lang="en-US" sz="2800" i="1" dirty="0">
              <a:latin typeface="Cambria" panose="02040503050406030204" pitchFamily="18" charset="0"/>
              <a:cs typeface="Arial" pitchFamily="34" charset="0"/>
            </a:endParaRPr>
          </a:p>
          <a:p>
            <a:pPr algn="just" eaLnBrk="1" hangingPunct="1">
              <a:lnSpc>
                <a:spcPct val="80000"/>
              </a:lnSpc>
              <a:spcBef>
                <a:spcPct val="20000"/>
              </a:spcBef>
            </a:pPr>
            <a:r>
              <a:rPr lang="en-US" sz="2800" dirty="0" smtClean="0">
                <a:latin typeface="Cambria" panose="02040503050406030204" pitchFamily="18" charset="0"/>
                <a:cs typeface="Arial" pitchFamily="34" charset="0"/>
              </a:rPr>
              <a:t>Juror 17 [aggravated burglary/</a:t>
            </a:r>
            <a:r>
              <a:rPr lang="en-US" sz="2800" dirty="0" err="1" smtClean="0">
                <a:latin typeface="Cambria" panose="02040503050406030204" pitchFamily="18" charset="0"/>
                <a:cs typeface="Arial" pitchFamily="34" charset="0"/>
              </a:rPr>
              <a:t>asault</a:t>
            </a:r>
            <a:r>
              <a:rPr lang="en-US" sz="2800" dirty="0" smtClean="0">
                <a:latin typeface="Cambria" panose="02040503050406030204" pitchFamily="18" charset="0"/>
                <a:cs typeface="Arial" pitchFamily="34" charset="0"/>
              </a:rPr>
              <a:t>] said discouraging other people from offending </a:t>
            </a:r>
            <a:r>
              <a:rPr lang="en-US" sz="2800" i="1" dirty="0" smtClean="0">
                <a:latin typeface="Cambria" panose="02040503050406030204" pitchFamily="18" charset="0"/>
                <a:cs typeface="Arial" pitchFamily="34" charset="0"/>
              </a:rPr>
              <a:t>‘would really only work if you put it on a billboard on Fed Square every morning’.</a:t>
            </a:r>
            <a:endParaRPr lang="en-US" sz="2800" i="1" dirty="0">
              <a:latin typeface="Cambria" panose="02040503050406030204" pitchFamily="18" charset="0"/>
              <a:cs typeface="Arial" pitchFamily="34" charset="0"/>
            </a:endParaRPr>
          </a:p>
        </p:txBody>
      </p:sp>
    </p:spTree>
    <p:extLst>
      <p:ext uri="{BB962C8B-B14F-4D97-AF65-F5344CB8AC3E}">
        <p14:creationId xmlns:p14="http://schemas.microsoft.com/office/powerpoint/2010/main" val="1209387084"/>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Grp="1" noChangeArrowheads="1"/>
          </p:cNvSpPr>
          <p:nvPr>
            <p:ph type="ftr" sz="quarter" idx="4294967295"/>
          </p:nvPr>
        </p:nvSpPr>
        <p:spPr>
          <a:xfrm rot="-5400000">
            <a:off x="-2061078" y="3674394"/>
            <a:ext cx="5006196" cy="381000"/>
          </a:xfrm>
          <a:noFill/>
        </p:spPr>
        <p:txBody>
          <a:bodyPr/>
          <a:lstStyle/>
          <a:p>
            <a:r>
              <a:rPr lang="en-US" smtClean="0">
                <a:latin typeface="Cambria" panose="02040503050406030204" pitchFamily="18" charset="0"/>
              </a:rPr>
              <a:t>Applied Research in Crime and Justice Conference 2017</a:t>
            </a:r>
            <a:endParaRPr lang="en-US" dirty="0">
              <a:latin typeface="Cambria" panose="02040503050406030204" pitchFamily="18" charset="0"/>
            </a:endParaRPr>
          </a:p>
        </p:txBody>
      </p:sp>
      <p:sp>
        <p:nvSpPr>
          <p:cNvPr id="16387" name="Title 1"/>
          <p:cNvSpPr>
            <a:spLocks noGrp="1"/>
          </p:cNvSpPr>
          <p:nvPr>
            <p:ph type="title"/>
          </p:nvPr>
        </p:nvSpPr>
        <p:spPr>
          <a:xfrm>
            <a:off x="683568" y="692696"/>
            <a:ext cx="7772400" cy="1377280"/>
          </a:xfrm>
        </p:spPr>
        <p:txBody>
          <a:bodyPr/>
          <a:lstStyle/>
          <a:p>
            <a:pPr eaLnBrk="1" hangingPunct="1"/>
            <a:r>
              <a:rPr lang="en-US" sz="2800" b="1" dirty="0" smtClean="0">
                <a:latin typeface="Cambria" panose="02040503050406030204" pitchFamily="18" charset="0"/>
              </a:rPr>
              <a:t>Results: is a preference for censuring rationales related to more severe penalties</a:t>
            </a:r>
          </a:p>
        </p:txBody>
      </p:sp>
      <p:sp>
        <p:nvSpPr>
          <p:cNvPr id="16389" name="Rectangle 6"/>
          <p:cNvSpPr>
            <a:spLocks noChangeArrowheads="1"/>
          </p:cNvSpPr>
          <p:nvPr/>
        </p:nvSpPr>
        <p:spPr bwMode="auto">
          <a:xfrm>
            <a:off x="6248400" y="2286000"/>
            <a:ext cx="1963738" cy="457200"/>
          </a:xfrm>
          <a:prstGeom prst="rect">
            <a:avLst/>
          </a:prstGeom>
          <a:noFill/>
          <a:ln w="9525">
            <a:noFill/>
            <a:miter lim="800000"/>
            <a:headEnd/>
            <a:tailEnd/>
          </a:ln>
        </p:spPr>
        <p:txBody>
          <a:bodyPr>
            <a:prstTxWarp prst="textNoShape">
              <a:avLst/>
            </a:prstTxWarp>
            <a:spAutoFit/>
          </a:bodyPr>
          <a:lstStyle/>
          <a:p>
            <a:endParaRPr lang="en-US" dirty="0"/>
          </a:p>
        </p:txBody>
      </p:sp>
      <p:sp>
        <p:nvSpPr>
          <p:cNvPr id="16390" name="Text Box 9"/>
          <p:cNvSpPr txBox="1">
            <a:spLocks noChangeArrowheads="1"/>
          </p:cNvSpPr>
          <p:nvPr/>
        </p:nvSpPr>
        <p:spPr bwMode="auto">
          <a:xfrm>
            <a:off x="2819400" y="3048000"/>
            <a:ext cx="4495800" cy="457200"/>
          </a:xfrm>
          <a:prstGeom prst="rect">
            <a:avLst/>
          </a:prstGeom>
          <a:noFill/>
          <a:ln w="9525">
            <a:noFill/>
            <a:miter lim="800000"/>
            <a:headEnd/>
            <a:tailEnd/>
          </a:ln>
        </p:spPr>
        <p:txBody>
          <a:bodyPr>
            <a:prstTxWarp prst="textNoShape">
              <a:avLst/>
            </a:prstTxWarp>
            <a:spAutoFit/>
          </a:bodyPr>
          <a:lstStyle/>
          <a:p>
            <a:pPr>
              <a:spcBef>
                <a:spcPct val="50000"/>
              </a:spcBef>
            </a:pPr>
            <a:endParaRPr lang="en-US" dirty="0"/>
          </a:p>
        </p:txBody>
      </p:sp>
      <p:graphicFrame>
        <p:nvGraphicFramePr>
          <p:cNvPr id="7" name="Chart 6"/>
          <p:cNvGraphicFramePr/>
          <p:nvPr>
            <p:extLst>
              <p:ext uri="{D42A27DB-BD31-4B8C-83A1-F6EECF244321}">
                <p14:modId xmlns:p14="http://schemas.microsoft.com/office/powerpoint/2010/main" val="1487951816"/>
              </p:ext>
            </p:extLst>
          </p:nvPr>
        </p:nvGraphicFramePr>
        <p:xfrm>
          <a:off x="1187624" y="2060848"/>
          <a:ext cx="6912768" cy="412930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06543993"/>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Grp="1" noChangeArrowheads="1"/>
          </p:cNvSpPr>
          <p:nvPr>
            <p:ph type="ftr" sz="quarter" idx="4294967295"/>
          </p:nvPr>
        </p:nvSpPr>
        <p:spPr>
          <a:xfrm rot="-5400000">
            <a:off x="-2061078" y="3674394"/>
            <a:ext cx="5006196" cy="381000"/>
          </a:xfrm>
          <a:noFill/>
        </p:spPr>
        <p:txBody>
          <a:bodyPr/>
          <a:lstStyle/>
          <a:p>
            <a:r>
              <a:rPr lang="en-US" smtClean="0">
                <a:latin typeface="Cambria" panose="02040503050406030204" pitchFamily="18" charset="0"/>
              </a:rPr>
              <a:t>Applied Research in Crime and Justice Conference 2017</a:t>
            </a:r>
            <a:endParaRPr lang="en-US" dirty="0">
              <a:latin typeface="Cambria" panose="02040503050406030204" pitchFamily="18" charset="0"/>
            </a:endParaRPr>
          </a:p>
        </p:txBody>
      </p:sp>
      <p:sp>
        <p:nvSpPr>
          <p:cNvPr id="16387" name="Title 1"/>
          <p:cNvSpPr>
            <a:spLocks noGrp="1"/>
          </p:cNvSpPr>
          <p:nvPr>
            <p:ph type="title"/>
          </p:nvPr>
        </p:nvSpPr>
        <p:spPr>
          <a:xfrm>
            <a:off x="713656" y="908720"/>
            <a:ext cx="7772400" cy="1377280"/>
          </a:xfrm>
        </p:spPr>
        <p:txBody>
          <a:bodyPr/>
          <a:lstStyle/>
          <a:p>
            <a:pPr eaLnBrk="1" hangingPunct="1"/>
            <a:r>
              <a:rPr lang="en-US" sz="3600" b="1" dirty="0" smtClean="0">
                <a:latin typeface="Cambria" panose="02040503050406030204" pitchFamily="18" charset="0"/>
              </a:rPr>
              <a:t>Key implications</a:t>
            </a:r>
          </a:p>
        </p:txBody>
      </p:sp>
      <p:sp>
        <p:nvSpPr>
          <p:cNvPr id="16389" name="Rectangle 6"/>
          <p:cNvSpPr>
            <a:spLocks noChangeArrowheads="1"/>
          </p:cNvSpPr>
          <p:nvPr/>
        </p:nvSpPr>
        <p:spPr bwMode="auto">
          <a:xfrm>
            <a:off x="6248400" y="2286000"/>
            <a:ext cx="1963738" cy="457200"/>
          </a:xfrm>
          <a:prstGeom prst="rect">
            <a:avLst/>
          </a:prstGeom>
          <a:noFill/>
          <a:ln w="9525">
            <a:noFill/>
            <a:miter lim="800000"/>
            <a:headEnd/>
            <a:tailEnd/>
          </a:ln>
        </p:spPr>
        <p:txBody>
          <a:bodyPr>
            <a:prstTxWarp prst="textNoShape">
              <a:avLst/>
            </a:prstTxWarp>
            <a:spAutoFit/>
          </a:bodyPr>
          <a:lstStyle/>
          <a:p>
            <a:endParaRPr lang="en-US" dirty="0"/>
          </a:p>
        </p:txBody>
      </p:sp>
      <p:sp>
        <p:nvSpPr>
          <p:cNvPr id="16390" name="Text Box 9"/>
          <p:cNvSpPr txBox="1">
            <a:spLocks noChangeArrowheads="1"/>
          </p:cNvSpPr>
          <p:nvPr/>
        </p:nvSpPr>
        <p:spPr bwMode="auto">
          <a:xfrm>
            <a:off x="2819400" y="3048000"/>
            <a:ext cx="4495800" cy="457200"/>
          </a:xfrm>
          <a:prstGeom prst="rect">
            <a:avLst/>
          </a:prstGeom>
          <a:noFill/>
          <a:ln w="9525">
            <a:noFill/>
            <a:miter lim="800000"/>
            <a:headEnd/>
            <a:tailEnd/>
          </a:ln>
        </p:spPr>
        <p:txBody>
          <a:bodyPr>
            <a:prstTxWarp prst="textNoShape">
              <a:avLst/>
            </a:prstTxWarp>
            <a:spAutoFit/>
          </a:bodyPr>
          <a:lstStyle/>
          <a:p>
            <a:pPr>
              <a:spcBef>
                <a:spcPct val="50000"/>
              </a:spcBef>
            </a:pPr>
            <a:endParaRPr lang="en-US" dirty="0"/>
          </a:p>
        </p:txBody>
      </p:sp>
      <p:sp>
        <p:nvSpPr>
          <p:cNvPr id="16391" name="Text Box 11"/>
          <p:cNvSpPr txBox="1">
            <a:spLocks noChangeArrowheads="1"/>
          </p:cNvSpPr>
          <p:nvPr/>
        </p:nvSpPr>
        <p:spPr bwMode="auto">
          <a:xfrm>
            <a:off x="611560" y="2060849"/>
            <a:ext cx="8208912" cy="2864374"/>
          </a:xfrm>
          <a:prstGeom prst="rect">
            <a:avLst/>
          </a:prstGeom>
          <a:noFill/>
          <a:ln w="9525">
            <a:noFill/>
            <a:miter lim="800000"/>
            <a:headEnd/>
            <a:tailEnd/>
          </a:ln>
        </p:spPr>
        <p:txBody>
          <a:bodyPr wrap="square">
            <a:prstTxWarp prst="textNoShape">
              <a:avLst/>
            </a:prstTxWarp>
            <a:spAutoFit/>
          </a:bodyPr>
          <a:lstStyle/>
          <a:p>
            <a:pPr marL="457200" indent="-457200" eaLnBrk="1" hangingPunct="1">
              <a:spcBef>
                <a:spcPct val="20000"/>
              </a:spcBef>
              <a:buAutoNum type="arabicPeriod"/>
            </a:pPr>
            <a:r>
              <a:rPr lang="en-US" sz="2800" b="1" dirty="0" smtClean="0">
                <a:latin typeface="Cambria" panose="02040503050406030204" pitchFamily="18" charset="0"/>
                <a:cs typeface="Arial" pitchFamily="34" charset="0"/>
              </a:rPr>
              <a:t>Portrayals of a punitive public are misleading:</a:t>
            </a:r>
            <a:endParaRPr lang="en-US" dirty="0">
              <a:latin typeface="Cambria" panose="02040503050406030204" pitchFamily="18" charset="0"/>
              <a:cs typeface="Arial" pitchFamily="34" charset="0"/>
            </a:endParaRPr>
          </a:p>
          <a:p>
            <a:pPr marL="342900" indent="-342900" eaLnBrk="1" hangingPunct="1">
              <a:lnSpc>
                <a:spcPct val="80000"/>
              </a:lnSpc>
              <a:spcBef>
                <a:spcPct val="20000"/>
              </a:spcBef>
              <a:buFont typeface="Arial"/>
              <a:buChar char="•"/>
            </a:pPr>
            <a:r>
              <a:rPr lang="en-US" sz="2800" dirty="0" smtClean="0">
                <a:latin typeface="Cambria" panose="02040503050406030204" pitchFamily="18" charset="0"/>
                <a:cs typeface="Arial" pitchFamily="34" charset="0"/>
              </a:rPr>
              <a:t>62% of jurors suggested a more lenient sentence than the judge imposed</a:t>
            </a:r>
            <a:endParaRPr lang="en-US" sz="2800" dirty="0">
              <a:latin typeface="Cambria" panose="02040503050406030204" pitchFamily="18" charset="0"/>
              <a:cs typeface="Arial" pitchFamily="34" charset="0"/>
            </a:endParaRPr>
          </a:p>
          <a:p>
            <a:pPr marL="342900" indent="-342900" eaLnBrk="1" hangingPunct="1">
              <a:lnSpc>
                <a:spcPct val="80000"/>
              </a:lnSpc>
              <a:spcBef>
                <a:spcPct val="20000"/>
              </a:spcBef>
              <a:buFont typeface="Arial"/>
              <a:buChar char="•"/>
            </a:pPr>
            <a:r>
              <a:rPr lang="en-US" sz="2800" dirty="0" smtClean="0">
                <a:latin typeface="Cambria" panose="02040503050406030204" pitchFamily="18" charset="0"/>
                <a:cs typeface="Arial" pitchFamily="34" charset="0"/>
              </a:rPr>
              <a:t>Jurors were more likely to suggest a non-custodial sentence than the judge </a:t>
            </a:r>
          </a:p>
          <a:p>
            <a:pPr marL="342900" indent="-342900" eaLnBrk="1" hangingPunct="1">
              <a:lnSpc>
                <a:spcPct val="80000"/>
              </a:lnSpc>
              <a:spcBef>
                <a:spcPct val="20000"/>
              </a:spcBef>
              <a:buFont typeface="Arial"/>
              <a:buChar char="•"/>
            </a:pPr>
            <a:r>
              <a:rPr lang="en-US" sz="2800" dirty="0" smtClean="0">
                <a:latin typeface="Cambria" panose="02040503050406030204" pitchFamily="18" charset="0"/>
                <a:cs typeface="Arial" pitchFamily="34" charset="0"/>
              </a:rPr>
              <a:t>At Stage 2 86% said judge’s sentence was appropriate (55% </a:t>
            </a:r>
            <a:r>
              <a:rPr lang="en-US" sz="2800" i="1" dirty="0" smtClean="0">
                <a:latin typeface="Cambria" panose="02040503050406030204" pitchFamily="18" charset="0"/>
                <a:cs typeface="Arial" pitchFamily="34" charset="0"/>
              </a:rPr>
              <a:t>very</a:t>
            </a:r>
            <a:r>
              <a:rPr lang="en-US" sz="2800" dirty="0" smtClean="0">
                <a:latin typeface="Cambria" panose="02040503050406030204" pitchFamily="18" charset="0"/>
                <a:cs typeface="Arial" pitchFamily="34" charset="0"/>
              </a:rPr>
              <a:t> appropriate)</a:t>
            </a:r>
          </a:p>
        </p:txBody>
      </p:sp>
    </p:spTree>
    <p:extLst>
      <p:ext uri="{BB962C8B-B14F-4D97-AF65-F5344CB8AC3E}">
        <p14:creationId xmlns:p14="http://schemas.microsoft.com/office/powerpoint/2010/main" val="4484708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Grp="1" noChangeArrowheads="1"/>
          </p:cNvSpPr>
          <p:nvPr>
            <p:ph type="ftr" sz="quarter" idx="4294967295"/>
          </p:nvPr>
        </p:nvSpPr>
        <p:spPr>
          <a:xfrm rot="-5400000">
            <a:off x="-2061078" y="3674394"/>
            <a:ext cx="5006196" cy="381000"/>
          </a:xfrm>
          <a:noFill/>
        </p:spPr>
        <p:txBody>
          <a:bodyPr/>
          <a:lstStyle/>
          <a:p>
            <a:r>
              <a:rPr lang="en-US" smtClean="0">
                <a:latin typeface="Cambria" panose="02040503050406030204" pitchFamily="18" charset="0"/>
              </a:rPr>
              <a:t>Applied Research in Crime and Justice Conference 2017</a:t>
            </a:r>
            <a:endParaRPr lang="en-US" dirty="0">
              <a:latin typeface="Cambria" panose="02040503050406030204" pitchFamily="18" charset="0"/>
            </a:endParaRPr>
          </a:p>
        </p:txBody>
      </p:sp>
      <p:sp>
        <p:nvSpPr>
          <p:cNvPr id="16387" name="Title 1"/>
          <p:cNvSpPr>
            <a:spLocks noGrp="1"/>
          </p:cNvSpPr>
          <p:nvPr>
            <p:ph type="title"/>
          </p:nvPr>
        </p:nvSpPr>
        <p:spPr>
          <a:xfrm>
            <a:off x="713656" y="1689720"/>
            <a:ext cx="7772400" cy="803176"/>
          </a:xfrm>
        </p:spPr>
        <p:txBody>
          <a:bodyPr/>
          <a:lstStyle/>
          <a:p>
            <a:pPr eaLnBrk="1" hangingPunct="1"/>
            <a:r>
              <a:rPr lang="en-US" sz="2800" b="1" dirty="0" smtClean="0">
                <a:latin typeface="Cambria" panose="02040503050406030204" pitchFamily="18" charset="0"/>
              </a:rPr>
              <a:t>AIMS</a:t>
            </a:r>
          </a:p>
        </p:txBody>
      </p:sp>
      <p:sp>
        <p:nvSpPr>
          <p:cNvPr id="16389" name="Rectangle 6"/>
          <p:cNvSpPr>
            <a:spLocks noChangeArrowheads="1"/>
          </p:cNvSpPr>
          <p:nvPr/>
        </p:nvSpPr>
        <p:spPr bwMode="auto">
          <a:xfrm>
            <a:off x="6248400" y="2286000"/>
            <a:ext cx="1963738" cy="457200"/>
          </a:xfrm>
          <a:prstGeom prst="rect">
            <a:avLst/>
          </a:prstGeom>
          <a:noFill/>
          <a:ln w="9525">
            <a:noFill/>
            <a:miter lim="800000"/>
            <a:headEnd/>
            <a:tailEnd/>
          </a:ln>
        </p:spPr>
        <p:txBody>
          <a:bodyPr>
            <a:prstTxWarp prst="textNoShape">
              <a:avLst/>
            </a:prstTxWarp>
            <a:spAutoFit/>
          </a:bodyPr>
          <a:lstStyle/>
          <a:p>
            <a:endParaRPr lang="en-US" dirty="0"/>
          </a:p>
        </p:txBody>
      </p:sp>
      <p:sp>
        <p:nvSpPr>
          <p:cNvPr id="16390" name="Text Box 9"/>
          <p:cNvSpPr txBox="1">
            <a:spLocks noChangeArrowheads="1"/>
          </p:cNvSpPr>
          <p:nvPr/>
        </p:nvSpPr>
        <p:spPr bwMode="auto">
          <a:xfrm>
            <a:off x="2819400" y="3048000"/>
            <a:ext cx="4495800" cy="457200"/>
          </a:xfrm>
          <a:prstGeom prst="rect">
            <a:avLst/>
          </a:prstGeom>
          <a:noFill/>
          <a:ln w="9525">
            <a:noFill/>
            <a:miter lim="800000"/>
            <a:headEnd/>
            <a:tailEnd/>
          </a:ln>
        </p:spPr>
        <p:txBody>
          <a:bodyPr>
            <a:prstTxWarp prst="textNoShape">
              <a:avLst/>
            </a:prstTxWarp>
            <a:spAutoFit/>
          </a:bodyPr>
          <a:lstStyle/>
          <a:p>
            <a:pPr>
              <a:spcBef>
                <a:spcPct val="50000"/>
              </a:spcBef>
            </a:pPr>
            <a:endParaRPr lang="en-US" dirty="0"/>
          </a:p>
        </p:txBody>
      </p:sp>
      <p:sp>
        <p:nvSpPr>
          <p:cNvPr id="16391" name="Text Box 11"/>
          <p:cNvSpPr txBox="1">
            <a:spLocks noChangeArrowheads="1"/>
          </p:cNvSpPr>
          <p:nvPr/>
        </p:nvSpPr>
        <p:spPr bwMode="auto">
          <a:xfrm>
            <a:off x="971600" y="2708920"/>
            <a:ext cx="7848872" cy="1723549"/>
          </a:xfrm>
          <a:prstGeom prst="rect">
            <a:avLst/>
          </a:prstGeom>
          <a:noFill/>
          <a:ln w="9525">
            <a:noFill/>
            <a:miter lim="800000"/>
            <a:headEnd/>
            <a:tailEnd/>
          </a:ln>
        </p:spPr>
        <p:txBody>
          <a:bodyPr wrap="square">
            <a:prstTxWarp prst="textNoShape">
              <a:avLst/>
            </a:prstTxWarp>
            <a:spAutoFit/>
          </a:bodyPr>
          <a:lstStyle/>
          <a:p>
            <a:pPr eaLnBrk="1" hangingPunct="1">
              <a:lnSpc>
                <a:spcPct val="150000"/>
              </a:lnSpc>
              <a:spcBef>
                <a:spcPct val="20000"/>
              </a:spcBef>
            </a:pPr>
            <a:r>
              <a:rPr lang="en-US" dirty="0" smtClean="0"/>
              <a:t>1. </a:t>
            </a:r>
            <a:r>
              <a:rPr lang="en-US" b="1" dirty="0" smtClean="0"/>
              <a:t>In Victoria, are jurors’ preferred sentences more severe or more lenient than those given by judges</a:t>
            </a:r>
            <a:r>
              <a:rPr lang="en-US" b="1" dirty="0"/>
              <a:t>?</a:t>
            </a:r>
            <a:r>
              <a:rPr lang="en-US" b="1" dirty="0" smtClean="0"/>
              <a:t> </a:t>
            </a:r>
            <a:endParaRPr lang="en-US" b="1" dirty="0" smtClean="0">
              <a:latin typeface="Cambria" panose="02040503050406030204" pitchFamily="18" charset="0"/>
              <a:cs typeface="Arial" pitchFamily="34" charset="0"/>
            </a:endParaRPr>
          </a:p>
        </p:txBody>
      </p:sp>
    </p:spTree>
    <p:extLst>
      <p:ext uri="{BB962C8B-B14F-4D97-AF65-F5344CB8AC3E}">
        <p14:creationId xmlns:p14="http://schemas.microsoft.com/office/powerpoint/2010/main" val="100537363"/>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Grp="1" noChangeArrowheads="1"/>
          </p:cNvSpPr>
          <p:nvPr>
            <p:ph type="ftr" sz="quarter" idx="4294967295"/>
          </p:nvPr>
        </p:nvSpPr>
        <p:spPr>
          <a:xfrm rot="-5400000">
            <a:off x="-2061078" y="3674394"/>
            <a:ext cx="5006196" cy="381000"/>
          </a:xfrm>
          <a:noFill/>
        </p:spPr>
        <p:txBody>
          <a:bodyPr/>
          <a:lstStyle/>
          <a:p>
            <a:r>
              <a:rPr lang="en-US" smtClean="0">
                <a:latin typeface="Cambria" panose="02040503050406030204" pitchFamily="18" charset="0"/>
              </a:rPr>
              <a:t>Applied Research in Crime and Justice Conference 2017</a:t>
            </a:r>
            <a:endParaRPr lang="en-US" dirty="0">
              <a:latin typeface="Cambria" panose="02040503050406030204" pitchFamily="18" charset="0"/>
            </a:endParaRPr>
          </a:p>
        </p:txBody>
      </p:sp>
      <p:sp>
        <p:nvSpPr>
          <p:cNvPr id="16387" name="Title 1"/>
          <p:cNvSpPr>
            <a:spLocks noGrp="1"/>
          </p:cNvSpPr>
          <p:nvPr>
            <p:ph type="title"/>
          </p:nvPr>
        </p:nvSpPr>
        <p:spPr>
          <a:xfrm>
            <a:off x="755576" y="908720"/>
            <a:ext cx="7772400" cy="1224136"/>
          </a:xfrm>
        </p:spPr>
        <p:txBody>
          <a:bodyPr/>
          <a:lstStyle/>
          <a:p>
            <a:pPr eaLnBrk="1" hangingPunct="1"/>
            <a:r>
              <a:rPr lang="en-US" sz="3600" b="1" dirty="0" smtClean="0">
                <a:latin typeface="Cambria" panose="02040503050406030204" pitchFamily="18" charset="0"/>
              </a:rPr>
              <a:t>Key implications</a:t>
            </a:r>
          </a:p>
        </p:txBody>
      </p:sp>
      <p:sp>
        <p:nvSpPr>
          <p:cNvPr id="16389" name="Rectangle 6"/>
          <p:cNvSpPr>
            <a:spLocks noChangeArrowheads="1"/>
          </p:cNvSpPr>
          <p:nvPr/>
        </p:nvSpPr>
        <p:spPr bwMode="auto">
          <a:xfrm>
            <a:off x="6248400" y="2286000"/>
            <a:ext cx="1963738" cy="457200"/>
          </a:xfrm>
          <a:prstGeom prst="rect">
            <a:avLst/>
          </a:prstGeom>
          <a:noFill/>
          <a:ln w="9525">
            <a:noFill/>
            <a:miter lim="800000"/>
            <a:headEnd/>
            <a:tailEnd/>
          </a:ln>
        </p:spPr>
        <p:txBody>
          <a:bodyPr>
            <a:prstTxWarp prst="textNoShape">
              <a:avLst/>
            </a:prstTxWarp>
            <a:spAutoFit/>
          </a:bodyPr>
          <a:lstStyle/>
          <a:p>
            <a:endParaRPr lang="en-US" dirty="0"/>
          </a:p>
        </p:txBody>
      </p:sp>
      <p:sp>
        <p:nvSpPr>
          <p:cNvPr id="16390" name="Text Box 9"/>
          <p:cNvSpPr txBox="1">
            <a:spLocks noChangeArrowheads="1"/>
          </p:cNvSpPr>
          <p:nvPr/>
        </p:nvSpPr>
        <p:spPr bwMode="auto">
          <a:xfrm>
            <a:off x="2819400" y="3048000"/>
            <a:ext cx="4495800" cy="457200"/>
          </a:xfrm>
          <a:prstGeom prst="rect">
            <a:avLst/>
          </a:prstGeom>
          <a:noFill/>
          <a:ln w="9525">
            <a:noFill/>
            <a:miter lim="800000"/>
            <a:headEnd/>
            <a:tailEnd/>
          </a:ln>
        </p:spPr>
        <p:txBody>
          <a:bodyPr>
            <a:prstTxWarp prst="textNoShape">
              <a:avLst/>
            </a:prstTxWarp>
            <a:spAutoFit/>
          </a:bodyPr>
          <a:lstStyle/>
          <a:p>
            <a:pPr>
              <a:spcBef>
                <a:spcPct val="50000"/>
              </a:spcBef>
            </a:pPr>
            <a:endParaRPr lang="en-US" dirty="0"/>
          </a:p>
        </p:txBody>
      </p:sp>
      <p:sp>
        <p:nvSpPr>
          <p:cNvPr id="16391" name="Text Box 11"/>
          <p:cNvSpPr txBox="1">
            <a:spLocks noChangeArrowheads="1"/>
          </p:cNvSpPr>
          <p:nvPr/>
        </p:nvSpPr>
        <p:spPr bwMode="auto">
          <a:xfrm>
            <a:off x="467544" y="1916832"/>
            <a:ext cx="8280920" cy="2776145"/>
          </a:xfrm>
          <a:prstGeom prst="rect">
            <a:avLst/>
          </a:prstGeom>
          <a:noFill/>
          <a:ln w="9525">
            <a:noFill/>
            <a:miter lim="800000"/>
            <a:headEnd/>
            <a:tailEnd/>
          </a:ln>
        </p:spPr>
        <p:txBody>
          <a:bodyPr wrap="square">
            <a:prstTxWarp prst="textNoShape">
              <a:avLst/>
            </a:prstTxWarp>
            <a:spAutoFit/>
          </a:bodyPr>
          <a:lstStyle/>
          <a:p>
            <a:pPr eaLnBrk="1" hangingPunct="1">
              <a:spcBef>
                <a:spcPct val="20000"/>
              </a:spcBef>
            </a:pPr>
            <a:r>
              <a:rPr lang="en-US" sz="2800" b="1" dirty="0" smtClean="0">
                <a:latin typeface="Cambria" panose="02040503050406030204" pitchFamily="18" charset="0"/>
                <a:cs typeface="Arial" pitchFamily="34" charset="0"/>
              </a:rPr>
              <a:t>2. There is a </a:t>
            </a:r>
            <a:r>
              <a:rPr lang="en-US" sz="2800" b="1" dirty="0" err="1" smtClean="0">
                <a:latin typeface="Cambria" panose="02040503050406030204" pitchFamily="18" charset="0"/>
                <a:cs typeface="Arial" pitchFamily="34" charset="0"/>
              </a:rPr>
              <a:t>punitiveness</a:t>
            </a:r>
            <a:r>
              <a:rPr lang="en-US" sz="2800" b="1" dirty="0" smtClean="0">
                <a:latin typeface="Cambria" panose="02040503050406030204" pitchFamily="18" charset="0"/>
                <a:cs typeface="Arial" pitchFamily="34" charset="0"/>
              </a:rPr>
              <a:t> gap between judges and jurors in relation to CSA of children under 12:</a:t>
            </a:r>
            <a:r>
              <a:rPr lang="en-US" sz="2800" dirty="0" smtClean="0">
                <a:latin typeface="Cambria" panose="02040503050406030204" pitchFamily="18" charset="0"/>
                <a:cs typeface="Arial" pitchFamily="34" charset="0"/>
              </a:rPr>
              <a:t> </a:t>
            </a:r>
          </a:p>
          <a:p>
            <a:pPr marL="457200" indent="-457200" eaLnBrk="1" hangingPunct="1">
              <a:spcBef>
                <a:spcPct val="20000"/>
              </a:spcBef>
              <a:buFont typeface="Arial"/>
              <a:buChar char="•"/>
            </a:pPr>
            <a:r>
              <a:rPr lang="en-US" sz="2800" dirty="0" smtClean="0">
                <a:latin typeface="Cambria" panose="02040503050406030204" pitchFamily="18" charset="0"/>
                <a:cs typeface="Arial" pitchFamily="34" charset="0"/>
              </a:rPr>
              <a:t>For CSA of younger children 63% suggested a more severe sentence and only 36% </a:t>
            </a:r>
            <a:r>
              <a:rPr lang="en-US" sz="2800" dirty="0">
                <a:latin typeface="Cambria" panose="02040503050406030204" pitchFamily="18" charset="0"/>
                <a:cs typeface="Arial" pitchFamily="34" charset="0"/>
              </a:rPr>
              <a:t>s</a:t>
            </a:r>
            <a:r>
              <a:rPr lang="en-US" sz="2800" dirty="0" smtClean="0">
                <a:latin typeface="Cambria" panose="02040503050406030204" pitchFamily="18" charset="0"/>
                <a:cs typeface="Arial" pitchFamily="34" charset="0"/>
              </a:rPr>
              <a:t>aid the sentence was very appropriate. </a:t>
            </a:r>
          </a:p>
          <a:p>
            <a:pPr eaLnBrk="1" hangingPunct="1">
              <a:spcBef>
                <a:spcPct val="20000"/>
              </a:spcBef>
            </a:pPr>
            <a:endParaRPr lang="en-US" dirty="0">
              <a:latin typeface="Cambria" panose="02040503050406030204" pitchFamily="18" charset="0"/>
              <a:cs typeface="Arial" pitchFamily="34" charset="0"/>
            </a:endParaRPr>
          </a:p>
        </p:txBody>
      </p:sp>
    </p:spTree>
    <p:extLst>
      <p:ext uri="{BB962C8B-B14F-4D97-AF65-F5344CB8AC3E}">
        <p14:creationId xmlns:p14="http://schemas.microsoft.com/office/powerpoint/2010/main" val="691010296"/>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Grp="1" noChangeArrowheads="1"/>
          </p:cNvSpPr>
          <p:nvPr>
            <p:ph type="ftr" sz="quarter" idx="4294967295"/>
          </p:nvPr>
        </p:nvSpPr>
        <p:spPr>
          <a:xfrm rot="-5400000">
            <a:off x="-2061078" y="3674394"/>
            <a:ext cx="5006196" cy="381000"/>
          </a:xfrm>
          <a:noFill/>
        </p:spPr>
        <p:txBody>
          <a:bodyPr/>
          <a:lstStyle/>
          <a:p>
            <a:r>
              <a:rPr lang="en-US" smtClean="0">
                <a:latin typeface="Cambria" panose="02040503050406030204" pitchFamily="18" charset="0"/>
              </a:rPr>
              <a:t>Applied Research in Crime and Justice Conference 2017</a:t>
            </a:r>
            <a:endParaRPr lang="en-US" dirty="0">
              <a:latin typeface="Cambria" panose="02040503050406030204" pitchFamily="18" charset="0"/>
            </a:endParaRPr>
          </a:p>
        </p:txBody>
      </p:sp>
      <p:sp>
        <p:nvSpPr>
          <p:cNvPr id="16387" name="Title 1"/>
          <p:cNvSpPr>
            <a:spLocks noGrp="1"/>
          </p:cNvSpPr>
          <p:nvPr>
            <p:ph type="title"/>
          </p:nvPr>
        </p:nvSpPr>
        <p:spPr>
          <a:xfrm>
            <a:off x="713656" y="1412776"/>
            <a:ext cx="7772400" cy="873224"/>
          </a:xfrm>
        </p:spPr>
        <p:txBody>
          <a:bodyPr/>
          <a:lstStyle/>
          <a:p>
            <a:pPr eaLnBrk="1" hangingPunct="1"/>
            <a:r>
              <a:rPr lang="en-US" sz="3600" b="1" dirty="0" smtClean="0">
                <a:latin typeface="Cambria" panose="02040503050406030204" pitchFamily="18" charset="0"/>
              </a:rPr>
              <a:t>Key implications</a:t>
            </a:r>
          </a:p>
        </p:txBody>
      </p:sp>
      <p:sp>
        <p:nvSpPr>
          <p:cNvPr id="16389" name="Rectangle 6"/>
          <p:cNvSpPr>
            <a:spLocks noChangeArrowheads="1"/>
          </p:cNvSpPr>
          <p:nvPr/>
        </p:nvSpPr>
        <p:spPr bwMode="auto">
          <a:xfrm>
            <a:off x="6248400" y="2286000"/>
            <a:ext cx="1963738" cy="457200"/>
          </a:xfrm>
          <a:prstGeom prst="rect">
            <a:avLst/>
          </a:prstGeom>
          <a:noFill/>
          <a:ln w="9525">
            <a:noFill/>
            <a:miter lim="800000"/>
            <a:headEnd/>
            <a:tailEnd/>
          </a:ln>
        </p:spPr>
        <p:txBody>
          <a:bodyPr>
            <a:prstTxWarp prst="textNoShape">
              <a:avLst/>
            </a:prstTxWarp>
            <a:spAutoFit/>
          </a:bodyPr>
          <a:lstStyle/>
          <a:p>
            <a:endParaRPr lang="en-US" dirty="0"/>
          </a:p>
        </p:txBody>
      </p:sp>
      <p:sp>
        <p:nvSpPr>
          <p:cNvPr id="16390" name="Text Box 9"/>
          <p:cNvSpPr txBox="1">
            <a:spLocks noChangeArrowheads="1"/>
          </p:cNvSpPr>
          <p:nvPr/>
        </p:nvSpPr>
        <p:spPr bwMode="auto">
          <a:xfrm>
            <a:off x="2819400" y="3048000"/>
            <a:ext cx="4495800" cy="457200"/>
          </a:xfrm>
          <a:prstGeom prst="rect">
            <a:avLst/>
          </a:prstGeom>
          <a:noFill/>
          <a:ln w="9525">
            <a:noFill/>
            <a:miter lim="800000"/>
            <a:headEnd/>
            <a:tailEnd/>
          </a:ln>
        </p:spPr>
        <p:txBody>
          <a:bodyPr>
            <a:prstTxWarp prst="textNoShape">
              <a:avLst/>
            </a:prstTxWarp>
            <a:spAutoFit/>
          </a:bodyPr>
          <a:lstStyle/>
          <a:p>
            <a:pPr>
              <a:spcBef>
                <a:spcPct val="50000"/>
              </a:spcBef>
            </a:pPr>
            <a:endParaRPr lang="en-US" dirty="0"/>
          </a:p>
        </p:txBody>
      </p:sp>
      <p:sp>
        <p:nvSpPr>
          <p:cNvPr id="16391" name="Text Box 11"/>
          <p:cNvSpPr txBox="1">
            <a:spLocks noChangeArrowheads="1"/>
          </p:cNvSpPr>
          <p:nvPr/>
        </p:nvSpPr>
        <p:spPr bwMode="auto">
          <a:xfrm>
            <a:off x="827584" y="2204865"/>
            <a:ext cx="7920880" cy="1384995"/>
          </a:xfrm>
          <a:prstGeom prst="rect">
            <a:avLst/>
          </a:prstGeom>
          <a:noFill/>
          <a:ln w="9525">
            <a:noFill/>
            <a:miter lim="800000"/>
            <a:headEnd/>
            <a:tailEnd/>
          </a:ln>
        </p:spPr>
        <p:txBody>
          <a:bodyPr wrap="square">
            <a:prstTxWarp prst="textNoShape">
              <a:avLst/>
            </a:prstTxWarp>
            <a:spAutoFit/>
          </a:bodyPr>
          <a:lstStyle/>
          <a:p>
            <a:pPr eaLnBrk="1" hangingPunct="1">
              <a:spcBef>
                <a:spcPct val="20000"/>
              </a:spcBef>
            </a:pPr>
            <a:r>
              <a:rPr lang="en-US" sz="2800" b="1" dirty="0">
                <a:latin typeface="Cambria" panose="02040503050406030204" pitchFamily="18" charset="0"/>
                <a:cs typeface="Arial" pitchFamily="34" charset="0"/>
              </a:rPr>
              <a:t>3</a:t>
            </a:r>
            <a:r>
              <a:rPr lang="en-US" sz="2800" b="1" dirty="0" smtClean="0">
                <a:latin typeface="Cambria" panose="02040503050406030204" pitchFamily="18" charset="0"/>
                <a:cs typeface="Arial" pitchFamily="34" charset="0"/>
              </a:rPr>
              <a:t>. The general view that sentences are too lenient is hard to shift and providing additional information does not have much effect. </a:t>
            </a:r>
          </a:p>
        </p:txBody>
      </p:sp>
    </p:spTree>
    <p:extLst>
      <p:ext uri="{BB962C8B-B14F-4D97-AF65-F5344CB8AC3E}">
        <p14:creationId xmlns:p14="http://schemas.microsoft.com/office/powerpoint/2010/main" val="813754299"/>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Grp="1" noChangeArrowheads="1"/>
          </p:cNvSpPr>
          <p:nvPr>
            <p:ph type="ftr" sz="quarter" idx="4294967295"/>
          </p:nvPr>
        </p:nvSpPr>
        <p:spPr>
          <a:xfrm rot="-5400000">
            <a:off x="-2061078" y="3674394"/>
            <a:ext cx="5006196" cy="381000"/>
          </a:xfrm>
          <a:noFill/>
        </p:spPr>
        <p:txBody>
          <a:bodyPr/>
          <a:lstStyle/>
          <a:p>
            <a:r>
              <a:rPr lang="en-US" smtClean="0">
                <a:latin typeface="Cambria" panose="02040503050406030204" pitchFamily="18" charset="0"/>
              </a:rPr>
              <a:t>Applied Research in Crime and Justice Conference 2017</a:t>
            </a:r>
            <a:endParaRPr lang="en-US" dirty="0">
              <a:latin typeface="Cambria" panose="02040503050406030204" pitchFamily="18" charset="0"/>
            </a:endParaRPr>
          </a:p>
        </p:txBody>
      </p:sp>
      <p:sp>
        <p:nvSpPr>
          <p:cNvPr id="16387" name="Title 1"/>
          <p:cNvSpPr>
            <a:spLocks noGrp="1"/>
          </p:cNvSpPr>
          <p:nvPr>
            <p:ph type="title"/>
          </p:nvPr>
        </p:nvSpPr>
        <p:spPr>
          <a:xfrm>
            <a:off x="713656" y="1412776"/>
            <a:ext cx="7772400" cy="873224"/>
          </a:xfrm>
        </p:spPr>
        <p:txBody>
          <a:bodyPr/>
          <a:lstStyle/>
          <a:p>
            <a:pPr eaLnBrk="1" hangingPunct="1"/>
            <a:r>
              <a:rPr lang="en-US" sz="3600" b="1" dirty="0" smtClean="0">
                <a:latin typeface="Cambria" panose="02040503050406030204" pitchFamily="18" charset="0"/>
              </a:rPr>
              <a:t>Key implications</a:t>
            </a:r>
          </a:p>
        </p:txBody>
      </p:sp>
      <p:sp>
        <p:nvSpPr>
          <p:cNvPr id="16389" name="Rectangle 6"/>
          <p:cNvSpPr>
            <a:spLocks noChangeArrowheads="1"/>
          </p:cNvSpPr>
          <p:nvPr/>
        </p:nvSpPr>
        <p:spPr bwMode="auto">
          <a:xfrm>
            <a:off x="6248400" y="2286000"/>
            <a:ext cx="1963738" cy="457200"/>
          </a:xfrm>
          <a:prstGeom prst="rect">
            <a:avLst/>
          </a:prstGeom>
          <a:noFill/>
          <a:ln w="9525">
            <a:noFill/>
            <a:miter lim="800000"/>
            <a:headEnd/>
            <a:tailEnd/>
          </a:ln>
        </p:spPr>
        <p:txBody>
          <a:bodyPr>
            <a:prstTxWarp prst="textNoShape">
              <a:avLst/>
            </a:prstTxWarp>
            <a:spAutoFit/>
          </a:bodyPr>
          <a:lstStyle/>
          <a:p>
            <a:endParaRPr lang="en-US" dirty="0"/>
          </a:p>
        </p:txBody>
      </p:sp>
      <p:sp>
        <p:nvSpPr>
          <p:cNvPr id="16390" name="Text Box 9"/>
          <p:cNvSpPr txBox="1">
            <a:spLocks noChangeArrowheads="1"/>
          </p:cNvSpPr>
          <p:nvPr/>
        </p:nvSpPr>
        <p:spPr bwMode="auto">
          <a:xfrm>
            <a:off x="2819400" y="3048000"/>
            <a:ext cx="4495800" cy="457200"/>
          </a:xfrm>
          <a:prstGeom prst="rect">
            <a:avLst/>
          </a:prstGeom>
          <a:noFill/>
          <a:ln w="9525">
            <a:noFill/>
            <a:miter lim="800000"/>
            <a:headEnd/>
            <a:tailEnd/>
          </a:ln>
        </p:spPr>
        <p:txBody>
          <a:bodyPr>
            <a:prstTxWarp prst="textNoShape">
              <a:avLst/>
            </a:prstTxWarp>
            <a:spAutoFit/>
          </a:bodyPr>
          <a:lstStyle/>
          <a:p>
            <a:pPr>
              <a:spcBef>
                <a:spcPct val="50000"/>
              </a:spcBef>
            </a:pPr>
            <a:endParaRPr lang="en-US" dirty="0"/>
          </a:p>
        </p:txBody>
      </p:sp>
      <p:sp>
        <p:nvSpPr>
          <p:cNvPr id="16391" name="Text Box 11"/>
          <p:cNvSpPr txBox="1">
            <a:spLocks noChangeArrowheads="1"/>
          </p:cNvSpPr>
          <p:nvPr/>
        </p:nvSpPr>
        <p:spPr bwMode="auto">
          <a:xfrm>
            <a:off x="827584" y="2204865"/>
            <a:ext cx="7920880" cy="2419124"/>
          </a:xfrm>
          <a:prstGeom prst="rect">
            <a:avLst/>
          </a:prstGeom>
          <a:noFill/>
          <a:ln w="9525">
            <a:noFill/>
            <a:miter lim="800000"/>
            <a:headEnd/>
            <a:tailEnd/>
          </a:ln>
        </p:spPr>
        <p:txBody>
          <a:bodyPr wrap="square">
            <a:prstTxWarp prst="textNoShape">
              <a:avLst/>
            </a:prstTxWarp>
            <a:spAutoFit/>
          </a:bodyPr>
          <a:lstStyle/>
          <a:p>
            <a:pPr eaLnBrk="1" hangingPunct="1">
              <a:spcBef>
                <a:spcPct val="20000"/>
              </a:spcBef>
            </a:pPr>
            <a:r>
              <a:rPr lang="en-US" sz="2800" b="1" dirty="0">
                <a:latin typeface="Cambria" panose="02040503050406030204" pitchFamily="18" charset="0"/>
                <a:cs typeface="Arial" pitchFamily="34" charset="0"/>
              </a:rPr>
              <a:t>3</a:t>
            </a:r>
            <a:r>
              <a:rPr lang="en-US" sz="2800" b="1" dirty="0" smtClean="0">
                <a:latin typeface="Cambria" panose="02040503050406030204" pitchFamily="18" charset="0"/>
                <a:cs typeface="Arial" pitchFamily="34" charset="0"/>
              </a:rPr>
              <a:t>. Jurors have a stronger preference for each of the expressive purposes</a:t>
            </a:r>
          </a:p>
          <a:p>
            <a:pPr eaLnBrk="1" hangingPunct="1">
              <a:spcBef>
                <a:spcPct val="20000"/>
              </a:spcBef>
            </a:pPr>
            <a:endParaRPr lang="en-US" sz="2800" b="1" dirty="0">
              <a:latin typeface="Cambria" panose="02040503050406030204" pitchFamily="18" charset="0"/>
              <a:cs typeface="Arial" pitchFamily="34" charset="0"/>
            </a:endParaRPr>
          </a:p>
          <a:p>
            <a:pPr eaLnBrk="1" hangingPunct="1">
              <a:spcBef>
                <a:spcPct val="20000"/>
              </a:spcBef>
            </a:pPr>
            <a:r>
              <a:rPr lang="en-US" sz="2800" b="1" dirty="0" smtClean="0">
                <a:latin typeface="Cambria" panose="02040503050406030204" pitchFamily="18" charset="0"/>
                <a:cs typeface="Arial" pitchFamily="34" charset="0"/>
              </a:rPr>
              <a:t>4. Judges’ choice of sentencing purposes is not in step with jurors’ preferences</a:t>
            </a:r>
          </a:p>
        </p:txBody>
      </p:sp>
    </p:spTree>
    <p:extLst>
      <p:ext uri="{BB962C8B-B14F-4D97-AF65-F5344CB8AC3E}">
        <p14:creationId xmlns:p14="http://schemas.microsoft.com/office/powerpoint/2010/main" val="1742644336"/>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Grp="1" noChangeArrowheads="1"/>
          </p:cNvSpPr>
          <p:nvPr>
            <p:ph type="ftr" sz="quarter" idx="4294967295"/>
          </p:nvPr>
        </p:nvSpPr>
        <p:spPr>
          <a:xfrm rot="-5400000">
            <a:off x="-2061078" y="3674394"/>
            <a:ext cx="5006196" cy="381000"/>
          </a:xfrm>
          <a:noFill/>
        </p:spPr>
        <p:txBody>
          <a:bodyPr/>
          <a:lstStyle/>
          <a:p>
            <a:r>
              <a:rPr lang="en-US" smtClean="0">
                <a:latin typeface="Cambria" panose="02040503050406030204" pitchFamily="18" charset="0"/>
              </a:rPr>
              <a:t>Applied Research in Crime and Justice Conference 2017</a:t>
            </a:r>
            <a:endParaRPr lang="en-US" dirty="0">
              <a:latin typeface="Cambria" panose="02040503050406030204" pitchFamily="18" charset="0"/>
            </a:endParaRPr>
          </a:p>
        </p:txBody>
      </p:sp>
      <p:sp>
        <p:nvSpPr>
          <p:cNvPr id="16387" name="Title 1"/>
          <p:cNvSpPr>
            <a:spLocks noGrp="1"/>
          </p:cNvSpPr>
          <p:nvPr>
            <p:ph type="title"/>
          </p:nvPr>
        </p:nvSpPr>
        <p:spPr>
          <a:xfrm>
            <a:off x="713656" y="1412776"/>
            <a:ext cx="7772400" cy="873224"/>
          </a:xfrm>
        </p:spPr>
        <p:txBody>
          <a:bodyPr/>
          <a:lstStyle/>
          <a:p>
            <a:pPr eaLnBrk="1" hangingPunct="1"/>
            <a:r>
              <a:rPr lang="en-US" sz="3600" b="1" dirty="0" smtClean="0">
                <a:latin typeface="Cambria" panose="02040503050406030204" pitchFamily="18" charset="0"/>
              </a:rPr>
              <a:t>Key implications</a:t>
            </a:r>
          </a:p>
        </p:txBody>
      </p:sp>
      <p:sp>
        <p:nvSpPr>
          <p:cNvPr id="16389" name="Rectangle 6"/>
          <p:cNvSpPr>
            <a:spLocks noChangeArrowheads="1"/>
          </p:cNvSpPr>
          <p:nvPr/>
        </p:nvSpPr>
        <p:spPr bwMode="auto">
          <a:xfrm>
            <a:off x="6248400" y="2286000"/>
            <a:ext cx="1963738" cy="457200"/>
          </a:xfrm>
          <a:prstGeom prst="rect">
            <a:avLst/>
          </a:prstGeom>
          <a:noFill/>
          <a:ln w="9525">
            <a:noFill/>
            <a:miter lim="800000"/>
            <a:headEnd/>
            <a:tailEnd/>
          </a:ln>
        </p:spPr>
        <p:txBody>
          <a:bodyPr>
            <a:prstTxWarp prst="textNoShape">
              <a:avLst/>
            </a:prstTxWarp>
            <a:spAutoFit/>
          </a:bodyPr>
          <a:lstStyle/>
          <a:p>
            <a:endParaRPr lang="en-US" dirty="0"/>
          </a:p>
        </p:txBody>
      </p:sp>
      <p:sp>
        <p:nvSpPr>
          <p:cNvPr id="16390" name="Text Box 9"/>
          <p:cNvSpPr txBox="1">
            <a:spLocks noChangeArrowheads="1"/>
          </p:cNvSpPr>
          <p:nvPr/>
        </p:nvSpPr>
        <p:spPr bwMode="auto">
          <a:xfrm>
            <a:off x="2819400" y="3048000"/>
            <a:ext cx="4495800" cy="457200"/>
          </a:xfrm>
          <a:prstGeom prst="rect">
            <a:avLst/>
          </a:prstGeom>
          <a:noFill/>
          <a:ln w="9525">
            <a:noFill/>
            <a:miter lim="800000"/>
            <a:headEnd/>
            <a:tailEnd/>
          </a:ln>
        </p:spPr>
        <p:txBody>
          <a:bodyPr>
            <a:prstTxWarp prst="textNoShape">
              <a:avLst/>
            </a:prstTxWarp>
            <a:spAutoFit/>
          </a:bodyPr>
          <a:lstStyle/>
          <a:p>
            <a:pPr>
              <a:spcBef>
                <a:spcPct val="50000"/>
              </a:spcBef>
            </a:pPr>
            <a:endParaRPr lang="en-US" dirty="0"/>
          </a:p>
        </p:txBody>
      </p:sp>
      <p:sp>
        <p:nvSpPr>
          <p:cNvPr id="16391" name="Text Box 11"/>
          <p:cNvSpPr txBox="1">
            <a:spLocks noChangeArrowheads="1"/>
          </p:cNvSpPr>
          <p:nvPr/>
        </p:nvSpPr>
        <p:spPr bwMode="auto">
          <a:xfrm>
            <a:off x="827584" y="2204865"/>
            <a:ext cx="7920880" cy="1384995"/>
          </a:xfrm>
          <a:prstGeom prst="rect">
            <a:avLst/>
          </a:prstGeom>
          <a:noFill/>
          <a:ln w="9525">
            <a:noFill/>
            <a:miter lim="800000"/>
            <a:headEnd/>
            <a:tailEnd/>
          </a:ln>
        </p:spPr>
        <p:txBody>
          <a:bodyPr wrap="square">
            <a:prstTxWarp prst="textNoShape">
              <a:avLst/>
            </a:prstTxWarp>
            <a:spAutoFit/>
          </a:bodyPr>
          <a:lstStyle/>
          <a:p>
            <a:pPr eaLnBrk="1" hangingPunct="1">
              <a:spcBef>
                <a:spcPct val="20000"/>
              </a:spcBef>
            </a:pPr>
            <a:r>
              <a:rPr lang="en-US" sz="2800" b="1" dirty="0">
                <a:latin typeface="Cambria" panose="02040503050406030204" pitchFamily="18" charset="0"/>
                <a:cs typeface="Arial" pitchFamily="34" charset="0"/>
              </a:rPr>
              <a:t>5</a:t>
            </a:r>
            <a:r>
              <a:rPr lang="en-US" sz="2800" b="1" dirty="0" smtClean="0">
                <a:latin typeface="Cambria" panose="02040503050406030204" pitchFamily="18" charset="0"/>
                <a:cs typeface="Arial" pitchFamily="34" charset="0"/>
              </a:rPr>
              <a:t>. Using jurors to explore public attitudes to sentencing is a useful addition to the suite of methods of exploring public opinion.</a:t>
            </a:r>
          </a:p>
        </p:txBody>
      </p:sp>
    </p:spTree>
    <p:extLst>
      <p:ext uri="{BB962C8B-B14F-4D97-AF65-F5344CB8AC3E}">
        <p14:creationId xmlns:p14="http://schemas.microsoft.com/office/powerpoint/2010/main" val="3539143225"/>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Grp="1" noChangeArrowheads="1"/>
          </p:cNvSpPr>
          <p:nvPr>
            <p:ph type="ftr" sz="quarter" idx="4294967295"/>
          </p:nvPr>
        </p:nvSpPr>
        <p:spPr>
          <a:xfrm rot="-5400000">
            <a:off x="-2061078" y="3674394"/>
            <a:ext cx="5006196" cy="381000"/>
          </a:xfrm>
          <a:noFill/>
        </p:spPr>
        <p:txBody>
          <a:bodyPr/>
          <a:lstStyle/>
          <a:p>
            <a:r>
              <a:rPr lang="en-US" smtClean="0">
                <a:latin typeface="Cambria" panose="02040503050406030204" pitchFamily="18" charset="0"/>
              </a:rPr>
              <a:t>Applied Research in Crime and Justice Conference 2017</a:t>
            </a:r>
            <a:endParaRPr lang="en-US" dirty="0">
              <a:latin typeface="Cambria" panose="02040503050406030204" pitchFamily="18" charset="0"/>
            </a:endParaRPr>
          </a:p>
        </p:txBody>
      </p:sp>
      <p:sp>
        <p:nvSpPr>
          <p:cNvPr id="16387" name="Title 1"/>
          <p:cNvSpPr>
            <a:spLocks noGrp="1"/>
          </p:cNvSpPr>
          <p:nvPr>
            <p:ph type="title"/>
          </p:nvPr>
        </p:nvSpPr>
        <p:spPr>
          <a:xfrm>
            <a:off x="713656" y="1412776"/>
            <a:ext cx="7772400" cy="873224"/>
          </a:xfrm>
        </p:spPr>
        <p:txBody>
          <a:bodyPr/>
          <a:lstStyle/>
          <a:p>
            <a:pPr eaLnBrk="1" hangingPunct="1"/>
            <a:r>
              <a:rPr lang="en-US" sz="3600" b="1" dirty="0" smtClean="0">
                <a:latin typeface="Cambria" panose="02040503050406030204" pitchFamily="18" charset="0"/>
              </a:rPr>
              <a:t>Further findings</a:t>
            </a:r>
          </a:p>
        </p:txBody>
      </p:sp>
      <p:sp>
        <p:nvSpPr>
          <p:cNvPr id="16389" name="Rectangle 6"/>
          <p:cNvSpPr>
            <a:spLocks noChangeArrowheads="1"/>
          </p:cNvSpPr>
          <p:nvPr/>
        </p:nvSpPr>
        <p:spPr bwMode="auto">
          <a:xfrm>
            <a:off x="6248400" y="2286000"/>
            <a:ext cx="1963738" cy="457200"/>
          </a:xfrm>
          <a:prstGeom prst="rect">
            <a:avLst/>
          </a:prstGeom>
          <a:noFill/>
          <a:ln w="9525">
            <a:noFill/>
            <a:miter lim="800000"/>
            <a:headEnd/>
            <a:tailEnd/>
          </a:ln>
        </p:spPr>
        <p:txBody>
          <a:bodyPr>
            <a:prstTxWarp prst="textNoShape">
              <a:avLst/>
            </a:prstTxWarp>
            <a:spAutoFit/>
          </a:bodyPr>
          <a:lstStyle/>
          <a:p>
            <a:endParaRPr lang="en-US" dirty="0"/>
          </a:p>
        </p:txBody>
      </p:sp>
      <p:sp>
        <p:nvSpPr>
          <p:cNvPr id="16390" name="Text Box 9"/>
          <p:cNvSpPr txBox="1">
            <a:spLocks noChangeArrowheads="1"/>
          </p:cNvSpPr>
          <p:nvPr/>
        </p:nvSpPr>
        <p:spPr bwMode="auto">
          <a:xfrm>
            <a:off x="2819400" y="3048000"/>
            <a:ext cx="4495800" cy="457200"/>
          </a:xfrm>
          <a:prstGeom prst="rect">
            <a:avLst/>
          </a:prstGeom>
          <a:noFill/>
          <a:ln w="9525">
            <a:noFill/>
            <a:miter lim="800000"/>
            <a:headEnd/>
            <a:tailEnd/>
          </a:ln>
        </p:spPr>
        <p:txBody>
          <a:bodyPr>
            <a:prstTxWarp prst="textNoShape">
              <a:avLst/>
            </a:prstTxWarp>
            <a:spAutoFit/>
          </a:bodyPr>
          <a:lstStyle/>
          <a:p>
            <a:pPr>
              <a:spcBef>
                <a:spcPct val="50000"/>
              </a:spcBef>
            </a:pPr>
            <a:endParaRPr lang="en-US" dirty="0"/>
          </a:p>
        </p:txBody>
      </p:sp>
      <p:sp>
        <p:nvSpPr>
          <p:cNvPr id="16391" name="Text Box 11"/>
          <p:cNvSpPr txBox="1">
            <a:spLocks noChangeArrowheads="1"/>
          </p:cNvSpPr>
          <p:nvPr/>
        </p:nvSpPr>
        <p:spPr bwMode="auto">
          <a:xfrm>
            <a:off x="827584" y="2204865"/>
            <a:ext cx="7920880" cy="523220"/>
          </a:xfrm>
          <a:prstGeom prst="rect">
            <a:avLst/>
          </a:prstGeom>
          <a:noFill/>
          <a:ln w="9525">
            <a:noFill/>
            <a:miter lim="800000"/>
            <a:headEnd/>
            <a:tailEnd/>
          </a:ln>
        </p:spPr>
        <p:txBody>
          <a:bodyPr wrap="square">
            <a:prstTxWarp prst="textNoShape">
              <a:avLst/>
            </a:prstTxWarp>
            <a:spAutoFit/>
          </a:bodyPr>
          <a:lstStyle/>
          <a:p>
            <a:pPr marL="457200" indent="-457200" eaLnBrk="1" hangingPunct="1">
              <a:spcBef>
                <a:spcPct val="20000"/>
              </a:spcBef>
              <a:buFont typeface="Arial"/>
              <a:buChar char="•"/>
            </a:pPr>
            <a:r>
              <a:rPr lang="en-US" sz="2800" b="1" dirty="0" smtClean="0">
                <a:latin typeface="Cambria" panose="02040503050406030204" pitchFamily="18" charset="0"/>
                <a:cs typeface="Arial" pitchFamily="34" charset="0"/>
              </a:rPr>
              <a:t>Aggravating and mitigating factors</a:t>
            </a:r>
          </a:p>
        </p:txBody>
      </p:sp>
    </p:spTree>
    <p:extLst>
      <p:ext uri="{BB962C8B-B14F-4D97-AF65-F5344CB8AC3E}">
        <p14:creationId xmlns:p14="http://schemas.microsoft.com/office/powerpoint/2010/main" val="361610651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Grp="1" noChangeArrowheads="1"/>
          </p:cNvSpPr>
          <p:nvPr>
            <p:ph type="ftr" sz="quarter" idx="4294967295"/>
          </p:nvPr>
        </p:nvSpPr>
        <p:spPr>
          <a:xfrm rot="-5400000">
            <a:off x="-2061078" y="3674394"/>
            <a:ext cx="5006196" cy="381000"/>
          </a:xfrm>
          <a:noFill/>
        </p:spPr>
        <p:txBody>
          <a:bodyPr/>
          <a:lstStyle/>
          <a:p>
            <a:r>
              <a:rPr lang="en-US" smtClean="0">
                <a:latin typeface="Cambria" panose="02040503050406030204" pitchFamily="18" charset="0"/>
              </a:rPr>
              <a:t>Applied Research in Crime and Justice Conference 2017</a:t>
            </a:r>
            <a:endParaRPr lang="en-US" dirty="0">
              <a:latin typeface="Cambria" panose="02040503050406030204" pitchFamily="18" charset="0"/>
            </a:endParaRPr>
          </a:p>
        </p:txBody>
      </p:sp>
      <p:sp>
        <p:nvSpPr>
          <p:cNvPr id="16387" name="Title 1"/>
          <p:cNvSpPr>
            <a:spLocks noGrp="1"/>
          </p:cNvSpPr>
          <p:nvPr>
            <p:ph type="title"/>
          </p:nvPr>
        </p:nvSpPr>
        <p:spPr>
          <a:xfrm>
            <a:off x="611560" y="1340768"/>
            <a:ext cx="7772400" cy="864096"/>
          </a:xfrm>
        </p:spPr>
        <p:txBody>
          <a:bodyPr/>
          <a:lstStyle/>
          <a:p>
            <a:pPr eaLnBrk="1" hangingPunct="1"/>
            <a:r>
              <a:rPr lang="en-US" sz="2800" b="1" dirty="0" smtClean="0">
                <a:latin typeface="Cambria" panose="02040503050406030204" pitchFamily="18" charset="0"/>
              </a:rPr>
              <a:t>AIMS</a:t>
            </a:r>
          </a:p>
        </p:txBody>
      </p:sp>
      <p:sp>
        <p:nvSpPr>
          <p:cNvPr id="16389" name="Rectangle 6"/>
          <p:cNvSpPr>
            <a:spLocks noChangeArrowheads="1"/>
          </p:cNvSpPr>
          <p:nvPr/>
        </p:nvSpPr>
        <p:spPr bwMode="auto">
          <a:xfrm>
            <a:off x="6248400" y="2286000"/>
            <a:ext cx="1963738" cy="457200"/>
          </a:xfrm>
          <a:prstGeom prst="rect">
            <a:avLst/>
          </a:prstGeom>
          <a:noFill/>
          <a:ln w="9525">
            <a:noFill/>
            <a:miter lim="800000"/>
            <a:headEnd/>
            <a:tailEnd/>
          </a:ln>
        </p:spPr>
        <p:txBody>
          <a:bodyPr>
            <a:prstTxWarp prst="textNoShape">
              <a:avLst/>
            </a:prstTxWarp>
            <a:spAutoFit/>
          </a:bodyPr>
          <a:lstStyle/>
          <a:p>
            <a:endParaRPr lang="en-US" dirty="0"/>
          </a:p>
        </p:txBody>
      </p:sp>
      <p:sp>
        <p:nvSpPr>
          <p:cNvPr id="16390" name="Text Box 9"/>
          <p:cNvSpPr txBox="1">
            <a:spLocks noChangeArrowheads="1"/>
          </p:cNvSpPr>
          <p:nvPr/>
        </p:nvSpPr>
        <p:spPr bwMode="auto">
          <a:xfrm>
            <a:off x="2819400" y="3048000"/>
            <a:ext cx="4495800" cy="457200"/>
          </a:xfrm>
          <a:prstGeom prst="rect">
            <a:avLst/>
          </a:prstGeom>
          <a:noFill/>
          <a:ln w="9525">
            <a:noFill/>
            <a:miter lim="800000"/>
            <a:headEnd/>
            <a:tailEnd/>
          </a:ln>
        </p:spPr>
        <p:txBody>
          <a:bodyPr>
            <a:prstTxWarp prst="textNoShape">
              <a:avLst/>
            </a:prstTxWarp>
            <a:spAutoFit/>
          </a:bodyPr>
          <a:lstStyle/>
          <a:p>
            <a:pPr>
              <a:spcBef>
                <a:spcPct val="50000"/>
              </a:spcBef>
            </a:pPr>
            <a:endParaRPr lang="en-US" dirty="0"/>
          </a:p>
        </p:txBody>
      </p:sp>
      <p:sp>
        <p:nvSpPr>
          <p:cNvPr id="16391" name="Text Box 11"/>
          <p:cNvSpPr txBox="1">
            <a:spLocks noChangeArrowheads="1"/>
          </p:cNvSpPr>
          <p:nvPr/>
        </p:nvSpPr>
        <p:spPr bwMode="auto">
          <a:xfrm>
            <a:off x="539552" y="1988840"/>
            <a:ext cx="7946504" cy="1349087"/>
          </a:xfrm>
          <a:prstGeom prst="rect">
            <a:avLst/>
          </a:prstGeom>
          <a:noFill/>
          <a:ln w="9525">
            <a:noFill/>
            <a:miter lim="800000"/>
            <a:headEnd/>
            <a:tailEnd/>
          </a:ln>
        </p:spPr>
        <p:txBody>
          <a:bodyPr wrap="square">
            <a:prstTxWarp prst="textNoShape">
              <a:avLst/>
            </a:prstTxWarp>
            <a:spAutoFit/>
          </a:bodyPr>
          <a:lstStyle/>
          <a:p>
            <a:pPr eaLnBrk="1" hangingPunct="1">
              <a:lnSpc>
                <a:spcPct val="150000"/>
              </a:lnSpc>
              <a:spcBef>
                <a:spcPct val="20000"/>
              </a:spcBef>
            </a:pPr>
            <a:r>
              <a:rPr lang="en-US" sz="2800" b="1" dirty="0" smtClean="0">
                <a:latin typeface="Cambria" panose="02040503050406030204" pitchFamily="18" charset="0"/>
                <a:cs typeface="Arial" pitchFamily="34" charset="0"/>
              </a:rPr>
              <a:t>2. What is the magnitude of the difference between the sentences given by judges and jurors</a:t>
            </a:r>
            <a:r>
              <a:rPr lang="en-US" sz="2800" b="1" dirty="0">
                <a:latin typeface="Cambria" panose="02040503050406030204" pitchFamily="18" charset="0"/>
                <a:cs typeface="Arial" pitchFamily="34" charset="0"/>
              </a:rPr>
              <a:t>?</a:t>
            </a:r>
            <a:endParaRPr lang="en-US" sz="2800" b="1" dirty="0" smtClean="0">
              <a:latin typeface="Arial" pitchFamily="34" charset="0"/>
              <a:cs typeface="Arial" pitchFamily="34" charset="0"/>
            </a:endParaRPr>
          </a:p>
        </p:txBody>
      </p:sp>
    </p:spTree>
    <p:extLst>
      <p:ext uri="{BB962C8B-B14F-4D97-AF65-F5344CB8AC3E}">
        <p14:creationId xmlns:p14="http://schemas.microsoft.com/office/powerpoint/2010/main" val="343014777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Grp="1" noChangeArrowheads="1"/>
          </p:cNvSpPr>
          <p:nvPr>
            <p:ph type="ftr" sz="quarter" idx="4294967295"/>
          </p:nvPr>
        </p:nvSpPr>
        <p:spPr>
          <a:xfrm rot="-5400000">
            <a:off x="-2061078" y="3674394"/>
            <a:ext cx="5006196" cy="381000"/>
          </a:xfrm>
          <a:noFill/>
        </p:spPr>
        <p:txBody>
          <a:bodyPr/>
          <a:lstStyle/>
          <a:p>
            <a:r>
              <a:rPr lang="en-US" smtClean="0">
                <a:latin typeface="Cambria" panose="02040503050406030204" pitchFamily="18" charset="0"/>
              </a:rPr>
              <a:t>Applied Research in Crime and Justice Conference 2017</a:t>
            </a:r>
            <a:endParaRPr lang="en-US" dirty="0">
              <a:latin typeface="Cambria" panose="02040503050406030204" pitchFamily="18" charset="0"/>
            </a:endParaRPr>
          </a:p>
        </p:txBody>
      </p:sp>
      <p:sp>
        <p:nvSpPr>
          <p:cNvPr id="16387" name="Title 1"/>
          <p:cNvSpPr>
            <a:spLocks noGrp="1"/>
          </p:cNvSpPr>
          <p:nvPr>
            <p:ph type="title"/>
          </p:nvPr>
        </p:nvSpPr>
        <p:spPr>
          <a:xfrm>
            <a:off x="611560" y="1340768"/>
            <a:ext cx="7772400" cy="1019200"/>
          </a:xfrm>
        </p:spPr>
        <p:txBody>
          <a:bodyPr/>
          <a:lstStyle/>
          <a:p>
            <a:pPr eaLnBrk="1" hangingPunct="1"/>
            <a:r>
              <a:rPr lang="en-US" sz="2800" b="1" dirty="0" smtClean="0">
                <a:latin typeface="Cambria" panose="02040503050406030204" pitchFamily="18" charset="0"/>
              </a:rPr>
              <a:t>AIMS</a:t>
            </a:r>
          </a:p>
        </p:txBody>
      </p:sp>
      <p:sp>
        <p:nvSpPr>
          <p:cNvPr id="16389" name="Rectangle 6"/>
          <p:cNvSpPr>
            <a:spLocks noChangeArrowheads="1"/>
          </p:cNvSpPr>
          <p:nvPr/>
        </p:nvSpPr>
        <p:spPr bwMode="auto">
          <a:xfrm>
            <a:off x="6248400" y="2286000"/>
            <a:ext cx="1963738" cy="457200"/>
          </a:xfrm>
          <a:prstGeom prst="rect">
            <a:avLst/>
          </a:prstGeom>
          <a:noFill/>
          <a:ln w="9525">
            <a:noFill/>
            <a:miter lim="800000"/>
            <a:headEnd/>
            <a:tailEnd/>
          </a:ln>
        </p:spPr>
        <p:txBody>
          <a:bodyPr>
            <a:prstTxWarp prst="textNoShape">
              <a:avLst/>
            </a:prstTxWarp>
            <a:spAutoFit/>
          </a:bodyPr>
          <a:lstStyle/>
          <a:p>
            <a:endParaRPr lang="en-US" dirty="0"/>
          </a:p>
        </p:txBody>
      </p:sp>
      <p:sp>
        <p:nvSpPr>
          <p:cNvPr id="16390" name="Text Box 9"/>
          <p:cNvSpPr txBox="1">
            <a:spLocks noChangeArrowheads="1"/>
          </p:cNvSpPr>
          <p:nvPr/>
        </p:nvSpPr>
        <p:spPr bwMode="auto">
          <a:xfrm>
            <a:off x="2819400" y="3048000"/>
            <a:ext cx="4495800" cy="457200"/>
          </a:xfrm>
          <a:prstGeom prst="rect">
            <a:avLst/>
          </a:prstGeom>
          <a:noFill/>
          <a:ln w="9525">
            <a:noFill/>
            <a:miter lim="800000"/>
            <a:headEnd/>
            <a:tailEnd/>
          </a:ln>
        </p:spPr>
        <p:txBody>
          <a:bodyPr>
            <a:prstTxWarp prst="textNoShape">
              <a:avLst/>
            </a:prstTxWarp>
            <a:spAutoFit/>
          </a:bodyPr>
          <a:lstStyle/>
          <a:p>
            <a:pPr>
              <a:spcBef>
                <a:spcPct val="50000"/>
              </a:spcBef>
            </a:pPr>
            <a:endParaRPr lang="en-US" dirty="0"/>
          </a:p>
        </p:txBody>
      </p:sp>
      <p:sp>
        <p:nvSpPr>
          <p:cNvPr id="16391" name="Text Box 11"/>
          <p:cNvSpPr txBox="1">
            <a:spLocks noChangeArrowheads="1"/>
          </p:cNvSpPr>
          <p:nvPr/>
        </p:nvSpPr>
        <p:spPr bwMode="auto">
          <a:xfrm>
            <a:off x="755576" y="2204864"/>
            <a:ext cx="7730480" cy="1995418"/>
          </a:xfrm>
          <a:prstGeom prst="rect">
            <a:avLst/>
          </a:prstGeom>
          <a:noFill/>
          <a:ln w="9525">
            <a:noFill/>
            <a:miter lim="800000"/>
            <a:headEnd/>
            <a:tailEnd/>
          </a:ln>
        </p:spPr>
        <p:txBody>
          <a:bodyPr wrap="square">
            <a:prstTxWarp prst="textNoShape">
              <a:avLst/>
            </a:prstTxWarp>
            <a:spAutoFit/>
          </a:bodyPr>
          <a:lstStyle/>
          <a:p>
            <a:pPr eaLnBrk="1" hangingPunct="1">
              <a:lnSpc>
                <a:spcPct val="150000"/>
              </a:lnSpc>
              <a:spcBef>
                <a:spcPct val="20000"/>
              </a:spcBef>
            </a:pPr>
            <a:r>
              <a:rPr lang="en-US" sz="2800" b="1" dirty="0">
                <a:latin typeface="Cambria" panose="02040503050406030204" pitchFamily="18" charset="0"/>
                <a:cs typeface="Arial" pitchFamily="34" charset="0"/>
              </a:rPr>
              <a:t>3</a:t>
            </a:r>
            <a:r>
              <a:rPr lang="en-US" sz="2800" b="1" dirty="0" smtClean="0">
                <a:latin typeface="Cambria" panose="02040503050406030204" pitchFamily="18" charset="0"/>
                <a:cs typeface="Arial" pitchFamily="34" charset="0"/>
              </a:rPr>
              <a:t>. Does the type of crime affect the proportion of jurors who are more lenient or more severe than the judge?</a:t>
            </a:r>
            <a:endParaRPr lang="en-US" sz="2800" b="1" dirty="0" smtClean="0">
              <a:latin typeface="Arial" pitchFamily="34" charset="0"/>
              <a:cs typeface="Arial" pitchFamily="34" charset="0"/>
            </a:endParaRPr>
          </a:p>
        </p:txBody>
      </p:sp>
    </p:spTree>
    <p:extLst>
      <p:ext uri="{BB962C8B-B14F-4D97-AF65-F5344CB8AC3E}">
        <p14:creationId xmlns:p14="http://schemas.microsoft.com/office/powerpoint/2010/main" val="250874970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Grp="1" noChangeArrowheads="1"/>
          </p:cNvSpPr>
          <p:nvPr>
            <p:ph type="ftr" sz="quarter" idx="4294967295"/>
          </p:nvPr>
        </p:nvSpPr>
        <p:spPr>
          <a:xfrm rot="-5400000">
            <a:off x="-2061078" y="3674394"/>
            <a:ext cx="5006196" cy="381000"/>
          </a:xfrm>
          <a:noFill/>
        </p:spPr>
        <p:txBody>
          <a:bodyPr/>
          <a:lstStyle/>
          <a:p>
            <a:r>
              <a:rPr lang="en-US" smtClean="0">
                <a:latin typeface="Cambria" panose="02040503050406030204" pitchFamily="18" charset="0"/>
              </a:rPr>
              <a:t>Applied Research in Crime and Justice Conference 2017</a:t>
            </a:r>
            <a:endParaRPr lang="en-US" dirty="0">
              <a:latin typeface="Cambria" panose="02040503050406030204" pitchFamily="18" charset="0"/>
            </a:endParaRPr>
          </a:p>
        </p:txBody>
      </p:sp>
      <p:sp>
        <p:nvSpPr>
          <p:cNvPr id="16387" name="Title 1"/>
          <p:cNvSpPr>
            <a:spLocks noGrp="1"/>
          </p:cNvSpPr>
          <p:nvPr>
            <p:ph type="title"/>
          </p:nvPr>
        </p:nvSpPr>
        <p:spPr>
          <a:xfrm>
            <a:off x="611560" y="1340768"/>
            <a:ext cx="7772400" cy="1019200"/>
          </a:xfrm>
        </p:spPr>
        <p:txBody>
          <a:bodyPr/>
          <a:lstStyle/>
          <a:p>
            <a:pPr eaLnBrk="1" hangingPunct="1"/>
            <a:r>
              <a:rPr lang="en-US" sz="2800" b="1" dirty="0" smtClean="0">
                <a:latin typeface="Cambria" panose="02040503050406030204" pitchFamily="18" charset="0"/>
              </a:rPr>
              <a:t>AIMS</a:t>
            </a:r>
          </a:p>
        </p:txBody>
      </p:sp>
      <p:sp>
        <p:nvSpPr>
          <p:cNvPr id="16389" name="Rectangle 6"/>
          <p:cNvSpPr>
            <a:spLocks noChangeArrowheads="1"/>
          </p:cNvSpPr>
          <p:nvPr/>
        </p:nvSpPr>
        <p:spPr bwMode="auto">
          <a:xfrm>
            <a:off x="6248400" y="2286000"/>
            <a:ext cx="1963738" cy="457200"/>
          </a:xfrm>
          <a:prstGeom prst="rect">
            <a:avLst/>
          </a:prstGeom>
          <a:noFill/>
          <a:ln w="9525">
            <a:noFill/>
            <a:miter lim="800000"/>
            <a:headEnd/>
            <a:tailEnd/>
          </a:ln>
        </p:spPr>
        <p:txBody>
          <a:bodyPr>
            <a:prstTxWarp prst="textNoShape">
              <a:avLst/>
            </a:prstTxWarp>
            <a:spAutoFit/>
          </a:bodyPr>
          <a:lstStyle/>
          <a:p>
            <a:endParaRPr lang="en-US" dirty="0"/>
          </a:p>
        </p:txBody>
      </p:sp>
      <p:sp>
        <p:nvSpPr>
          <p:cNvPr id="16390" name="Text Box 9"/>
          <p:cNvSpPr txBox="1">
            <a:spLocks noChangeArrowheads="1"/>
          </p:cNvSpPr>
          <p:nvPr/>
        </p:nvSpPr>
        <p:spPr bwMode="auto">
          <a:xfrm>
            <a:off x="2819400" y="3048000"/>
            <a:ext cx="4495800" cy="457200"/>
          </a:xfrm>
          <a:prstGeom prst="rect">
            <a:avLst/>
          </a:prstGeom>
          <a:noFill/>
          <a:ln w="9525">
            <a:noFill/>
            <a:miter lim="800000"/>
            <a:headEnd/>
            <a:tailEnd/>
          </a:ln>
        </p:spPr>
        <p:txBody>
          <a:bodyPr>
            <a:prstTxWarp prst="textNoShape">
              <a:avLst/>
            </a:prstTxWarp>
            <a:spAutoFit/>
          </a:bodyPr>
          <a:lstStyle/>
          <a:p>
            <a:pPr>
              <a:spcBef>
                <a:spcPct val="50000"/>
              </a:spcBef>
            </a:pPr>
            <a:endParaRPr lang="en-US" dirty="0"/>
          </a:p>
        </p:txBody>
      </p:sp>
      <p:sp>
        <p:nvSpPr>
          <p:cNvPr id="16391" name="Text Box 11"/>
          <p:cNvSpPr txBox="1">
            <a:spLocks noChangeArrowheads="1"/>
          </p:cNvSpPr>
          <p:nvPr/>
        </p:nvSpPr>
        <p:spPr bwMode="auto">
          <a:xfrm>
            <a:off x="755576" y="2204864"/>
            <a:ext cx="7730480" cy="2814104"/>
          </a:xfrm>
          <a:prstGeom prst="rect">
            <a:avLst/>
          </a:prstGeom>
          <a:noFill/>
          <a:ln w="9525">
            <a:noFill/>
            <a:miter lim="800000"/>
            <a:headEnd/>
            <a:tailEnd/>
          </a:ln>
        </p:spPr>
        <p:txBody>
          <a:bodyPr wrap="square">
            <a:prstTxWarp prst="textNoShape">
              <a:avLst/>
            </a:prstTxWarp>
            <a:spAutoFit/>
          </a:bodyPr>
          <a:lstStyle/>
          <a:p>
            <a:pPr eaLnBrk="1" hangingPunct="1">
              <a:lnSpc>
                <a:spcPct val="150000"/>
              </a:lnSpc>
              <a:spcBef>
                <a:spcPct val="20000"/>
              </a:spcBef>
            </a:pPr>
            <a:r>
              <a:rPr lang="en-US" sz="2800" b="1" dirty="0">
                <a:latin typeface="Cambria" panose="02040503050406030204" pitchFamily="18" charset="0"/>
                <a:cs typeface="Arial" pitchFamily="34" charset="0"/>
              </a:rPr>
              <a:t>4</a:t>
            </a:r>
            <a:r>
              <a:rPr lang="en-US" sz="2800" b="1" dirty="0" smtClean="0">
                <a:latin typeface="Cambria" panose="02040503050406030204" pitchFamily="18" charset="0"/>
                <a:cs typeface="Arial" pitchFamily="34" charset="0"/>
              </a:rPr>
              <a:t>. To compare jurors’ sentencing purpose preferences with those of judges:</a:t>
            </a:r>
          </a:p>
          <a:p>
            <a:pPr marL="457200" indent="-457200" eaLnBrk="1" hangingPunct="1">
              <a:lnSpc>
                <a:spcPct val="150000"/>
              </a:lnSpc>
              <a:spcBef>
                <a:spcPct val="20000"/>
              </a:spcBef>
              <a:buFont typeface="Arial"/>
              <a:buChar char="•"/>
            </a:pPr>
            <a:r>
              <a:rPr lang="en-US" sz="2800" b="1" dirty="0" smtClean="0">
                <a:latin typeface="Cambria" panose="02040503050406030204" pitchFamily="18" charset="0"/>
                <a:cs typeface="Arial" pitchFamily="34" charset="0"/>
              </a:rPr>
              <a:t>how do judges rank purposes?</a:t>
            </a:r>
          </a:p>
          <a:p>
            <a:pPr marL="457200" indent="-457200" eaLnBrk="1" hangingPunct="1">
              <a:lnSpc>
                <a:spcPct val="150000"/>
              </a:lnSpc>
              <a:spcBef>
                <a:spcPct val="20000"/>
              </a:spcBef>
              <a:buFont typeface="Arial"/>
              <a:buChar char="•"/>
            </a:pPr>
            <a:r>
              <a:rPr lang="en-US" sz="2800" b="1" dirty="0" smtClean="0">
                <a:latin typeface="Cambria" panose="02040503050406030204" pitchFamily="18" charset="0"/>
                <a:cs typeface="Arial" pitchFamily="34" charset="0"/>
              </a:rPr>
              <a:t>how do jurors rank purposes?</a:t>
            </a:r>
            <a:endParaRPr lang="en-US" sz="2800" b="1" dirty="0" smtClean="0">
              <a:latin typeface="Arial" pitchFamily="34" charset="0"/>
              <a:cs typeface="Arial" pitchFamily="34" charset="0"/>
            </a:endParaRPr>
          </a:p>
        </p:txBody>
      </p:sp>
    </p:spTree>
    <p:extLst>
      <p:ext uri="{BB962C8B-B14F-4D97-AF65-F5344CB8AC3E}">
        <p14:creationId xmlns:p14="http://schemas.microsoft.com/office/powerpoint/2010/main" val="428101505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Grp="1" noChangeArrowheads="1"/>
          </p:cNvSpPr>
          <p:nvPr>
            <p:ph type="ftr" sz="quarter" idx="4294967295"/>
          </p:nvPr>
        </p:nvSpPr>
        <p:spPr>
          <a:xfrm rot="-5400000">
            <a:off x="-2061078" y="3674394"/>
            <a:ext cx="5006196" cy="381000"/>
          </a:xfrm>
          <a:noFill/>
        </p:spPr>
        <p:txBody>
          <a:bodyPr/>
          <a:lstStyle/>
          <a:p>
            <a:r>
              <a:rPr lang="en-US" smtClean="0">
                <a:latin typeface="Cambria" panose="02040503050406030204" pitchFamily="18" charset="0"/>
              </a:rPr>
              <a:t>Applied Research in Crime and Justice Conference 2017</a:t>
            </a:r>
            <a:endParaRPr lang="en-US" dirty="0">
              <a:latin typeface="Cambria" panose="02040503050406030204" pitchFamily="18" charset="0"/>
            </a:endParaRPr>
          </a:p>
        </p:txBody>
      </p:sp>
      <p:sp>
        <p:nvSpPr>
          <p:cNvPr id="16387" name="Title 1"/>
          <p:cNvSpPr>
            <a:spLocks noGrp="1"/>
          </p:cNvSpPr>
          <p:nvPr>
            <p:ph type="title"/>
          </p:nvPr>
        </p:nvSpPr>
        <p:spPr>
          <a:xfrm>
            <a:off x="611560" y="1340768"/>
            <a:ext cx="7772400" cy="1019200"/>
          </a:xfrm>
        </p:spPr>
        <p:txBody>
          <a:bodyPr/>
          <a:lstStyle/>
          <a:p>
            <a:pPr eaLnBrk="1" hangingPunct="1"/>
            <a:r>
              <a:rPr lang="en-US" sz="2800" b="1" dirty="0" smtClean="0">
                <a:latin typeface="Cambria" panose="02040503050406030204" pitchFamily="18" charset="0"/>
              </a:rPr>
              <a:t>AIMS</a:t>
            </a:r>
          </a:p>
        </p:txBody>
      </p:sp>
      <p:sp>
        <p:nvSpPr>
          <p:cNvPr id="16389" name="Rectangle 6"/>
          <p:cNvSpPr>
            <a:spLocks noChangeArrowheads="1"/>
          </p:cNvSpPr>
          <p:nvPr/>
        </p:nvSpPr>
        <p:spPr bwMode="auto">
          <a:xfrm>
            <a:off x="6248400" y="2286000"/>
            <a:ext cx="1963738" cy="457200"/>
          </a:xfrm>
          <a:prstGeom prst="rect">
            <a:avLst/>
          </a:prstGeom>
          <a:noFill/>
          <a:ln w="9525">
            <a:noFill/>
            <a:miter lim="800000"/>
            <a:headEnd/>
            <a:tailEnd/>
          </a:ln>
        </p:spPr>
        <p:txBody>
          <a:bodyPr>
            <a:prstTxWarp prst="textNoShape">
              <a:avLst/>
            </a:prstTxWarp>
            <a:spAutoFit/>
          </a:bodyPr>
          <a:lstStyle/>
          <a:p>
            <a:endParaRPr lang="en-US" dirty="0"/>
          </a:p>
        </p:txBody>
      </p:sp>
      <p:sp>
        <p:nvSpPr>
          <p:cNvPr id="16390" name="Text Box 9"/>
          <p:cNvSpPr txBox="1">
            <a:spLocks noChangeArrowheads="1"/>
          </p:cNvSpPr>
          <p:nvPr/>
        </p:nvSpPr>
        <p:spPr bwMode="auto">
          <a:xfrm>
            <a:off x="2819400" y="3048000"/>
            <a:ext cx="4495800" cy="457200"/>
          </a:xfrm>
          <a:prstGeom prst="rect">
            <a:avLst/>
          </a:prstGeom>
          <a:noFill/>
          <a:ln w="9525">
            <a:noFill/>
            <a:miter lim="800000"/>
            <a:headEnd/>
            <a:tailEnd/>
          </a:ln>
        </p:spPr>
        <p:txBody>
          <a:bodyPr>
            <a:prstTxWarp prst="textNoShape">
              <a:avLst/>
            </a:prstTxWarp>
            <a:spAutoFit/>
          </a:bodyPr>
          <a:lstStyle/>
          <a:p>
            <a:pPr>
              <a:spcBef>
                <a:spcPct val="50000"/>
              </a:spcBef>
            </a:pPr>
            <a:endParaRPr lang="en-US" dirty="0"/>
          </a:p>
        </p:txBody>
      </p:sp>
      <p:sp>
        <p:nvSpPr>
          <p:cNvPr id="16391" name="Text Box 11"/>
          <p:cNvSpPr txBox="1">
            <a:spLocks noChangeArrowheads="1"/>
          </p:cNvSpPr>
          <p:nvPr/>
        </p:nvSpPr>
        <p:spPr bwMode="auto">
          <a:xfrm>
            <a:off x="755576" y="2204864"/>
            <a:ext cx="7730480" cy="2727926"/>
          </a:xfrm>
          <a:prstGeom prst="rect">
            <a:avLst/>
          </a:prstGeom>
          <a:noFill/>
          <a:ln w="9525">
            <a:noFill/>
            <a:miter lim="800000"/>
            <a:headEnd/>
            <a:tailEnd/>
          </a:ln>
        </p:spPr>
        <p:txBody>
          <a:bodyPr wrap="square">
            <a:prstTxWarp prst="textNoShape">
              <a:avLst/>
            </a:prstTxWarp>
            <a:spAutoFit/>
          </a:bodyPr>
          <a:lstStyle/>
          <a:p>
            <a:pPr eaLnBrk="1" hangingPunct="1">
              <a:lnSpc>
                <a:spcPct val="150000"/>
              </a:lnSpc>
              <a:spcBef>
                <a:spcPct val="20000"/>
              </a:spcBef>
            </a:pPr>
            <a:r>
              <a:rPr lang="en-US" sz="2800" b="1" dirty="0">
                <a:latin typeface="Cambria" panose="02040503050406030204" pitchFamily="18" charset="0"/>
                <a:cs typeface="Arial" pitchFamily="34" charset="0"/>
              </a:rPr>
              <a:t>5</a:t>
            </a:r>
            <a:r>
              <a:rPr lang="en-US" sz="2800" b="1" dirty="0" smtClean="0">
                <a:latin typeface="Cambria" panose="02040503050406030204" pitchFamily="18" charset="0"/>
                <a:cs typeface="Arial" pitchFamily="34" charset="0"/>
              </a:rPr>
              <a:t>. Is there a relationship between juror’s  purpose choice and the severity of their suggested sentence</a:t>
            </a:r>
            <a:r>
              <a:rPr lang="en-US" sz="2800" b="1" dirty="0">
                <a:latin typeface="Cambria" panose="02040503050406030204" pitchFamily="18" charset="0"/>
                <a:cs typeface="Arial" pitchFamily="34" charset="0"/>
              </a:rPr>
              <a:t>?</a:t>
            </a:r>
            <a:endParaRPr lang="en-US" sz="2800" b="1" dirty="0" smtClean="0">
              <a:latin typeface="Cambria" panose="02040503050406030204" pitchFamily="18" charset="0"/>
              <a:cs typeface="Arial" pitchFamily="34" charset="0"/>
            </a:endParaRPr>
          </a:p>
          <a:p>
            <a:pPr eaLnBrk="1" hangingPunct="1">
              <a:lnSpc>
                <a:spcPct val="150000"/>
              </a:lnSpc>
              <a:spcBef>
                <a:spcPct val="20000"/>
              </a:spcBef>
            </a:pPr>
            <a:endParaRPr lang="en-US" sz="2800" b="1" dirty="0" smtClean="0">
              <a:latin typeface="Cambria" panose="02040503050406030204" pitchFamily="18" charset="0"/>
              <a:cs typeface="Arial" pitchFamily="34" charset="0"/>
            </a:endParaRPr>
          </a:p>
        </p:txBody>
      </p:sp>
    </p:spTree>
    <p:extLst>
      <p:ext uri="{BB962C8B-B14F-4D97-AF65-F5344CB8AC3E}">
        <p14:creationId xmlns:p14="http://schemas.microsoft.com/office/powerpoint/2010/main" val="74605865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Grp="1" noChangeArrowheads="1"/>
          </p:cNvSpPr>
          <p:nvPr>
            <p:ph type="ftr" sz="quarter" idx="4294967295"/>
          </p:nvPr>
        </p:nvSpPr>
        <p:spPr>
          <a:xfrm rot="-5400000">
            <a:off x="-2061078" y="3674394"/>
            <a:ext cx="5006196" cy="381000"/>
          </a:xfrm>
          <a:noFill/>
        </p:spPr>
        <p:txBody>
          <a:bodyPr/>
          <a:lstStyle/>
          <a:p>
            <a:r>
              <a:rPr lang="en-US" smtClean="0">
                <a:latin typeface="Cambria" panose="02040503050406030204" pitchFamily="18" charset="0"/>
              </a:rPr>
              <a:t>Applied Research in Crime and Justice Conference 2017</a:t>
            </a:r>
            <a:endParaRPr lang="en-US" dirty="0">
              <a:latin typeface="Cambria" panose="02040503050406030204" pitchFamily="18" charset="0"/>
            </a:endParaRPr>
          </a:p>
        </p:txBody>
      </p:sp>
      <p:sp>
        <p:nvSpPr>
          <p:cNvPr id="16387" name="Title 1"/>
          <p:cNvSpPr>
            <a:spLocks noGrp="1"/>
          </p:cNvSpPr>
          <p:nvPr>
            <p:ph type="title"/>
          </p:nvPr>
        </p:nvSpPr>
        <p:spPr>
          <a:xfrm>
            <a:off x="611560" y="1340768"/>
            <a:ext cx="7772400" cy="1019200"/>
          </a:xfrm>
        </p:spPr>
        <p:txBody>
          <a:bodyPr/>
          <a:lstStyle/>
          <a:p>
            <a:pPr eaLnBrk="1" hangingPunct="1"/>
            <a:r>
              <a:rPr lang="en-US" sz="2800" b="1" dirty="0" smtClean="0">
                <a:latin typeface="Cambria" panose="02040503050406030204" pitchFamily="18" charset="0"/>
              </a:rPr>
              <a:t>METHOD</a:t>
            </a:r>
          </a:p>
        </p:txBody>
      </p:sp>
      <p:sp>
        <p:nvSpPr>
          <p:cNvPr id="16389" name="Rectangle 6"/>
          <p:cNvSpPr>
            <a:spLocks noChangeArrowheads="1"/>
          </p:cNvSpPr>
          <p:nvPr/>
        </p:nvSpPr>
        <p:spPr bwMode="auto">
          <a:xfrm>
            <a:off x="6248400" y="2286000"/>
            <a:ext cx="1963738" cy="457200"/>
          </a:xfrm>
          <a:prstGeom prst="rect">
            <a:avLst/>
          </a:prstGeom>
          <a:noFill/>
          <a:ln w="9525">
            <a:noFill/>
            <a:miter lim="800000"/>
            <a:headEnd/>
            <a:tailEnd/>
          </a:ln>
        </p:spPr>
        <p:txBody>
          <a:bodyPr>
            <a:prstTxWarp prst="textNoShape">
              <a:avLst/>
            </a:prstTxWarp>
            <a:spAutoFit/>
          </a:bodyPr>
          <a:lstStyle/>
          <a:p>
            <a:endParaRPr lang="en-US" dirty="0"/>
          </a:p>
        </p:txBody>
      </p:sp>
      <p:sp>
        <p:nvSpPr>
          <p:cNvPr id="16390" name="Text Box 9"/>
          <p:cNvSpPr txBox="1">
            <a:spLocks noChangeArrowheads="1"/>
          </p:cNvSpPr>
          <p:nvPr/>
        </p:nvSpPr>
        <p:spPr bwMode="auto">
          <a:xfrm>
            <a:off x="2819400" y="3048000"/>
            <a:ext cx="4495800" cy="457200"/>
          </a:xfrm>
          <a:prstGeom prst="rect">
            <a:avLst/>
          </a:prstGeom>
          <a:noFill/>
          <a:ln w="9525">
            <a:noFill/>
            <a:miter lim="800000"/>
            <a:headEnd/>
            <a:tailEnd/>
          </a:ln>
        </p:spPr>
        <p:txBody>
          <a:bodyPr>
            <a:prstTxWarp prst="textNoShape">
              <a:avLst/>
            </a:prstTxWarp>
            <a:spAutoFit/>
          </a:bodyPr>
          <a:lstStyle/>
          <a:p>
            <a:pPr>
              <a:spcBef>
                <a:spcPct val="50000"/>
              </a:spcBef>
            </a:pPr>
            <a:endParaRPr lang="en-US" dirty="0"/>
          </a:p>
        </p:txBody>
      </p:sp>
      <p:sp>
        <p:nvSpPr>
          <p:cNvPr id="16391" name="Text Box 11"/>
          <p:cNvSpPr txBox="1">
            <a:spLocks noChangeArrowheads="1"/>
          </p:cNvSpPr>
          <p:nvPr/>
        </p:nvSpPr>
        <p:spPr bwMode="auto">
          <a:xfrm>
            <a:off x="755576" y="2204864"/>
            <a:ext cx="7730480" cy="615553"/>
          </a:xfrm>
          <a:prstGeom prst="rect">
            <a:avLst/>
          </a:prstGeom>
          <a:noFill/>
          <a:ln w="9525">
            <a:noFill/>
            <a:miter lim="800000"/>
            <a:headEnd/>
            <a:tailEnd/>
          </a:ln>
        </p:spPr>
        <p:txBody>
          <a:bodyPr wrap="square">
            <a:prstTxWarp prst="textNoShape">
              <a:avLst/>
            </a:prstTxWarp>
            <a:spAutoFit/>
          </a:bodyPr>
          <a:lstStyle/>
          <a:p>
            <a:pPr eaLnBrk="1" hangingPunct="1">
              <a:lnSpc>
                <a:spcPct val="150000"/>
              </a:lnSpc>
              <a:spcBef>
                <a:spcPct val="20000"/>
              </a:spcBef>
            </a:pPr>
            <a:r>
              <a:rPr lang="en-US" b="1" dirty="0" smtClean="0">
                <a:latin typeface="Cambria" panose="02040503050406030204" pitchFamily="18" charset="0"/>
                <a:cs typeface="Arial" pitchFamily="34" charset="0"/>
              </a:rPr>
              <a:t>STAGE ONE:  After a guilty verdict.</a:t>
            </a:r>
            <a:endParaRPr lang="en-US" b="1" dirty="0" smtClean="0">
              <a:latin typeface="Arial" pitchFamily="34" charset="0"/>
              <a:cs typeface="Arial" pitchFamily="34" charset="0"/>
            </a:endParaRPr>
          </a:p>
        </p:txBody>
      </p:sp>
    </p:spTree>
    <p:extLst>
      <p:ext uri="{BB962C8B-B14F-4D97-AF65-F5344CB8AC3E}">
        <p14:creationId xmlns:p14="http://schemas.microsoft.com/office/powerpoint/2010/main" val="69592287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Grp="1" noChangeArrowheads="1"/>
          </p:cNvSpPr>
          <p:nvPr>
            <p:ph type="ftr" sz="quarter" idx="4294967295"/>
          </p:nvPr>
        </p:nvSpPr>
        <p:spPr>
          <a:xfrm rot="-5400000">
            <a:off x="-2061078" y="3674394"/>
            <a:ext cx="5006196" cy="381000"/>
          </a:xfrm>
          <a:noFill/>
        </p:spPr>
        <p:txBody>
          <a:bodyPr/>
          <a:lstStyle/>
          <a:p>
            <a:r>
              <a:rPr lang="en-US" smtClean="0">
                <a:latin typeface="Cambria" panose="02040503050406030204" pitchFamily="18" charset="0"/>
              </a:rPr>
              <a:t>Applied Research in Crime and Justice Conference 2017</a:t>
            </a:r>
            <a:endParaRPr lang="en-US" dirty="0">
              <a:latin typeface="Cambria" panose="02040503050406030204" pitchFamily="18" charset="0"/>
            </a:endParaRPr>
          </a:p>
        </p:txBody>
      </p:sp>
      <p:sp>
        <p:nvSpPr>
          <p:cNvPr id="16387" name="Title 1"/>
          <p:cNvSpPr>
            <a:spLocks noGrp="1"/>
          </p:cNvSpPr>
          <p:nvPr>
            <p:ph type="title"/>
          </p:nvPr>
        </p:nvSpPr>
        <p:spPr>
          <a:xfrm>
            <a:off x="713656" y="1482824"/>
            <a:ext cx="7772400" cy="803176"/>
          </a:xfrm>
        </p:spPr>
        <p:txBody>
          <a:bodyPr/>
          <a:lstStyle/>
          <a:p>
            <a:pPr eaLnBrk="1" hangingPunct="1"/>
            <a:r>
              <a:rPr lang="en-US" sz="2800" b="1" dirty="0" smtClean="0">
                <a:latin typeface="Cambria" panose="02040503050406030204" pitchFamily="18" charset="0"/>
              </a:rPr>
              <a:t>Victorian Jury Project – results survey 1</a:t>
            </a:r>
          </a:p>
        </p:txBody>
      </p:sp>
      <p:sp>
        <p:nvSpPr>
          <p:cNvPr id="16389" name="Rectangle 6"/>
          <p:cNvSpPr>
            <a:spLocks noChangeArrowheads="1"/>
          </p:cNvSpPr>
          <p:nvPr/>
        </p:nvSpPr>
        <p:spPr bwMode="auto">
          <a:xfrm>
            <a:off x="6248400" y="2286000"/>
            <a:ext cx="1963738" cy="457200"/>
          </a:xfrm>
          <a:prstGeom prst="rect">
            <a:avLst/>
          </a:prstGeom>
          <a:noFill/>
          <a:ln w="9525">
            <a:noFill/>
            <a:miter lim="800000"/>
            <a:headEnd/>
            <a:tailEnd/>
          </a:ln>
        </p:spPr>
        <p:txBody>
          <a:bodyPr>
            <a:prstTxWarp prst="textNoShape">
              <a:avLst/>
            </a:prstTxWarp>
            <a:spAutoFit/>
          </a:bodyPr>
          <a:lstStyle/>
          <a:p>
            <a:endParaRPr lang="en-US" dirty="0"/>
          </a:p>
        </p:txBody>
      </p:sp>
      <p:sp>
        <p:nvSpPr>
          <p:cNvPr id="16390" name="Text Box 9"/>
          <p:cNvSpPr txBox="1">
            <a:spLocks noChangeArrowheads="1"/>
          </p:cNvSpPr>
          <p:nvPr/>
        </p:nvSpPr>
        <p:spPr bwMode="auto">
          <a:xfrm>
            <a:off x="2819400" y="3048000"/>
            <a:ext cx="4495800" cy="457200"/>
          </a:xfrm>
          <a:prstGeom prst="rect">
            <a:avLst/>
          </a:prstGeom>
          <a:noFill/>
          <a:ln w="9525">
            <a:noFill/>
            <a:miter lim="800000"/>
            <a:headEnd/>
            <a:tailEnd/>
          </a:ln>
        </p:spPr>
        <p:txBody>
          <a:bodyPr>
            <a:prstTxWarp prst="textNoShape">
              <a:avLst/>
            </a:prstTxWarp>
            <a:spAutoFit/>
          </a:bodyPr>
          <a:lstStyle/>
          <a:p>
            <a:pPr>
              <a:spcBef>
                <a:spcPct val="50000"/>
              </a:spcBef>
            </a:pPr>
            <a:endParaRPr lang="en-US" dirty="0"/>
          </a:p>
        </p:txBody>
      </p:sp>
      <p:sp>
        <p:nvSpPr>
          <p:cNvPr id="16391" name="Text Box 11"/>
          <p:cNvSpPr txBox="1">
            <a:spLocks noChangeArrowheads="1"/>
          </p:cNvSpPr>
          <p:nvPr/>
        </p:nvSpPr>
        <p:spPr bwMode="auto">
          <a:xfrm>
            <a:off x="899592" y="2286000"/>
            <a:ext cx="7920880" cy="2308324"/>
          </a:xfrm>
          <a:prstGeom prst="rect">
            <a:avLst/>
          </a:prstGeom>
          <a:noFill/>
          <a:ln w="9525">
            <a:noFill/>
            <a:miter lim="800000"/>
            <a:headEnd/>
            <a:tailEnd/>
          </a:ln>
        </p:spPr>
        <p:txBody>
          <a:bodyPr wrap="square">
            <a:prstTxWarp prst="textNoShape">
              <a:avLst/>
            </a:prstTxWarp>
            <a:spAutoFit/>
          </a:bodyPr>
          <a:lstStyle/>
          <a:p>
            <a:r>
              <a:rPr lang="en-US" dirty="0" smtClean="0">
                <a:latin typeface="Cambria" panose="02040503050406030204" pitchFamily="18" charset="0"/>
              </a:rPr>
              <a:t>Survey 1 QA1a</a:t>
            </a:r>
            <a:r>
              <a:rPr lang="en-US" dirty="0">
                <a:latin typeface="Cambria" panose="02040503050406030204" pitchFamily="18" charset="0"/>
              </a:rPr>
              <a:t>. What sentence do you consider the offender should receive in this case</a:t>
            </a:r>
            <a:r>
              <a:rPr lang="en-US" dirty="0" smtClean="0">
                <a:latin typeface="Cambria" panose="02040503050406030204" pitchFamily="18" charset="0"/>
              </a:rPr>
              <a:t>? </a:t>
            </a:r>
          </a:p>
          <a:p>
            <a:endParaRPr lang="en-US" dirty="0" smtClean="0">
              <a:latin typeface="Cambria" panose="02040503050406030204" pitchFamily="18" charset="0"/>
            </a:endParaRPr>
          </a:p>
          <a:p>
            <a:pPr marL="342900" indent="-342900">
              <a:buFontTx/>
              <a:buChar char="-"/>
            </a:pPr>
            <a:r>
              <a:rPr lang="en-US" dirty="0" smtClean="0">
                <a:latin typeface="Cambria" panose="02040503050406030204" pitchFamily="18" charset="0"/>
                <a:cs typeface="Arial" pitchFamily="34" charset="0"/>
              </a:rPr>
              <a:t>990 jurors provided a response to this question</a:t>
            </a:r>
          </a:p>
          <a:p>
            <a:pPr marL="800100" lvl="1" indent="-342900">
              <a:buFontTx/>
              <a:buChar char="-"/>
            </a:pPr>
            <a:r>
              <a:rPr lang="en-US" dirty="0" smtClean="0">
                <a:latin typeface="Cambria" panose="02040503050406030204" pitchFamily="18" charset="0"/>
                <a:cs typeface="Arial" pitchFamily="34" charset="0"/>
              </a:rPr>
              <a:t>631 (64%) chose imprisonment </a:t>
            </a:r>
          </a:p>
          <a:p>
            <a:pPr marL="800100" lvl="1" indent="-342900">
              <a:buFontTx/>
              <a:buChar char="-"/>
            </a:pPr>
            <a:r>
              <a:rPr lang="en-US" dirty="0" smtClean="0">
                <a:latin typeface="Cambria" panose="02040503050406030204" pitchFamily="18" charset="0"/>
                <a:cs typeface="Arial" pitchFamily="34" charset="0"/>
              </a:rPr>
              <a:t>366 (58% of the 631) specified a non-parole period</a:t>
            </a:r>
          </a:p>
        </p:txBody>
      </p:sp>
      <p:pic>
        <p:nvPicPr>
          <p:cNvPr id="2" name="Picture 1" descr="uni1_2013_print.pdf - Adobe Reade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75776"/>
            <a:ext cx="9144000" cy="6606791"/>
          </a:xfrm>
          <a:prstGeom prst="rect">
            <a:avLst/>
          </a:prstGeom>
        </p:spPr>
      </p:pic>
    </p:spTree>
    <p:extLst>
      <p:ext uri="{BB962C8B-B14F-4D97-AF65-F5344CB8AC3E}">
        <p14:creationId xmlns:p14="http://schemas.microsoft.com/office/powerpoint/2010/main" val="212247320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CoverPage">
  <a:themeElements>
    <a:clrScheme name="CoverPa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overPag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10" charset="0"/>
            <a:ea typeface="ＭＳ Ｐゴシック" pitchFamily="-110" charset="-128"/>
            <a:cs typeface="ＭＳ Ｐゴシック" pitchFamily="-11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10" charset="0"/>
            <a:ea typeface="ＭＳ Ｐゴシック" pitchFamily="-110" charset="-128"/>
            <a:cs typeface="ＭＳ Ｐゴシック" pitchFamily="-110" charset="-128"/>
          </a:defRPr>
        </a:defPPr>
      </a:lstStyle>
    </a:lnDef>
  </a:objectDefaults>
  <a:extraClrSchemeLst>
    <a:extraClrScheme>
      <a:clrScheme name="CoverPa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verPag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verPag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verPag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verPag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verPag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verPag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verPag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verPag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verPag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verPag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verPag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CoverPa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overPag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J Document" ma:contentTypeID="0x01010077DC2A28846341C9915EFC7988C44A4F00AC683DE72F6D54408E582A29A0E01260" ma:contentTypeVersion="4" ma:contentTypeDescription="" ma:contentTypeScope="" ma:versionID="6d8699e19d18e85c01352be16c7ff8ee">
  <xsd:schema xmlns:xsd="http://www.w3.org/2001/XMLSchema" xmlns:xs="http://www.w3.org/2001/XMLSchema" xmlns:p="http://schemas.microsoft.com/office/2006/metadata/properties" xmlns:ns1="http://schemas.microsoft.com/sharepoint/v3" xmlns:ns3="7682a661-0ade-4637-84c8-77ce31dee783" xmlns:ns4="e4ff26e6-61c9-4223-823f-818594960367" targetNamespace="http://schemas.microsoft.com/office/2006/metadata/properties" ma:root="true" ma:fieldsID="7b26b1d083b43316654d29245d50e201" ns1:_="" ns3:_="" ns4:_="">
    <xsd:import namespace="http://schemas.microsoft.com/sharepoint/v3"/>
    <xsd:import namespace="7682a661-0ade-4637-84c8-77ce31dee783"/>
    <xsd:import namespace="e4ff26e6-61c9-4223-823f-818594960367"/>
    <xsd:element name="properties">
      <xsd:complexType>
        <xsd:sequence>
          <xsd:element name="documentManagement">
            <xsd:complexType>
              <xsd:all>
                <xsd:element ref="ns3:TaxCatchAll" minOccurs="0"/>
                <xsd:element ref="ns4:ne8158a489a9473f9c54eecb4c21131b" minOccurs="0"/>
                <xsd:element ref="ns4:bc56bdda6a6a44c48d8cfdd96ad4c147"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3" nillable="true" ma:displayName="Scheduling Start Date" ma:description="" ma:internalName="PublishingStartDate">
      <xsd:simpleType>
        <xsd:restriction base="dms:Unknown"/>
      </xsd:simpleType>
    </xsd:element>
    <xsd:element name="PublishingExpirationDate" ma:index="14"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682a661-0ade-4637-84c8-77ce31dee783"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71544a81-4f2a-458e-ab5b-bbbaec5e6e73}" ma:internalName="TaxCatchAll" ma:readOnly="false" ma:showField="CatchAllData" ma:web="7682a661-0ade-4637-84c8-77ce31dee78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4ff26e6-61c9-4223-823f-818594960367" elementFormDefault="qualified">
    <xsd:import namespace="http://schemas.microsoft.com/office/2006/documentManagement/types"/>
    <xsd:import namespace="http://schemas.microsoft.com/office/infopath/2007/PartnerControls"/>
    <xsd:element name="ne8158a489a9473f9c54eecb4c21131b" ma:index="11" ma:taxonomy="true" ma:internalName="ne8158a489a9473f9c54eecb4c21131b" ma:taxonomyFieldName="Content_x0020_tags" ma:displayName="Content tags" ma:fieldId="{7e8158a4-89a9-473f-9c54-eecb4c21131b}" ma:taxonomyMulti="true" ma:sspId="f6e08d11-6f9a-422e-94df-5713af838a64" ma:termSetId="a069c314-3269-420f-97d4-651b5f06edc3" ma:anchorId="00000000-0000-0000-0000-000000000000" ma:open="false" ma:isKeyword="false">
      <xsd:complexType>
        <xsd:sequence>
          <xsd:element ref="pc:Terms" minOccurs="0" maxOccurs="1"/>
        </xsd:sequence>
      </xsd:complexType>
    </xsd:element>
    <xsd:element name="bc56bdda6a6a44c48d8cfdd96ad4c147" ma:index="12" nillable="true" ma:displayName="DC.Type.DocType (JSMS)_0" ma:hidden="true" ma:internalName="bc56bdda6a6a44c48d8cfdd96ad4c147">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682a661-0ade-4637-84c8-77ce31dee783">
      <Value>126</Value>
      <Value>105</Value>
    </TaxCatchAll>
    <bc56bdda6a6a44c48d8cfdd96ad4c147 xmlns="e4ff26e6-61c9-4223-823f-818594960367">Report55c057c3-5c13-4ca6-8dab-3fe1e0497fe2</bc56bdda6a6a44c48d8cfdd96ad4c147>
    <ne8158a489a9473f9c54eecb4c21131b xmlns="e4ff26e6-61c9-4223-823f-818594960367">
      <Terms xmlns="http://schemas.microsoft.com/office/infopath/2007/PartnerControls">
        <TermInfo xmlns="http://schemas.microsoft.com/office/infopath/2007/PartnerControls">
          <TermName xmlns="http://schemas.microsoft.com/office/infopath/2007/PartnerControls">Conference proceedings / Presentations</TermName>
          <TermId xmlns="http://schemas.microsoft.com/office/infopath/2007/PartnerControls">c21264d4-9564-4e41-9805-0fcb8759ef5a</TermId>
        </TermInfo>
      </Terms>
    </ne8158a489a9473f9c54eecb4c21131b>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C89C6064-7F92-4483-9478-6BDAE22771E6}"/>
</file>

<file path=customXml/itemProps2.xml><?xml version="1.0" encoding="utf-8"?>
<ds:datastoreItem xmlns:ds="http://schemas.openxmlformats.org/officeDocument/2006/customXml" ds:itemID="{30BBD803-994D-4064-86C6-7A952196CD56}"/>
</file>

<file path=customXml/itemProps3.xml><?xml version="1.0" encoding="utf-8"?>
<ds:datastoreItem xmlns:ds="http://schemas.openxmlformats.org/officeDocument/2006/customXml" ds:itemID="{5352689D-9CE5-4B80-9AAD-4A52C756FD57}"/>
</file>

<file path=docProps/app.xml><?xml version="1.0" encoding="utf-8"?>
<Properties xmlns="http://schemas.openxmlformats.org/officeDocument/2006/extended-properties" xmlns:vt="http://schemas.openxmlformats.org/officeDocument/2006/docPropsVTypes">
  <Template>Tiger:Applications:Microsoft Office 2004:Templates:My Templates:CoverPage.pot</Template>
  <TotalTime>24795</TotalTime>
  <Words>4945</Words>
  <Application>Microsoft Macintosh PowerPoint</Application>
  <PresentationFormat>On-screen Show (4:3)</PresentationFormat>
  <Paragraphs>373</Paragraphs>
  <Slides>34</Slides>
  <Notes>34</Notes>
  <HiddenSlides>0</HiddenSlides>
  <MMClips>0</MMClips>
  <ScaleCrop>false</ScaleCrop>
  <HeadingPairs>
    <vt:vector size="4" baseType="variant">
      <vt:variant>
        <vt:lpstr>Theme</vt:lpstr>
      </vt:variant>
      <vt:variant>
        <vt:i4>2</vt:i4>
      </vt:variant>
      <vt:variant>
        <vt:lpstr>Slide Titles</vt:lpstr>
      </vt:variant>
      <vt:variant>
        <vt:i4>34</vt:i4>
      </vt:variant>
    </vt:vector>
  </HeadingPairs>
  <TitlesOfParts>
    <vt:vector size="36" baseType="lpstr">
      <vt:lpstr>CoverPage</vt:lpstr>
      <vt:lpstr>Custom Design</vt:lpstr>
      <vt:lpstr> The Applied Research in Crime and Justice Conference 2017 Findings from the Victorian Jury Sentencing Study  Funded by Australian Research Council Discovery Project  DP 130110154] </vt:lpstr>
      <vt:lpstr>Why use juries?</vt:lpstr>
      <vt:lpstr>AIMS</vt:lpstr>
      <vt:lpstr>AIMS</vt:lpstr>
      <vt:lpstr>AIMS</vt:lpstr>
      <vt:lpstr>AIMS</vt:lpstr>
      <vt:lpstr>AIMS</vt:lpstr>
      <vt:lpstr>METHOD</vt:lpstr>
      <vt:lpstr>Victorian Jury Project – results survey 1</vt:lpstr>
      <vt:lpstr>Method</vt:lpstr>
      <vt:lpstr>PowerPoint Presentation</vt:lpstr>
      <vt:lpstr>Results:  juror’s sentence vs judge’s sentence</vt:lpstr>
      <vt:lpstr>Results:  juror’s sentence vs judge’s sentence</vt:lpstr>
      <vt:lpstr>Results:  juror’s sentence vs judge’s sentence</vt:lpstr>
      <vt:lpstr>Results:  juror’s sentence vs judge’s sentence</vt:lpstr>
      <vt:lpstr>PowerPoint Presentation</vt:lpstr>
      <vt:lpstr>Results: judge and juror’s sentence by type of offence</vt:lpstr>
      <vt:lpstr>Results: Stage 2 appropriateness of the judge’s sentence by offence type</vt:lpstr>
      <vt:lpstr>PowerPoint Presentation</vt:lpstr>
      <vt:lpstr>Results: Sentencing Purposes</vt:lpstr>
      <vt:lpstr>Results: Sentencing Purposes</vt:lpstr>
      <vt:lpstr>Figure 1. Proportion of judges’ mentions of importance  by sentencing purpose (n=135)* </vt:lpstr>
      <vt:lpstr>Results: which purposes were favoured by jurors?</vt:lpstr>
      <vt:lpstr>Results: which purposes were favoured by jurors?</vt:lpstr>
      <vt:lpstr>Results: which purposes were favoured by jurors?</vt:lpstr>
      <vt:lpstr>Results: purposes</vt:lpstr>
      <vt:lpstr>Results: purposes</vt:lpstr>
      <vt:lpstr>Results: is a preference for censuring rationales related to more severe penalties</vt:lpstr>
      <vt:lpstr>Key implications</vt:lpstr>
      <vt:lpstr>Key implications</vt:lpstr>
      <vt:lpstr>Key implications</vt:lpstr>
      <vt:lpstr>Key implications</vt:lpstr>
      <vt:lpstr>Key implications</vt:lpstr>
      <vt:lpstr>Further findings</vt:lpstr>
    </vt:vector>
  </TitlesOfParts>
  <Company>David Woodward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Victorian Jury Sentencing Research Project</dc:title>
  <dc:creator>David Woodward</dc:creator>
  <cp:lastModifiedBy>Kate Warner</cp:lastModifiedBy>
  <cp:revision>1518</cp:revision>
  <cp:lastPrinted>2017-02-13T03:21:32Z</cp:lastPrinted>
  <dcterms:created xsi:type="dcterms:W3CDTF">2013-08-16T21:55:05Z</dcterms:created>
  <dcterms:modified xsi:type="dcterms:W3CDTF">2017-02-14T20:40:52Z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0x01010077DC2A28846341C9915EFC7988C44A4F00AC683DE72F6D54408E582A29A0E01260</vt:lpwstr>
  </property>
  <property fmtid="{D5CDD505-2E9C-101B-9397-08002B2CF9AE}" pid="3" name="Content tags">
    <vt:lpwstr>105;#Conference proceedings / Presentations|c21264d4-9564-4e41-9805-0fcb8759ef5a</vt:lpwstr>
  </property>
  <property fmtid="{D5CDD505-2E9C-101B-9397-08002B2CF9AE}" pid="4" name="DC.Type.DocType (JSMS">
    <vt:lpwstr>126;#Presentation|96b9c332-40fe-4061-87fb-bc6c76567afe</vt:lpwstr>
  </property>
  <property fmtid="{D5CDD505-2E9C-101B-9397-08002B2CF9AE}" pid="5" name="bc56bdda6a6a44c48d8cfdd96ad4c1470">
    <vt:lpwstr>Presentation|96b9c332-40fe-4061-87fb-bc6c76567afe</vt:lpwstr>
  </property>
</Properties>
</file>