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8" r:id="rId4"/>
    <p:sldId id="273" r:id="rId5"/>
    <p:sldId id="274" r:id="rId6"/>
    <p:sldId id="275" r:id="rId7"/>
    <p:sldId id="276" r:id="rId8"/>
    <p:sldId id="277" r:id="rId9"/>
    <p:sldId id="283" r:id="rId10"/>
    <p:sldId id="267" r:id="rId11"/>
    <p:sldId id="263" r:id="rId12"/>
    <p:sldId id="280" r:id="rId13"/>
    <p:sldId id="282" r:id="rId14"/>
    <p:sldId id="264" r:id="rId15"/>
    <p:sldId id="265" r:id="rId16"/>
    <p:sldId id="272" r:id="rId17"/>
    <p:sldId id="258" r:id="rId18"/>
    <p:sldId id="259" r:id="rId19"/>
    <p:sldId id="268" r:id="rId20"/>
    <p:sldId id="262" r:id="rId21"/>
    <p:sldId id="270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04"/>
    <p:restoredTop sz="85783"/>
  </p:normalViewPr>
  <p:slideViewPr>
    <p:cSldViewPr snapToGrid="0" snapToObjects="1">
      <p:cViewPr>
        <p:scale>
          <a:sx n="100" d="100"/>
          <a:sy n="100" d="100"/>
        </p:scale>
        <p:origin x="156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25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32" Type="http://schemas.openxmlformats.org/officeDocument/2006/relationships/customXml" Target="../customXml/item3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E0CCE-18D3-E348-B85B-A2865955101C}" type="datetimeFigureOut">
              <a:rPr lang="en-US" smtClean="0"/>
              <a:t>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E4646-0E8A-994D-8A22-F980641F7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35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BE420-6B9C-6047-82F7-A524A11A279C}" type="datetimeFigureOut">
              <a:rPr lang="en-US" smtClean="0"/>
              <a:pPr/>
              <a:t>2/14/17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46E58-6238-C540-B173-5E7B1C9E31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89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6E58-6238-C540-B173-5E7B1C9E31E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060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6E58-6238-C540-B173-5E7B1C9E31E8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128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Hillsborough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6E58-6238-C540-B173-5E7B1C9E31E8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313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There are lots of ways to learn in an organisation – I</a:t>
            </a:r>
            <a:r>
              <a:rPr lang="en-GB" baseline="0" dirty="0" smtClean="0"/>
              <a:t> have talked about two.... </a:t>
            </a:r>
            <a:r>
              <a:rPr lang="en-GB" dirty="0" smtClean="0"/>
              <a:t>We need to give more thought to what working together means in practice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6E58-6238-C540-B173-5E7B1C9E31E8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53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Calibri" pitchFamily="4" charset="0"/>
              <a:buNone/>
            </a:pPr>
            <a:r>
              <a:rPr lang="en-GB" altLang="en-US" dirty="0" smtClean="0">
                <a:ea typeface="ＭＳ Ｐゴシック" pitchFamily="4" charset="-128"/>
              </a:rPr>
              <a:t>From Aiden</a:t>
            </a:r>
            <a:endParaRPr lang="en-GB" altLang="en-US" dirty="0" smtClean="0">
              <a:ea typeface="ＭＳ Ｐゴシック" pitchFamily="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fld id="{221816B9-256C-44A8-A926-42771E0203F0}" type="slidenum">
              <a:rPr lang="en-GB" altLang="en-US" sz="1200"/>
              <a:pPr/>
              <a:t>3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92951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Calibri" pitchFamily="4" charset="0"/>
              <a:buNone/>
            </a:pPr>
            <a:endParaRPr lang="en-GB" altLang="en-US" baseline="0" dirty="0" smtClean="0">
              <a:ea typeface="ＭＳ Ｐゴシック" pitchFamily="4" charset="-128"/>
            </a:endParaRPr>
          </a:p>
          <a:p>
            <a:pPr>
              <a:buFont typeface="Calibri" pitchFamily="4" charset="0"/>
              <a:buNone/>
            </a:pPr>
            <a:endParaRPr lang="en-GB" altLang="en-US" dirty="0" smtClean="0">
              <a:ea typeface="ＭＳ Ｐゴシック" pitchFamily="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fld id="{221816B9-256C-44A8-A926-42771E0203F0}" type="slidenum">
              <a:rPr lang="en-GB" altLang="en-US" sz="1200"/>
              <a:pPr/>
              <a:t>4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634021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Calibri" pitchFamily="4" charset="0"/>
              <a:buNone/>
            </a:pPr>
            <a:endParaRPr lang="en-GB" altLang="en-US" dirty="0" smtClean="0">
              <a:ea typeface="ＭＳ Ｐゴシック" pitchFamily="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fld id="{221816B9-256C-44A8-A926-42771E0203F0}" type="slidenum">
              <a:rPr lang="en-GB" altLang="en-US" sz="1200"/>
              <a:pPr/>
              <a:t>5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977591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0 = simple black box </a:t>
            </a:r>
          </a:p>
          <a:p>
            <a:r>
              <a:rPr lang="en-US" altLang="en-US" dirty="0" smtClean="0"/>
              <a:t>1 = General statement of assumed </a:t>
            </a:r>
            <a:r>
              <a:rPr lang="en-US" altLang="en-US" dirty="0" err="1" smtClean="0"/>
              <a:t>programme</a:t>
            </a:r>
            <a:r>
              <a:rPr lang="en-US" altLang="en-US" dirty="0" smtClean="0"/>
              <a:t> theory</a:t>
            </a:r>
          </a:p>
          <a:p>
            <a:r>
              <a:rPr lang="en-US" altLang="en-US" dirty="0" smtClean="0"/>
              <a:t>2 = basic tests of the assumed mechanism using variables that are at hand</a:t>
            </a:r>
          </a:p>
          <a:p>
            <a:r>
              <a:rPr lang="en-US" altLang="en-US" dirty="0" smtClean="0"/>
              <a:t>3 = Full description of the theory of change with predictions</a:t>
            </a:r>
          </a:p>
          <a:p>
            <a:r>
              <a:rPr lang="en-US" altLang="en-US" dirty="0" smtClean="0"/>
              <a:t>4 = Full description of the theory of change and robust testing whether this is operating as expected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D7316D-747D-49DA-B979-23C192A53035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1750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mtClean="0">
                <a:ea typeface="MS PGothic" panose="020B0600070205080204" pitchFamily="34" charset="-128"/>
              </a:rPr>
              <a:t>0 = No account of implementation or implementation challenges</a:t>
            </a:r>
            <a:r>
              <a:rPr lang="en-GB" altLang="en-US" smtClean="0"/>
              <a:t> 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1 = Ad hoc comments on implementation or implementation challenges</a:t>
            </a:r>
            <a:r>
              <a:rPr lang="en-GB" altLang="en-US" smtClean="0"/>
              <a:t> 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2 = Concerted efforts to document implementation or implementation challenges</a:t>
            </a:r>
            <a:r>
              <a:rPr lang="en-GB" altLang="en-US" smtClean="0"/>
              <a:t> 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3 = Evidence-based account of levels of fidelity to program, policy or treatment plans</a:t>
            </a:r>
            <a:r>
              <a:rPr lang="en-GB" altLang="en-US" smtClean="0"/>
              <a:t> 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4 = Analysis of structural/legal sources of departure from/fidelity to program plans</a:t>
            </a:r>
            <a:r>
              <a:rPr lang="en-GB" altLang="en-US" smtClean="0"/>
              <a:t> </a:t>
            </a: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472351-AB6B-48BB-BC06-33CFD8A490B7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502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Considering most discussions around policing think about cost savings and austerity.</a:t>
            </a:r>
          </a:p>
          <a:p>
            <a:endParaRPr lang="en-US" altLang="en-US" smtClean="0"/>
          </a:p>
          <a:p>
            <a:r>
              <a:rPr lang="en-GB" altLang="en-US" smtClean="0">
                <a:ea typeface="MS PGothic" panose="020B0600070205080204" pitchFamily="34" charset="-128"/>
              </a:rPr>
              <a:t>0 = No mention of costs (and/or benefits)	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1 = Only direct or explicit costs (and/or benefits) estimated	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2 = Direct or explicit and indirect and implicit costs (and/or benefits) estimated	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3 = Marginal or total or opportunity costs (and/or benefits) estimated	</a:t>
            </a:r>
          </a:p>
          <a:p>
            <a:r>
              <a:rPr lang="en-GB" altLang="en-US" smtClean="0">
                <a:ea typeface="MS PGothic" panose="020B0600070205080204" pitchFamily="34" charset="-128"/>
              </a:rPr>
              <a:t>4 = Marginal or total or opportunity costs (and/or benefits) by bearer (or recipient) estimated	</a:t>
            </a:r>
          </a:p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2B0C32-A7D4-478C-A7A5-8A67140602D8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3139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Speaking note</a:t>
            </a:r>
            <a:r>
              <a:rPr lang="mr-IN" dirty="0" smtClean="0"/>
              <a:t>…</a:t>
            </a:r>
            <a:r>
              <a:rPr lang="en-GB" dirty="0" smtClean="0"/>
              <a:t>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6E58-6238-C540-B173-5E7B1C9E31E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320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learn from</a:t>
            </a:r>
            <a:r>
              <a:rPr lang="en-GB" baseline="0" dirty="0" smtClean="0"/>
              <a:t> your mistakes.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46E58-6238-C540-B173-5E7B1C9E31E8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7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pic>
        <p:nvPicPr>
          <p:cNvPr id="55300" name="Picture 4" descr="Black10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</p:spPr>
      </p:pic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4656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4656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30200" y="2708275"/>
            <a:ext cx="8489950" cy="3457575"/>
          </a:xfrm>
        </p:spPr>
        <p:txBody>
          <a:bodyPr/>
          <a:lstStyle/>
          <a:p>
            <a:r>
              <a:rPr lang="en-GB" smtClean="0"/>
              <a:t>Click icon to add chart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812088" y="6337300"/>
            <a:ext cx="1008062" cy="476250"/>
          </a:xfrm>
        </p:spPr>
        <p:txBody>
          <a:bodyPr/>
          <a:lstStyle>
            <a:lvl1pPr>
              <a:defRPr smtClean="0"/>
            </a:lvl1pPr>
          </a:lstStyle>
          <a:p>
            <a:fld id="{6F032B94-C38E-AF46-A088-315E8C0A0D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30200" y="2708275"/>
            <a:ext cx="8489950" cy="3457575"/>
          </a:xfrm>
        </p:spPr>
        <p:txBody>
          <a:bodyPr/>
          <a:lstStyle/>
          <a:p>
            <a:r>
              <a:rPr lang="en-GB" smtClean="0"/>
              <a:t>Click icon to add SmartArt graphic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812088" y="6337300"/>
            <a:ext cx="1008062" cy="476250"/>
          </a:xfrm>
        </p:spPr>
        <p:txBody>
          <a:bodyPr/>
          <a:lstStyle>
            <a:lvl1pPr>
              <a:defRPr smtClean="0"/>
            </a:lvl1pPr>
          </a:lstStyle>
          <a:p>
            <a:fld id="{ECD69746-1BDC-D04A-A5F0-8053508759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2708275"/>
            <a:ext cx="4168775" cy="1652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1375" y="4513263"/>
            <a:ext cx="4168775" cy="16525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12088" y="6337300"/>
            <a:ext cx="1008062" cy="476250"/>
          </a:xfrm>
        </p:spPr>
        <p:txBody>
          <a:bodyPr/>
          <a:lstStyle>
            <a:lvl1pPr>
              <a:defRPr smtClean="0"/>
            </a:lvl1pPr>
          </a:lstStyle>
          <a:p>
            <a:fld id="{8FD25C6B-9869-484C-BB71-582FBE10A1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30200" y="908050"/>
            <a:ext cx="8489950" cy="1296988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0200" y="2708275"/>
            <a:ext cx="4168775" cy="1652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2708275"/>
            <a:ext cx="4168775" cy="1652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30200" y="4513263"/>
            <a:ext cx="4168775" cy="16525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75" y="4513263"/>
            <a:ext cx="4168775" cy="16525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812088" y="6337300"/>
            <a:ext cx="1008062" cy="476250"/>
          </a:xfrm>
        </p:spPr>
        <p:txBody>
          <a:bodyPr/>
          <a:lstStyle>
            <a:lvl1pPr>
              <a:defRPr smtClean="0"/>
            </a:lvl1pPr>
          </a:lstStyle>
          <a:p>
            <a:fld id="{2EB75877-CC07-2B41-AA49-74F313D2C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113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16113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8C0D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916113"/>
            <a:ext cx="8489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98973F-3FC4-0445-BEC0-85499644239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4277" name="Picture 5" descr="Black1024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info.iesis.org/papers/Eng-problem-solving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new paradigm for police research?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0" y="3487738"/>
            <a:ext cx="8496300" cy="3097212"/>
          </a:xfrm>
        </p:spPr>
        <p:txBody>
          <a:bodyPr/>
          <a:lstStyle/>
          <a:p>
            <a:r>
              <a:rPr lang="en-GB" dirty="0" smtClean="0"/>
              <a:t>Gloria Laycock</a:t>
            </a:r>
          </a:p>
          <a:p>
            <a:r>
              <a:rPr lang="en-GB" dirty="0" smtClean="0"/>
              <a:t>Nick Tilley</a:t>
            </a:r>
            <a:endParaRPr lang="en-GB" dirty="0" smtClean="0"/>
          </a:p>
          <a:p>
            <a:r>
              <a:rPr lang="en-GB" dirty="0" smtClean="0"/>
              <a:t>UCL Jill Dando Institute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52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Professions learn in different ways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541" y="2314328"/>
            <a:ext cx="8489950" cy="345757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Styles of learning: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 smtClean="0"/>
              <a:t>Aviation </a:t>
            </a:r>
          </a:p>
          <a:p>
            <a:pPr lvl="1"/>
            <a:r>
              <a:rPr lang="en-GB" dirty="0" smtClean="0"/>
              <a:t>Medicine </a:t>
            </a:r>
          </a:p>
          <a:p>
            <a:pPr lvl="1"/>
            <a:r>
              <a:rPr lang="en-GB" dirty="0" smtClean="0"/>
              <a:t>Policing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03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0200" y="597917"/>
            <a:ext cx="8489950" cy="745993"/>
          </a:xfrm>
        </p:spPr>
        <p:txBody>
          <a:bodyPr/>
          <a:lstStyle/>
          <a:p>
            <a:r>
              <a:rPr lang="en-GB" dirty="0" smtClean="0"/>
              <a:t>The Problems </a:t>
            </a:r>
            <a:br>
              <a:rPr lang="en-GB" dirty="0" smtClean="0"/>
            </a:br>
            <a:endParaRPr lang="en-GB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855" y="1374496"/>
            <a:ext cx="8489950" cy="3457575"/>
          </a:xfrm>
        </p:spPr>
        <p:txBody>
          <a:bodyPr/>
          <a:lstStyle/>
          <a:p>
            <a:r>
              <a:rPr lang="en-GB" dirty="0" smtClean="0"/>
              <a:t>Patient </a:t>
            </a:r>
            <a:r>
              <a:rPr lang="en-GB" dirty="0"/>
              <a:t>safety problems exist throughout the </a:t>
            </a:r>
            <a:r>
              <a:rPr lang="en-GB" dirty="0" smtClean="0"/>
              <a:t>NHS</a:t>
            </a:r>
            <a:endParaRPr lang="en-GB" dirty="0"/>
          </a:p>
          <a:p>
            <a:r>
              <a:rPr lang="en-GB" dirty="0" smtClean="0"/>
              <a:t>NHS </a:t>
            </a:r>
            <a:r>
              <a:rPr lang="en-GB" dirty="0"/>
              <a:t>staff are not to </a:t>
            </a:r>
            <a:r>
              <a:rPr lang="en-GB" dirty="0" smtClean="0"/>
              <a:t>blame</a:t>
            </a:r>
            <a:endParaRPr lang="en-GB" dirty="0"/>
          </a:p>
          <a:p>
            <a:r>
              <a:rPr lang="en-GB" dirty="0" smtClean="0"/>
              <a:t>Incorrect </a:t>
            </a:r>
            <a:r>
              <a:rPr lang="en-GB" dirty="0"/>
              <a:t>priorities do </a:t>
            </a:r>
            <a:r>
              <a:rPr lang="en-GB" dirty="0" smtClean="0"/>
              <a:t>damage</a:t>
            </a:r>
            <a:endParaRPr lang="en-GB" dirty="0"/>
          </a:p>
          <a:p>
            <a:r>
              <a:rPr lang="en-GB" dirty="0" smtClean="0"/>
              <a:t>Warning signals abounded and were not heeded</a:t>
            </a:r>
          </a:p>
          <a:p>
            <a:r>
              <a:rPr lang="en-GB" dirty="0" smtClean="0"/>
              <a:t>Responsibility is diffused and therefore not clearly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owned</a:t>
            </a:r>
          </a:p>
          <a:p>
            <a:r>
              <a:rPr lang="en-GB" dirty="0" smtClean="0"/>
              <a:t>Improvement </a:t>
            </a:r>
            <a:r>
              <a:rPr lang="en-GB" dirty="0"/>
              <a:t>requires a system of </a:t>
            </a:r>
            <a:r>
              <a:rPr lang="en-GB" dirty="0" smtClean="0"/>
              <a:t>support</a:t>
            </a:r>
            <a:endParaRPr lang="en-GB" dirty="0"/>
          </a:p>
          <a:p>
            <a:r>
              <a:rPr lang="en-GB" dirty="0" smtClean="0"/>
              <a:t>Fear </a:t>
            </a:r>
            <a:r>
              <a:rPr lang="en-GB" dirty="0"/>
              <a:t>is toxic to both safety and </a:t>
            </a:r>
            <a:r>
              <a:rPr lang="en-GB" dirty="0" smtClean="0"/>
              <a:t>improvement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400" dirty="0"/>
              <a:t>Taken from the report on improving the safety of patients in England by Don Berwick MD </a:t>
            </a:r>
            <a:br>
              <a:rPr lang="en-GB" sz="1400" dirty="0"/>
            </a:br>
            <a:r>
              <a:rPr lang="en-GB" sz="1400" dirty="0"/>
              <a:t>http://</a:t>
            </a:r>
            <a:r>
              <a:rPr lang="en-GB" sz="1400" dirty="0" err="1"/>
              <a:t>www.kingsfund.org.uk</a:t>
            </a:r>
            <a:r>
              <a:rPr lang="en-GB" sz="1400" dirty="0"/>
              <a:t>/audio-video/don-berwick-improving-safety-patients-england-presentation-slides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05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0200" y="597917"/>
            <a:ext cx="8489950" cy="745993"/>
          </a:xfrm>
        </p:spPr>
        <p:txBody>
          <a:bodyPr/>
          <a:lstStyle/>
          <a:p>
            <a:r>
              <a:rPr lang="en-GB" dirty="0" smtClean="0"/>
              <a:t>The Problems </a:t>
            </a:r>
            <a:br>
              <a:rPr lang="en-GB" dirty="0" smtClean="0"/>
            </a:br>
            <a:endParaRPr lang="en-GB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6855" y="1374496"/>
            <a:ext cx="8489950" cy="3457575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Victim</a:t>
            </a:r>
            <a:r>
              <a:rPr lang="en-GB" dirty="0" smtClean="0"/>
              <a:t> </a:t>
            </a:r>
            <a:r>
              <a:rPr lang="en-GB" dirty="0"/>
              <a:t>safety problems exist throughout </a:t>
            </a:r>
            <a:r>
              <a:rPr lang="en-GB" dirty="0" smtClean="0">
                <a:solidFill>
                  <a:srgbClr val="FF0000"/>
                </a:solidFill>
              </a:rPr>
              <a:t>Policing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Police</a:t>
            </a:r>
            <a:r>
              <a:rPr lang="en-GB" dirty="0" smtClean="0"/>
              <a:t> </a:t>
            </a:r>
            <a:r>
              <a:rPr lang="en-GB" dirty="0"/>
              <a:t>staff are not to </a:t>
            </a:r>
            <a:r>
              <a:rPr lang="en-GB" dirty="0" smtClean="0"/>
              <a:t>blame</a:t>
            </a:r>
            <a:endParaRPr lang="en-GB" dirty="0"/>
          </a:p>
          <a:p>
            <a:r>
              <a:rPr lang="en-GB" dirty="0" smtClean="0"/>
              <a:t>Incorrect </a:t>
            </a:r>
            <a:r>
              <a:rPr lang="en-GB" dirty="0"/>
              <a:t>priorities do </a:t>
            </a:r>
            <a:r>
              <a:rPr lang="en-GB" dirty="0" smtClean="0"/>
              <a:t>damage</a:t>
            </a:r>
            <a:endParaRPr lang="en-GB" dirty="0"/>
          </a:p>
          <a:p>
            <a:r>
              <a:rPr lang="en-GB" dirty="0" smtClean="0"/>
              <a:t>Warning signals abound and are not heeded</a:t>
            </a:r>
          </a:p>
          <a:p>
            <a:r>
              <a:rPr lang="en-GB" dirty="0" smtClean="0"/>
              <a:t>Responsibility is diffused and therefore not clearly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owned</a:t>
            </a:r>
          </a:p>
          <a:p>
            <a:r>
              <a:rPr lang="en-GB" dirty="0" smtClean="0"/>
              <a:t>Improvement </a:t>
            </a:r>
            <a:r>
              <a:rPr lang="en-GB" dirty="0"/>
              <a:t>requires a system of </a:t>
            </a:r>
            <a:r>
              <a:rPr lang="en-GB" dirty="0" smtClean="0"/>
              <a:t>support</a:t>
            </a:r>
            <a:endParaRPr lang="en-GB" dirty="0"/>
          </a:p>
          <a:p>
            <a:r>
              <a:rPr lang="en-GB" dirty="0" smtClean="0"/>
              <a:t>Fear </a:t>
            </a:r>
            <a:r>
              <a:rPr lang="en-GB" dirty="0"/>
              <a:t>is toxic to both safety and </a:t>
            </a:r>
            <a:r>
              <a:rPr lang="en-GB" dirty="0" smtClean="0"/>
              <a:t>improvement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97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0200" y="475456"/>
            <a:ext cx="8489950" cy="865188"/>
          </a:xfrm>
        </p:spPr>
        <p:txBody>
          <a:bodyPr/>
          <a:lstStyle/>
          <a:p>
            <a:r>
              <a:rPr lang="en-GB" dirty="0" smtClean="0"/>
              <a:t>The Solutions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1273" y="1366980"/>
            <a:ext cx="8672727" cy="4781256"/>
          </a:xfrm>
        </p:spPr>
        <p:txBody>
          <a:bodyPr/>
          <a:lstStyle/>
          <a:p>
            <a:r>
              <a:rPr lang="en-GB" sz="2600" dirty="0" smtClean="0"/>
              <a:t>Recognise </a:t>
            </a:r>
            <a:r>
              <a:rPr lang="en-GB" sz="2600" dirty="0"/>
              <a:t>the need for </a:t>
            </a:r>
            <a:r>
              <a:rPr lang="en-GB" sz="2600" b="1" dirty="0"/>
              <a:t>wide systemic </a:t>
            </a:r>
            <a:r>
              <a:rPr lang="en-GB" sz="2600" b="1" dirty="0" smtClean="0"/>
              <a:t>change</a:t>
            </a:r>
            <a:endParaRPr lang="en-GB" sz="2600" dirty="0"/>
          </a:p>
          <a:p>
            <a:r>
              <a:rPr lang="en-GB" sz="2600" b="1" dirty="0" smtClean="0"/>
              <a:t>Abandon </a:t>
            </a:r>
            <a:r>
              <a:rPr lang="en-GB" sz="2600" b="1" dirty="0"/>
              <a:t>blame </a:t>
            </a:r>
            <a:r>
              <a:rPr lang="en-GB" sz="2600" dirty="0"/>
              <a:t>as a </a:t>
            </a:r>
            <a:r>
              <a:rPr lang="en-GB" sz="2600" dirty="0" smtClean="0"/>
              <a:t>tool</a:t>
            </a:r>
            <a:endParaRPr lang="en-GB" sz="2600" dirty="0"/>
          </a:p>
          <a:p>
            <a:r>
              <a:rPr lang="en-GB" sz="2600" dirty="0" smtClean="0"/>
              <a:t>Reassert </a:t>
            </a:r>
            <a:r>
              <a:rPr lang="en-GB" sz="2600" dirty="0"/>
              <a:t>the primacy of </a:t>
            </a:r>
            <a:r>
              <a:rPr lang="en-GB" sz="2600" b="1" dirty="0"/>
              <a:t>working with patients and carers </a:t>
            </a:r>
            <a:r>
              <a:rPr lang="en-GB" sz="2600" dirty="0"/>
              <a:t>to set and achieve health care </a:t>
            </a:r>
            <a:r>
              <a:rPr lang="en-GB" sz="2600" dirty="0" smtClean="0"/>
              <a:t>goals</a:t>
            </a:r>
            <a:endParaRPr lang="en-GB" sz="2600" dirty="0"/>
          </a:p>
          <a:p>
            <a:r>
              <a:rPr lang="en-GB" sz="2600" dirty="0" smtClean="0"/>
              <a:t>Use </a:t>
            </a:r>
            <a:r>
              <a:rPr lang="en-GB" sz="2600" dirty="0"/>
              <a:t>quantitative targets with </a:t>
            </a:r>
            <a:r>
              <a:rPr lang="en-GB" sz="2600" b="1" dirty="0" smtClean="0"/>
              <a:t>caution </a:t>
            </a:r>
            <a:endParaRPr lang="en-GB" sz="2600" dirty="0"/>
          </a:p>
          <a:p>
            <a:r>
              <a:rPr lang="en-GB" sz="2600" dirty="0" smtClean="0"/>
              <a:t>Recognise </a:t>
            </a:r>
            <a:r>
              <a:rPr lang="en-GB" sz="2600" dirty="0"/>
              <a:t>that </a:t>
            </a:r>
            <a:r>
              <a:rPr lang="en-GB" sz="2600" b="1" dirty="0"/>
              <a:t>transparency </a:t>
            </a:r>
            <a:r>
              <a:rPr lang="en-GB" sz="2600" dirty="0"/>
              <a:t>is </a:t>
            </a:r>
            <a:r>
              <a:rPr lang="en-GB" sz="2600" dirty="0" smtClean="0"/>
              <a:t>essential</a:t>
            </a:r>
            <a:endParaRPr lang="en-GB" sz="2600" dirty="0"/>
          </a:p>
          <a:p>
            <a:r>
              <a:rPr lang="en-GB" sz="2600" dirty="0" smtClean="0"/>
              <a:t>Ensure </a:t>
            </a:r>
            <a:r>
              <a:rPr lang="en-GB" sz="2600" b="1" dirty="0"/>
              <a:t>responsibility </a:t>
            </a:r>
            <a:r>
              <a:rPr lang="en-GB" sz="2600" dirty="0"/>
              <a:t>for functions </a:t>
            </a:r>
            <a:r>
              <a:rPr lang="en-GB" sz="2600" dirty="0" smtClean="0"/>
              <a:t>is clear </a:t>
            </a:r>
            <a:r>
              <a:rPr lang="en-GB" sz="2600" dirty="0"/>
              <a:t>and </a:t>
            </a:r>
            <a:r>
              <a:rPr lang="en-GB" sz="2600" dirty="0" smtClean="0"/>
              <a:t>simple</a:t>
            </a:r>
            <a:endParaRPr lang="en-GB" sz="2600" dirty="0"/>
          </a:p>
          <a:p>
            <a:r>
              <a:rPr lang="en-GB" sz="2600" dirty="0" smtClean="0"/>
              <a:t>Give NHS staff </a:t>
            </a:r>
            <a:r>
              <a:rPr lang="en-GB" sz="2600" dirty="0"/>
              <a:t>career-long help to </a:t>
            </a:r>
            <a:r>
              <a:rPr lang="en-GB" sz="2600" b="1" dirty="0"/>
              <a:t>learn, master and apply </a:t>
            </a:r>
            <a:r>
              <a:rPr lang="en-GB" sz="2600" dirty="0"/>
              <a:t>modern methods for quality control, quality improvement and quality </a:t>
            </a:r>
            <a:r>
              <a:rPr lang="en-GB" sz="2600" dirty="0" smtClean="0"/>
              <a:t>planning</a:t>
            </a: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5824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754856"/>
            <a:ext cx="8489950" cy="865188"/>
          </a:xfrm>
        </p:spPr>
        <p:txBody>
          <a:bodyPr/>
          <a:lstStyle/>
          <a:p>
            <a:r>
              <a:rPr lang="en-GB" dirty="0" smtClean="0"/>
              <a:t>The Solutions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1273" y="1735280"/>
            <a:ext cx="8672727" cy="4781256"/>
          </a:xfrm>
        </p:spPr>
        <p:txBody>
          <a:bodyPr/>
          <a:lstStyle/>
          <a:p>
            <a:r>
              <a:rPr lang="en-GB" sz="2600" dirty="0" smtClean="0"/>
              <a:t>Recognise </a:t>
            </a:r>
            <a:r>
              <a:rPr lang="en-GB" sz="2600" dirty="0"/>
              <a:t>the need for </a:t>
            </a:r>
            <a:r>
              <a:rPr lang="en-GB" sz="2600" b="1" dirty="0"/>
              <a:t>wide systemic </a:t>
            </a:r>
            <a:r>
              <a:rPr lang="en-GB" sz="2600" b="1" dirty="0" smtClean="0"/>
              <a:t>change</a:t>
            </a:r>
            <a:endParaRPr lang="en-GB" sz="2600" dirty="0"/>
          </a:p>
          <a:p>
            <a:r>
              <a:rPr lang="en-GB" sz="2600" b="1" dirty="0" smtClean="0"/>
              <a:t>Abandon </a:t>
            </a:r>
            <a:r>
              <a:rPr lang="en-GB" sz="2600" b="1" dirty="0"/>
              <a:t>blame </a:t>
            </a:r>
            <a:r>
              <a:rPr lang="en-GB" sz="2600" dirty="0"/>
              <a:t>as a </a:t>
            </a:r>
            <a:r>
              <a:rPr lang="en-GB" sz="2600" dirty="0" smtClean="0"/>
              <a:t>tool</a:t>
            </a:r>
            <a:endParaRPr lang="en-GB" sz="2600" dirty="0"/>
          </a:p>
          <a:p>
            <a:r>
              <a:rPr lang="en-GB" sz="2600" dirty="0" smtClean="0"/>
              <a:t>Reassert </a:t>
            </a:r>
            <a:r>
              <a:rPr lang="en-GB" sz="2600" dirty="0"/>
              <a:t>the primacy of </a:t>
            </a:r>
            <a:r>
              <a:rPr lang="en-GB" sz="2600" b="1" dirty="0"/>
              <a:t>working with </a:t>
            </a:r>
            <a:r>
              <a:rPr lang="en-GB" sz="2600" b="1" dirty="0" smtClean="0">
                <a:solidFill>
                  <a:srgbClr val="FF0000"/>
                </a:solidFill>
              </a:rPr>
              <a:t>victims</a:t>
            </a:r>
            <a:r>
              <a:rPr lang="en-GB" sz="2600" b="1" dirty="0" smtClean="0"/>
              <a:t> </a:t>
            </a:r>
            <a:r>
              <a:rPr lang="en-GB" sz="2600" b="1" dirty="0"/>
              <a:t>and </a:t>
            </a:r>
            <a:r>
              <a:rPr lang="en-GB" sz="2600" b="1" dirty="0" smtClean="0">
                <a:solidFill>
                  <a:srgbClr val="FF0000"/>
                </a:solidFill>
              </a:rPr>
              <a:t>communities</a:t>
            </a:r>
            <a:r>
              <a:rPr lang="en-GB" sz="2600" b="1" dirty="0" smtClean="0"/>
              <a:t> </a:t>
            </a:r>
            <a:r>
              <a:rPr lang="en-GB" sz="2600" dirty="0"/>
              <a:t>to set and achieve </a:t>
            </a:r>
            <a:r>
              <a:rPr lang="en-GB" sz="2600" dirty="0" smtClean="0">
                <a:solidFill>
                  <a:srgbClr val="FF0000"/>
                </a:solidFill>
              </a:rPr>
              <a:t>policing goals</a:t>
            </a:r>
            <a:endParaRPr lang="en-GB" sz="2600" dirty="0">
              <a:solidFill>
                <a:srgbClr val="FF0000"/>
              </a:solidFill>
            </a:endParaRPr>
          </a:p>
          <a:p>
            <a:r>
              <a:rPr lang="en-GB" sz="2600" dirty="0" smtClean="0"/>
              <a:t>Use </a:t>
            </a:r>
            <a:r>
              <a:rPr lang="en-GB" sz="2600" dirty="0"/>
              <a:t>quantitative targets with </a:t>
            </a:r>
            <a:r>
              <a:rPr lang="en-GB" sz="2600" b="1" dirty="0" smtClean="0"/>
              <a:t>caution </a:t>
            </a:r>
            <a:endParaRPr lang="en-GB" sz="2600" dirty="0"/>
          </a:p>
          <a:p>
            <a:r>
              <a:rPr lang="en-GB" sz="2600" dirty="0" smtClean="0"/>
              <a:t>Recognise </a:t>
            </a:r>
            <a:r>
              <a:rPr lang="en-GB" sz="2600" dirty="0"/>
              <a:t>that </a:t>
            </a:r>
            <a:r>
              <a:rPr lang="en-GB" sz="2600" b="1" dirty="0"/>
              <a:t>transparency </a:t>
            </a:r>
            <a:r>
              <a:rPr lang="en-GB" sz="2600" dirty="0"/>
              <a:t>is </a:t>
            </a:r>
            <a:r>
              <a:rPr lang="en-GB" sz="2600" dirty="0" smtClean="0"/>
              <a:t>essential</a:t>
            </a:r>
            <a:endParaRPr lang="en-GB" sz="2600" dirty="0"/>
          </a:p>
          <a:p>
            <a:r>
              <a:rPr lang="en-GB" sz="2600" dirty="0" smtClean="0"/>
              <a:t>Ensure </a:t>
            </a:r>
            <a:r>
              <a:rPr lang="en-GB" sz="2600" b="1" dirty="0"/>
              <a:t>responsibility </a:t>
            </a:r>
            <a:r>
              <a:rPr lang="en-GB" sz="2600" dirty="0"/>
              <a:t>for functions </a:t>
            </a:r>
            <a:r>
              <a:rPr lang="en-GB" sz="2600" dirty="0" smtClean="0"/>
              <a:t>is clear </a:t>
            </a:r>
            <a:r>
              <a:rPr lang="en-GB" sz="2600" dirty="0"/>
              <a:t>and </a:t>
            </a:r>
            <a:r>
              <a:rPr lang="en-GB" sz="2600" dirty="0" smtClean="0"/>
              <a:t>simple</a:t>
            </a:r>
            <a:endParaRPr lang="en-GB" sz="2600" dirty="0"/>
          </a:p>
          <a:p>
            <a:r>
              <a:rPr lang="en-GB" sz="2600" dirty="0" smtClean="0"/>
              <a:t>Give </a:t>
            </a:r>
            <a:r>
              <a:rPr lang="en-GB" sz="2600" dirty="0" smtClean="0">
                <a:solidFill>
                  <a:srgbClr val="FF0000"/>
                </a:solidFill>
              </a:rPr>
              <a:t>police</a:t>
            </a:r>
            <a:r>
              <a:rPr lang="en-GB" sz="2600" dirty="0" smtClean="0"/>
              <a:t> staff </a:t>
            </a:r>
            <a:r>
              <a:rPr lang="en-GB" sz="2600" dirty="0"/>
              <a:t>career-long help to </a:t>
            </a:r>
            <a:r>
              <a:rPr lang="en-GB" sz="2600" b="1" dirty="0"/>
              <a:t>learn, master and apply </a:t>
            </a:r>
            <a:r>
              <a:rPr lang="en-GB" sz="2600" dirty="0"/>
              <a:t>modern methods for quality control, quality improvement and quality </a:t>
            </a:r>
            <a:r>
              <a:rPr lang="en-GB" sz="2600" dirty="0" smtClean="0"/>
              <a:t>planning</a:t>
            </a: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60910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475456"/>
            <a:ext cx="8489950" cy="865188"/>
          </a:xfrm>
        </p:spPr>
        <p:txBody>
          <a:bodyPr/>
          <a:lstStyle/>
          <a:p>
            <a:r>
              <a:rPr lang="en-GB" dirty="0" smtClean="0"/>
              <a:t>Additional points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794191"/>
            <a:ext cx="8489950" cy="3457575"/>
          </a:xfrm>
        </p:spPr>
        <p:txBody>
          <a:bodyPr/>
          <a:lstStyle/>
          <a:p>
            <a:r>
              <a:rPr lang="en-GB" dirty="0"/>
              <a:t>Culture will trump </a:t>
            </a:r>
            <a:r>
              <a:rPr lang="en-GB" b="1" dirty="0"/>
              <a:t>rules, standards, and control strategies </a:t>
            </a:r>
            <a:r>
              <a:rPr lang="en-GB" dirty="0"/>
              <a:t>every single </a:t>
            </a:r>
            <a:r>
              <a:rPr lang="en-GB" dirty="0" smtClean="0"/>
              <a:t>time</a:t>
            </a:r>
          </a:p>
          <a:p>
            <a:r>
              <a:rPr lang="en-GB" dirty="0" smtClean="0"/>
              <a:t>A safer NHS will depend far more on </a:t>
            </a:r>
            <a:r>
              <a:rPr lang="en-GB" b="1" dirty="0" smtClean="0"/>
              <a:t>major cultural change </a:t>
            </a:r>
            <a:r>
              <a:rPr lang="en-GB" dirty="0" smtClean="0"/>
              <a:t>than on a new regulatory regime</a:t>
            </a:r>
            <a:endParaRPr lang="en-GB" dirty="0"/>
          </a:p>
          <a:p>
            <a:r>
              <a:rPr lang="en-GB" dirty="0"/>
              <a:t>The NHS </a:t>
            </a:r>
            <a:r>
              <a:rPr lang="en-GB" dirty="0" smtClean="0"/>
              <a:t>should become </a:t>
            </a:r>
            <a:r>
              <a:rPr lang="en-GB" dirty="0"/>
              <a:t>a </a:t>
            </a:r>
            <a:r>
              <a:rPr lang="en-GB" b="1" dirty="0" smtClean="0"/>
              <a:t>learning organisation</a:t>
            </a:r>
            <a:endParaRPr lang="en-GB" dirty="0"/>
          </a:p>
          <a:p>
            <a:r>
              <a:rPr lang="en-GB" b="1" dirty="0" smtClean="0"/>
              <a:t>Transparency </a:t>
            </a:r>
            <a:r>
              <a:rPr lang="en-GB" dirty="0"/>
              <a:t>should be complete, timely, and </a:t>
            </a:r>
            <a:r>
              <a:rPr lang="en-GB" dirty="0" smtClean="0"/>
              <a:t>unequivocal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41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Styles of learning:</a:t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489" y="2104992"/>
            <a:ext cx="7801371" cy="3457575"/>
          </a:xfrm>
        </p:spPr>
        <p:txBody>
          <a:bodyPr/>
          <a:lstStyle/>
          <a:p>
            <a:pPr lvl="1"/>
            <a:r>
              <a:rPr lang="en-GB" dirty="0" smtClean="0"/>
              <a:t>Aviation </a:t>
            </a:r>
          </a:p>
          <a:p>
            <a:pPr lvl="2"/>
            <a:r>
              <a:rPr lang="en-GB" dirty="0" smtClean="0"/>
              <a:t>Engineering </a:t>
            </a:r>
          </a:p>
          <a:p>
            <a:pPr lvl="2"/>
            <a:r>
              <a:rPr lang="en-GB" dirty="0" smtClean="0"/>
              <a:t>Theory based</a:t>
            </a:r>
          </a:p>
          <a:p>
            <a:pPr lvl="1"/>
            <a:r>
              <a:rPr lang="en-GB" dirty="0" smtClean="0"/>
              <a:t>Medicine </a:t>
            </a:r>
          </a:p>
          <a:p>
            <a:pPr lvl="2"/>
            <a:r>
              <a:rPr lang="en-GB" dirty="0" smtClean="0"/>
              <a:t>Drug companies using RCTs; surgeons trying and refining methods; medical physicists build and test,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2"/>
            <a:r>
              <a:rPr lang="en-GB" dirty="0" smtClean="0"/>
              <a:t>Theory based </a:t>
            </a:r>
          </a:p>
          <a:p>
            <a:pPr lvl="1"/>
            <a:r>
              <a:rPr lang="en-GB" dirty="0" smtClean="0"/>
              <a:t>Policing </a:t>
            </a:r>
          </a:p>
          <a:p>
            <a:pPr lvl="2"/>
            <a:r>
              <a:rPr lang="en-GB" dirty="0" smtClean="0"/>
              <a:t>Research model?</a:t>
            </a:r>
          </a:p>
          <a:p>
            <a:pPr lvl="2"/>
            <a:r>
              <a:rPr lang="en-GB" dirty="0" smtClean="0"/>
              <a:t>No theory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74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615950"/>
            <a:ext cx="8489950" cy="865188"/>
          </a:xfrm>
        </p:spPr>
        <p:txBody>
          <a:bodyPr/>
          <a:lstStyle/>
          <a:p>
            <a:r>
              <a:rPr lang="en-GB" dirty="0" smtClean="0"/>
              <a:t>How do engineers do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510" y="1886779"/>
            <a:ext cx="8120790" cy="3457575"/>
          </a:xfrm>
        </p:spPr>
        <p:txBody>
          <a:bodyPr/>
          <a:lstStyle/>
          <a:p>
            <a:r>
              <a:rPr lang="en-GB" dirty="0" smtClean="0"/>
              <a:t>They focus on solving problems</a:t>
            </a:r>
          </a:p>
          <a:p>
            <a:r>
              <a:rPr lang="en-GB" dirty="0" smtClean="0"/>
              <a:t>Draw on formalised and tested theory</a:t>
            </a:r>
          </a:p>
          <a:p>
            <a:r>
              <a:rPr lang="en-GB" dirty="0" smtClean="0"/>
              <a:t>Are creative</a:t>
            </a:r>
          </a:p>
          <a:p>
            <a:r>
              <a:rPr lang="en-GB" dirty="0" smtClean="0"/>
              <a:t>Adapt designs in the light of experience and build on it</a:t>
            </a:r>
          </a:p>
          <a:p>
            <a:r>
              <a:rPr lang="en-GB" dirty="0" smtClean="0"/>
              <a:t>Carry out experiments taking informed risks</a:t>
            </a:r>
          </a:p>
          <a:p>
            <a:r>
              <a:rPr lang="en-GB" dirty="0" smtClean="0"/>
              <a:t>Learn from their mistakes</a:t>
            </a:r>
          </a:p>
          <a:p>
            <a:pPr marL="0" lvl="1" indent="0">
              <a:buNone/>
            </a:pPr>
            <a:endParaRPr lang="en-GB" sz="2800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432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8554"/>
            <a:ext cx="8229600" cy="1143000"/>
          </a:xfrm>
        </p:spPr>
        <p:txBody>
          <a:bodyPr/>
          <a:lstStyle/>
          <a:p>
            <a:r>
              <a:rPr lang="en-GB" dirty="0" smtClean="0"/>
              <a:t>Learning organisations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003648"/>
            <a:ext cx="4040188" cy="3951288"/>
          </a:xfrm>
        </p:spPr>
        <p:txBody>
          <a:bodyPr/>
          <a:lstStyle/>
          <a:p>
            <a:r>
              <a:rPr lang="en-GB" dirty="0" smtClean="0"/>
              <a:t>Aviation</a:t>
            </a:r>
          </a:p>
          <a:p>
            <a:pPr lvl="1"/>
            <a:r>
              <a:rPr lang="en-GB" dirty="0" smtClean="0"/>
              <a:t>Private sector</a:t>
            </a:r>
          </a:p>
          <a:p>
            <a:pPr lvl="1"/>
            <a:r>
              <a:rPr lang="en-GB" dirty="0" smtClean="0"/>
              <a:t>Incentives</a:t>
            </a:r>
          </a:p>
          <a:p>
            <a:pPr lvl="1"/>
            <a:r>
              <a:rPr lang="en-GB" dirty="0" smtClean="0"/>
              <a:t>No political interference?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Medicine </a:t>
            </a:r>
          </a:p>
          <a:p>
            <a:pPr lvl="1"/>
            <a:r>
              <a:rPr lang="en-GB" dirty="0" smtClean="0"/>
              <a:t>Public/private</a:t>
            </a:r>
          </a:p>
          <a:p>
            <a:pPr lvl="1"/>
            <a:r>
              <a:rPr lang="en-GB" dirty="0" smtClean="0"/>
              <a:t>Drugs companies </a:t>
            </a:r>
          </a:p>
          <a:p>
            <a:pPr lvl="1"/>
            <a:r>
              <a:rPr lang="en-GB" dirty="0" smtClean="0"/>
              <a:t>Litigation</a:t>
            </a:r>
          </a:p>
          <a:p>
            <a:pPr lvl="1"/>
            <a:r>
              <a:rPr lang="en-GB" dirty="0" smtClean="0"/>
              <a:t>Political interference? 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03648"/>
            <a:ext cx="4041775" cy="395128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400050"/>
            <a:r>
              <a:rPr lang="en-GB" dirty="0" smtClean="0"/>
              <a:t>Policing </a:t>
            </a:r>
            <a:r>
              <a:rPr lang="en-GB" sz="1600" dirty="0" smtClean="0"/>
              <a:t>(as in having the power of arrest)</a:t>
            </a:r>
          </a:p>
          <a:p>
            <a:pPr marL="800100" lvl="1"/>
            <a:r>
              <a:rPr lang="en-GB" dirty="0" smtClean="0"/>
              <a:t>Public sector</a:t>
            </a:r>
          </a:p>
          <a:p>
            <a:pPr lvl="1"/>
            <a:r>
              <a:rPr lang="en-GB" dirty="0" smtClean="0"/>
              <a:t>Blame </a:t>
            </a:r>
          </a:p>
          <a:p>
            <a:pPr lvl="1"/>
            <a:r>
              <a:rPr lang="en-GB" dirty="0" smtClean="0"/>
              <a:t>Risk </a:t>
            </a:r>
          </a:p>
          <a:p>
            <a:pPr lvl="1"/>
            <a:r>
              <a:rPr lang="en-GB" dirty="0" smtClean="0"/>
              <a:t>Media </a:t>
            </a:r>
          </a:p>
          <a:p>
            <a:pPr lvl="1"/>
            <a:r>
              <a:rPr lang="en-GB" dirty="0" smtClean="0"/>
              <a:t>Politics </a:t>
            </a:r>
          </a:p>
          <a:p>
            <a:pPr lvl="1"/>
            <a:r>
              <a:rPr lang="en-GB" dirty="0" smtClean="0"/>
              <a:t>Leadership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32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police/academic partnerships?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Co-production is vital – work together</a:t>
            </a:r>
          </a:p>
          <a:p>
            <a:pPr lvl="1"/>
            <a:r>
              <a:rPr lang="en-GB" dirty="0" smtClean="0"/>
              <a:t>Money is tight so ‘business as usual’ won’t work</a:t>
            </a:r>
          </a:p>
          <a:p>
            <a:pPr lvl="1"/>
            <a:r>
              <a:rPr lang="en-GB" dirty="0" smtClean="0"/>
              <a:t>Academics are also under pressure to demonstrate ‘impact’</a:t>
            </a:r>
          </a:p>
          <a:p>
            <a:pPr lvl="1"/>
            <a:r>
              <a:rPr lang="en-GB" dirty="0" smtClean="0"/>
              <a:t>The police use tacit theory which needs to be made explicit and tested</a:t>
            </a:r>
          </a:p>
          <a:p>
            <a:pPr lvl="1"/>
            <a:r>
              <a:rPr lang="en-GB" dirty="0" smtClean="0"/>
              <a:t>Academics should know how to do that</a:t>
            </a:r>
          </a:p>
          <a:p>
            <a:r>
              <a:rPr lang="en-GB" dirty="0" smtClean="0"/>
              <a:t>Taking a scientific approach to evidence development requires testing of hypotheses – the police are best place to develop those hypotheses working with communities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50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/>
              <a:t>argument: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773239"/>
            <a:ext cx="8489950" cy="4208462"/>
          </a:xfrm>
        </p:spPr>
        <p:txBody>
          <a:bodyPr/>
          <a:lstStyle/>
          <a:p>
            <a:r>
              <a:rPr lang="en-GB" dirty="0" smtClean="0"/>
              <a:t>Policing is being ‘professionalised’</a:t>
            </a:r>
          </a:p>
          <a:p>
            <a:r>
              <a:rPr lang="en-GB" dirty="0" smtClean="0"/>
              <a:t>Professionals use research </a:t>
            </a:r>
            <a:r>
              <a:rPr lang="en-GB" dirty="0" smtClean="0"/>
              <a:t>evidence</a:t>
            </a:r>
          </a:p>
          <a:p>
            <a:r>
              <a:rPr lang="en-GB" dirty="0" smtClean="0"/>
              <a:t>The policing research base is thin on ‘what works’</a:t>
            </a:r>
          </a:p>
          <a:p>
            <a:r>
              <a:rPr lang="en-GB" dirty="0" smtClean="0"/>
              <a:t>Research funding is increasingly scarce</a:t>
            </a:r>
            <a:endParaRPr lang="en-GB" dirty="0"/>
          </a:p>
          <a:p>
            <a:r>
              <a:rPr lang="en-GB" dirty="0" smtClean="0"/>
              <a:t>Co-production is essential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What are the methodological implications of this?</a:t>
            </a:r>
          </a:p>
          <a:p>
            <a:r>
              <a:rPr lang="en-GB" dirty="0" smtClean="0"/>
              <a:t>What are the implications for future policing?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6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 for future policing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Training </a:t>
            </a:r>
          </a:p>
          <a:p>
            <a:pPr lvl="1"/>
            <a:r>
              <a:rPr lang="en-GB" dirty="0" smtClean="0"/>
              <a:t>Theory</a:t>
            </a:r>
          </a:p>
          <a:p>
            <a:pPr lvl="1"/>
            <a:r>
              <a:rPr lang="en-GB" dirty="0" smtClean="0"/>
              <a:t>Styles of evaluation</a:t>
            </a:r>
          </a:p>
          <a:p>
            <a:r>
              <a:rPr lang="en-GB" dirty="0"/>
              <a:t>Liaison with communities </a:t>
            </a:r>
          </a:p>
          <a:p>
            <a:r>
              <a:rPr lang="en-GB" dirty="0" smtClean="0"/>
              <a:t>Culture</a:t>
            </a:r>
          </a:p>
          <a:p>
            <a:r>
              <a:rPr lang="en-GB" dirty="0" smtClean="0"/>
              <a:t>A learning organisation </a:t>
            </a:r>
          </a:p>
          <a:p>
            <a:pPr lvl="1"/>
            <a:r>
              <a:rPr lang="en-GB" dirty="0" smtClean="0"/>
              <a:t>Risk </a:t>
            </a:r>
          </a:p>
          <a:p>
            <a:pPr lvl="1"/>
            <a:r>
              <a:rPr lang="en-GB" dirty="0" smtClean="0"/>
              <a:t>Mistakes</a:t>
            </a:r>
          </a:p>
          <a:p>
            <a:r>
              <a:rPr lang="en-GB" dirty="0" smtClean="0"/>
              <a:t>Leadership – ‘ambidextrous’ 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9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591527"/>
            <a:ext cx="8489950" cy="865188"/>
          </a:xfrm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21815"/>
            <a:ext cx="8489950" cy="3457575"/>
          </a:xfrm>
        </p:spPr>
        <p:txBody>
          <a:bodyPr/>
          <a:lstStyle/>
          <a:p>
            <a:r>
              <a:rPr lang="en-GB" dirty="0" smtClean="0"/>
              <a:t>Professionalisation means using research evidence </a:t>
            </a:r>
            <a:r>
              <a:rPr lang="mr-IN" dirty="0" smtClean="0"/>
              <a:t>–</a:t>
            </a:r>
            <a:r>
              <a:rPr lang="en-GB" dirty="0" smtClean="0"/>
              <a:t> becoming a learning organisation</a:t>
            </a:r>
          </a:p>
          <a:p>
            <a:r>
              <a:rPr lang="en-GB" dirty="0" smtClean="0"/>
              <a:t>There isn’t much evidence on ‘what works’</a:t>
            </a:r>
          </a:p>
          <a:p>
            <a:r>
              <a:rPr lang="en-GB" dirty="0" smtClean="0"/>
              <a:t>We can work together to generate it</a:t>
            </a:r>
          </a:p>
          <a:p>
            <a:r>
              <a:rPr lang="en-GB" dirty="0" smtClean="0"/>
              <a:t>But we need to develop an appropriate research model for policing</a:t>
            </a:r>
          </a:p>
          <a:p>
            <a:r>
              <a:rPr lang="en-GB" dirty="0" smtClean="0"/>
              <a:t>Engineering offers a relevant and pragmatic option</a:t>
            </a:r>
          </a:p>
          <a:p>
            <a:r>
              <a:rPr lang="en-GB" dirty="0" smtClean="0"/>
              <a:t>There are cultural and training implications for researchers and police</a:t>
            </a:r>
          </a:p>
        </p:txBody>
      </p:sp>
    </p:spTree>
    <p:extLst>
      <p:ext uri="{BB962C8B-B14F-4D97-AF65-F5344CB8AC3E}">
        <p14:creationId xmlns:p14="http://schemas.microsoft.com/office/powerpoint/2010/main" val="37668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023" y="1513996"/>
            <a:ext cx="8489950" cy="865188"/>
          </a:xfrm>
        </p:spPr>
        <p:txBody>
          <a:bodyPr/>
          <a:lstStyle/>
          <a:p>
            <a:r>
              <a:rPr lang="en-GB" dirty="0" smtClean="0"/>
              <a:t>Thank you </a:t>
            </a:r>
            <a:br>
              <a:rPr lang="en-GB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Further reading:</a:t>
            </a:r>
            <a:r>
              <a:rPr lang="en-GB" dirty="0"/>
              <a:t/>
            </a:r>
            <a:br>
              <a:rPr lang="en-GB" dirty="0"/>
            </a:br>
            <a:r>
              <a:rPr lang="en-GB" sz="2000" b="0" dirty="0" smtClean="0"/>
              <a:t>Matthew </a:t>
            </a:r>
            <a:r>
              <a:rPr lang="en-GB" sz="2000" b="0" dirty="0"/>
              <a:t>Syed (2016) </a:t>
            </a:r>
            <a:r>
              <a:rPr lang="en-GB" sz="2000" b="0" i="1" dirty="0"/>
              <a:t>Black Box Thinking  </a:t>
            </a:r>
            <a:r>
              <a:rPr lang="en-GB" sz="2000" b="0" dirty="0"/>
              <a:t/>
            </a:r>
            <a:br>
              <a:rPr lang="en-GB" sz="2000" b="0" dirty="0"/>
            </a:br>
            <a:r>
              <a:rPr lang="en-GB" sz="2000" b="0" dirty="0"/>
              <a:t> Iain MacLeod </a:t>
            </a:r>
            <a:r>
              <a:rPr lang="en-GB" sz="2000" b="0" dirty="0" smtClean="0"/>
              <a:t>(2016) </a:t>
            </a:r>
            <a:r>
              <a:rPr lang="en-GB" sz="2000" b="0" i="1" dirty="0" smtClean="0"/>
              <a:t>Learning </a:t>
            </a:r>
            <a:r>
              <a:rPr lang="en-GB" sz="2000" b="0" i="1" dirty="0"/>
              <a:t>to solve </a:t>
            </a:r>
            <a:r>
              <a:rPr lang="en-GB" sz="2000" b="0" i="1" dirty="0" smtClean="0"/>
              <a:t>problems </a:t>
            </a:r>
            <a:r>
              <a:rPr lang="en-GB" sz="2000" b="0" dirty="0" smtClean="0"/>
              <a:t>available from </a:t>
            </a:r>
            <a:r>
              <a:rPr lang="en-GB" sz="2000" b="0" dirty="0"/>
              <a:t/>
            </a:r>
            <a:br>
              <a:rPr lang="en-GB" sz="2000" b="0" dirty="0"/>
            </a:br>
            <a:r>
              <a:rPr lang="en-GB" sz="2000" b="0" dirty="0"/>
              <a:t> </a:t>
            </a:r>
            <a:r>
              <a:rPr lang="en-GB" sz="2000" b="0" dirty="0" smtClean="0">
                <a:hlinkClick r:id="rId2"/>
              </a:rPr>
              <a:t>http</a:t>
            </a:r>
            <a:r>
              <a:rPr lang="en-GB" sz="2000" b="0" dirty="0">
                <a:hlinkClick r:id="rId2"/>
              </a:rPr>
              <a:t>://</a:t>
            </a:r>
            <a:r>
              <a:rPr lang="en-GB" sz="2000" b="0" dirty="0" smtClean="0">
                <a:hlinkClick r:id="rId2"/>
              </a:rPr>
              <a:t>info.iesis.org/papers/Eng-problem-solving.pdf</a:t>
            </a:r>
            <a:r>
              <a:rPr lang="en-GB" sz="2000" b="0" dirty="0" smtClean="0"/>
              <a:t> 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80" y="5301208"/>
            <a:ext cx="1193800" cy="101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3359" y="5269538"/>
            <a:ext cx="2971962" cy="1047670"/>
          </a:xfrm>
          <a:prstGeom prst="rect">
            <a:avLst/>
          </a:prstGeom>
        </p:spPr>
      </p:pic>
      <p:pic>
        <p:nvPicPr>
          <p:cNvPr id="3" name="Picture 2" descr="ESRC_50th-ANNIVERSARY-LOGO-RGB-blue-white-gol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071" y="5269537"/>
            <a:ext cx="1222257" cy="122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6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85750" y="642938"/>
            <a:ext cx="8489950" cy="592137"/>
          </a:xfrm>
        </p:spPr>
        <p:txBody>
          <a:bodyPr/>
          <a:lstStyle/>
          <a:p>
            <a:r>
              <a:rPr lang="en-GB" altLang="en-US" dirty="0" smtClean="0"/>
              <a:t>Evidence </a:t>
            </a:r>
            <a:r>
              <a:rPr lang="en-GB" altLang="en-US" dirty="0"/>
              <a:t>needs to be </a:t>
            </a:r>
            <a:r>
              <a:rPr lang="en-GB" altLang="en-US" dirty="0" smtClean="0"/>
              <a:t>relevant and accessible</a:t>
            </a:r>
            <a:endParaRPr lang="en-GB" alt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85750" y="1500188"/>
            <a:ext cx="8534400" cy="4929187"/>
          </a:xfrm>
        </p:spPr>
        <p:txBody>
          <a:bodyPr/>
          <a:lstStyle/>
          <a:p>
            <a:endParaRPr lang="en-GB" altLang="en-US" sz="2400" dirty="0"/>
          </a:p>
          <a:p>
            <a:endParaRPr lang="en-GB" altLang="en-US" sz="2400" dirty="0"/>
          </a:p>
          <a:p>
            <a:endParaRPr lang="en-GB" altLang="en-US" sz="2600" dirty="0" smtClean="0">
              <a:ea typeface="ＭＳ Ｐゴシック" pitchFamily="4" charset="-128"/>
            </a:endParaRPr>
          </a:p>
          <a:p>
            <a:endParaRPr lang="en-GB" altLang="en-US" sz="2600" dirty="0" smtClean="0">
              <a:ea typeface="ＭＳ Ｐゴシック" pitchFamily="4" charset="-128"/>
            </a:endParaRPr>
          </a:p>
          <a:p>
            <a:endParaRPr lang="en-GB" altLang="en-US" dirty="0" smtClean="0">
              <a:ea typeface="ＭＳ Ｐゴシック" pitchFamily="4" charset="-128"/>
            </a:endParaRPr>
          </a:p>
          <a:p>
            <a:endParaRPr lang="en-GB" altLang="en-US" dirty="0" smtClean="0">
              <a:ea typeface="ＭＳ Ｐゴシック" pitchFamily="4" charset="-128"/>
            </a:endParaRPr>
          </a:p>
        </p:txBody>
      </p:sp>
      <p:pic>
        <p:nvPicPr>
          <p:cNvPr id="4" name="Picture 2" descr="Image result for can apparent superluminal neutrino speeds be explained as a quantum weak measur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269" y="1358900"/>
            <a:ext cx="5666288" cy="716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93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85750" y="642938"/>
            <a:ext cx="8489950" cy="592137"/>
          </a:xfrm>
        </p:spPr>
        <p:txBody>
          <a:bodyPr/>
          <a:lstStyle/>
          <a:p>
            <a:r>
              <a:rPr lang="en-GB" altLang="en-US" dirty="0" smtClean="0">
                <a:ea typeface="ＭＳ Ｐゴシック" pitchFamily="4" charset="-128"/>
              </a:rPr>
              <a:t>What decision makers need to know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85750" y="1500188"/>
            <a:ext cx="8534400" cy="4929187"/>
          </a:xfrm>
        </p:spPr>
        <p:txBody>
          <a:bodyPr/>
          <a:lstStyle/>
          <a:p>
            <a:endParaRPr lang="en-GB" altLang="en-US" sz="2400" dirty="0"/>
          </a:p>
          <a:p>
            <a:endParaRPr lang="en-GB" altLang="en-US" sz="2600" dirty="0" smtClean="0">
              <a:ea typeface="ＭＳ Ｐゴシック" pitchFamily="4" charset="-128"/>
            </a:endParaRPr>
          </a:p>
          <a:p>
            <a:endParaRPr lang="en-GB" altLang="en-US" sz="2600" dirty="0" smtClean="0">
              <a:ea typeface="ＭＳ Ｐゴシック" pitchFamily="4" charset="-128"/>
            </a:endParaRPr>
          </a:p>
          <a:p>
            <a:endParaRPr lang="en-GB" altLang="en-US" dirty="0" smtClean="0">
              <a:ea typeface="ＭＳ Ｐゴシック" pitchFamily="4" charset="-128"/>
            </a:endParaRPr>
          </a:p>
          <a:p>
            <a:endParaRPr lang="en-GB" altLang="en-US" dirty="0" smtClean="0">
              <a:ea typeface="ＭＳ Ｐゴシック" pitchFamily="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750" y="1980351"/>
            <a:ext cx="87481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US" altLang="en-US" sz="2400" b="1" dirty="0">
                <a:solidFill>
                  <a:srgbClr val="352591"/>
                </a:solidFill>
              </a:rPr>
              <a:t>E</a:t>
            </a:r>
            <a:r>
              <a:rPr lang="en-US" altLang="en-US" sz="2400" dirty="0"/>
              <a:t> = Effects </a:t>
            </a:r>
            <a:r>
              <a:rPr lang="en-US" altLang="en-US" sz="2400" dirty="0" smtClean="0"/>
              <a:t>(</a:t>
            </a:r>
            <a:r>
              <a:rPr lang="en-US" altLang="en-US" sz="2400" dirty="0"/>
              <a:t>has </a:t>
            </a:r>
            <a:r>
              <a:rPr lang="en-US" altLang="en-US" sz="2400" i="1" dirty="0"/>
              <a:t>it</a:t>
            </a:r>
            <a:r>
              <a:rPr lang="en-US" altLang="en-US" sz="2400" dirty="0"/>
              <a:t> worked?)</a:t>
            </a:r>
          </a:p>
          <a:p>
            <a:pPr marL="0" indent="0">
              <a:buFontTx/>
              <a:buNone/>
            </a:pPr>
            <a:endParaRPr lang="en-US" altLang="en-US" sz="2400" dirty="0"/>
          </a:p>
          <a:p>
            <a:pPr marL="0" indent="0">
              <a:buFontTx/>
              <a:buNone/>
            </a:pPr>
            <a:r>
              <a:rPr lang="en-US" altLang="en-US" sz="2400" b="1" dirty="0">
                <a:solidFill>
                  <a:srgbClr val="352591"/>
                </a:solidFill>
              </a:rPr>
              <a:t>M</a:t>
            </a:r>
            <a:r>
              <a:rPr lang="en-US" altLang="en-US" sz="2400" dirty="0"/>
              <a:t> = Mechanisms </a:t>
            </a:r>
            <a:r>
              <a:rPr lang="en-US" altLang="en-US" sz="2400" dirty="0" smtClean="0"/>
              <a:t>(</a:t>
            </a:r>
            <a:r>
              <a:rPr lang="en-US" altLang="en-US" sz="2400" dirty="0"/>
              <a:t>how does </a:t>
            </a:r>
            <a:r>
              <a:rPr lang="en-US" altLang="en-US" sz="2400" i="1" dirty="0"/>
              <a:t>it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work?)</a:t>
            </a:r>
            <a:endParaRPr lang="en-US" altLang="en-US" sz="2400" dirty="0"/>
          </a:p>
          <a:p>
            <a:pPr marL="0" indent="0">
              <a:buFontTx/>
              <a:buNone/>
            </a:pPr>
            <a:endParaRPr lang="en-US" altLang="en-US" sz="2400" dirty="0"/>
          </a:p>
          <a:p>
            <a:pPr marL="0" indent="0">
              <a:buFontTx/>
              <a:buNone/>
            </a:pPr>
            <a:r>
              <a:rPr lang="en-US" altLang="en-US" sz="2400" b="1" dirty="0">
                <a:solidFill>
                  <a:srgbClr val="352591"/>
                </a:solidFill>
              </a:rPr>
              <a:t>M</a:t>
            </a:r>
            <a:r>
              <a:rPr lang="en-US" altLang="en-US" sz="2400" dirty="0"/>
              <a:t> = </a:t>
            </a:r>
            <a:r>
              <a:rPr lang="en-US" altLang="en-US" sz="2400" dirty="0" smtClean="0"/>
              <a:t>Moderators (</a:t>
            </a:r>
            <a:r>
              <a:rPr lang="en-US" altLang="en-US" sz="2400" dirty="0"/>
              <a:t>what conditions are </a:t>
            </a:r>
            <a:r>
              <a:rPr lang="en-US" altLang="en-US" sz="2400" dirty="0" smtClean="0"/>
              <a:t>needed for </a:t>
            </a:r>
            <a:r>
              <a:rPr lang="en-US" altLang="en-US" sz="2400" i="1" dirty="0" smtClean="0"/>
              <a:t>it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work?)</a:t>
            </a:r>
            <a:endParaRPr lang="en-US" altLang="en-US" sz="2400" dirty="0"/>
          </a:p>
          <a:p>
            <a:pPr marL="0" indent="0">
              <a:buFontTx/>
              <a:buNone/>
            </a:pPr>
            <a:endParaRPr lang="en-US" altLang="en-US" sz="2400" dirty="0"/>
          </a:p>
          <a:p>
            <a:pPr marL="0" indent="0">
              <a:buFontTx/>
              <a:buNone/>
            </a:pPr>
            <a:r>
              <a:rPr lang="en-US" altLang="en-US" sz="2400" b="1" dirty="0">
                <a:solidFill>
                  <a:srgbClr val="352591"/>
                </a:solidFill>
              </a:rPr>
              <a:t>I</a:t>
            </a:r>
            <a:r>
              <a:rPr lang="en-US" altLang="en-US" sz="2400" dirty="0">
                <a:solidFill>
                  <a:srgbClr val="352591"/>
                </a:solidFill>
              </a:rPr>
              <a:t> </a:t>
            </a:r>
            <a:r>
              <a:rPr lang="en-US" altLang="en-US" sz="2400" dirty="0"/>
              <a:t>= Implementation (</a:t>
            </a:r>
            <a:r>
              <a:rPr lang="en-US" altLang="en-US" sz="2400" dirty="0" smtClean="0"/>
              <a:t>what has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be in place for </a:t>
            </a:r>
            <a:r>
              <a:rPr lang="en-US" altLang="en-US" sz="2400" i="1" dirty="0" smtClean="0"/>
              <a:t>it</a:t>
            </a:r>
            <a:r>
              <a:rPr lang="en-US" altLang="en-US" sz="2400" dirty="0" smtClean="0"/>
              <a:t> to work?) </a:t>
            </a:r>
            <a:endParaRPr lang="en-US" altLang="en-US" sz="2400" dirty="0"/>
          </a:p>
          <a:p>
            <a:pPr marL="0" indent="0">
              <a:buFontTx/>
              <a:buNone/>
            </a:pPr>
            <a:endParaRPr lang="en-US" altLang="en-US" sz="2400" dirty="0"/>
          </a:p>
          <a:p>
            <a:pPr marL="0" indent="0">
              <a:buFontTx/>
              <a:buNone/>
            </a:pPr>
            <a:r>
              <a:rPr lang="en-US" altLang="en-US" sz="2400" b="1" dirty="0">
                <a:solidFill>
                  <a:srgbClr val="352591"/>
                </a:solidFill>
              </a:rPr>
              <a:t>E</a:t>
            </a:r>
            <a:r>
              <a:rPr lang="en-US" altLang="en-US" sz="2400" dirty="0"/>
              <a:t> = Economy </a:t>
            </a:r>
            <a:r>
              <a:rPr lang="en-US" altLang="en-US" sz="2400" dirty="0" smtClean="0"/>
              <a:t>(how much does </a:t>
            </a:r>
            <a:r>
              <a:rPr lang="en-US" altLang="en-US" sz="2400" i="1" dirty="0" smtClean="0"/>
              <a:t>it</a:t>
            </a:r>
            <a:r>
              <a:rPr lang="en-US" altLang="en-US" sz="2400" dirty="0" smtClean="0"/>
              <a:t> cost? Is </a:t>
            </a:r>
            <a:r>
              <a:rPr lang="en-US" altLang="en-US" sz="2400" i="1" dirty="0" smtClean="0"/>
              <a:t>it </a:t>
            </a:r>
            <a:r>
              <a:rPr lang="en-US" altLang="en-US" sz="2400" dirty="0" smtClean="0"/>
              <a:t>cost effective?)</a:t>
            </a:r>
            <a:endParaRPr lang="en-US" altLang="en-US" sz="2400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899592" y="6167437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Johnson, S. D., Tilley, N. and Bowers, K. J. (2015) ‘Introducing EMMIE: An evidence rating scale to encourage mixed-method crime prevention synthesis reviews’, </a:t>
            </a:r>
            <a:r>
              <a:rPr lang="en-US" altLang="en-US" sz="1400" i="1" dirty="0"/>
              <a:t>Journal of Experimental Criminology.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2366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85750" y="642938"/>
            <a:ext cx="8489950" cy="592137"/>
          </a:xfrm>
        </p:spPr>
        <p:txBody>
          <a:bodyPr/>
          <a:lstStyle/>
          <a:p>
            <a:r>
              <a:rPr lang="en-GB" altLang="en-US" dirty="0" smtClean="0">
                <a:ea typeface="ＭＳ Ｐゴシック" pitchFamily="4" charset="-128"/>
              </a:rPr>
              <a:t>Grading the evidence base using EMMIE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63525" y="1304945"/>
            <a:ext cx="8534400" cy="4929187"/>
          </a:xfrm>
        </p:spPr>
        <p:txBody>
          <a:bodyPr/>
          <a:lstStyle/>
          <a:p>
            <a:r>
              <a:rPr lang="en-GB" altLang="en-US" sz="2400" dirty="0" smtClean="0"/>
              <a:t>The task </a:t>
            </a:r>
            <a:r>
              <a:rPr lang="mr-IN" altLang="en-US" sz="2400" dirty="0" smtClean="0"/>
              <a:t>–</a:t>
            </a:r>
            <a:r>
              <a:rPr lang="en-GB" altLang="en-US" sz="2400" dirty="0" smtClean="0"/>
              <a:t> “</a:t>
            </a:r>
            <a:r>
              <a:rPr lang="en-GB" altLang="en-US" sz="2400" i="1" dirty="0" smtClean="0">
                <a:ea typeface="ＭＳ Ｐゴシック" pitchFamily="4" charset="-128"/>
              </a:rPr>
              <a:t>identify </a:t>
            </a:r>
            <a:r>
              <a:rPr lang="en-GB" altLang="en-US" sz="2400" i="1" dirty="0">
                <a:ea typeface="ＭＳ Ｐゴシック" pitchFamily="4" charset="-128"/>
              </a:rPr>
              <a:t>the best available evidence on approaches to reducing crime”</a:t>
            </a:r>
          </a:p>
          <a:p>
            <a:endParaRPr lang="en-GB" altLang="en-US" sz="2400" i="1" dirty="0">
              <a:ea typeface="ＭＳ Ｐゴシック" pitchFamily="4" charset="-128"/>
            </a:endParaRPr>
          </a:p>
          <a:p>
            <a:r>
              <a:rPr lang="en-GB" altLang="en-US" sz="2400" dirty="0">
                <a:ea typeface="ＭＳ Ｐゴシック" pitchFamily="4" charset="-128"/>
              </a:rPr>
              <a:t>Best available evidence was taken to mean all systematic reviews with a crime reduction outcome </a:t>
            </a:r>
            <a:endParaRPr lang="en-GB" altLang="en-US" sz="2400" dirty="0" smtClean="0">
              <a:ea typeface="ＭＳ Ｐゴシック" pitchFamily="4" charset="-128"/>
            </a:endParaRPr>
          </a:p>
          <a:p>
            <a:endParaRPr lang="en-GB" altLang="en-US" sz="2400" dirty="0">
              <a:ea typeface="ＭＳ Ｐゴシック" pitchFamily="4" charset="-128"/>
            </a:endParaRPr>
          </a:p>
          <a:p>
            <a:r>
              <a:rPr lang="en-GB" altLang="en-US" sz="2400" dirty="0">
                <a:ea typeface="ＭＳ Ｐゴシック" pitchFamily="4" charset="-128"/>
              </a:rPr>
              <a:t>16,000 potentially eligible </a:t>
            </a:r>
            <a:r>
              <a:rPr lang="en-GB" altLang="en-US" sz="2400" dirty="0" smtClean="0">
                <a:ea typeface="ＭＳ Ｐゴシック" pitchFamily="4" charset="-128"/>
              </a:rPr>
              <a:t>studies </a:t>
            </a:r>
            <a:r>
              <a:rPr lang="en-GB" altLang="en-US" sz="2400" dirty="0">
                <a:ea typeface="ＭＳ Ｐゴシック" pitchFamily="4" charset="-128"/>
              </a:rPr>
              <a:t>reduced to </a:t>
            </a:r>
            <a:r>
              <a:rPr lang="en-GB" altLang="en-US" sz="2400" dirty="0" smtClean="0">
                <a:ea typeface="ＭＳ Ｐゴシック" pitchFamily="4" charset="-128"/>
              </a:rPr>
              <a:t>82 reviews of </a:t>
            </a:r>
            <a:r>
              <a:rPr lang="en-GB" altLang="en-US" sz="2400" dirty="0" smtClean="0">
                <a:ea typeface="ＭＳ Ｐゴシック" pitchFamily="4" charset="-128"/>
              </a:rPr>
              <a:t>crime </a:t>
            </a:r>
            <a:r>
              <a:rPr lang="en-GB" altLang="en-US" sz="2400" dirty="0" smtClean="0">
                <a:ea typeface="ＭＳ Ｐゴシック" pitchFamily="4" charset="-128"/>
              </a:rPr>
              <a:t>prevention interventions</a:t>
            </a:r>
          </a:p>
          <a:p>
            <a:endParaRPr lang="en-GB" altLang="en-US" sz="2400" dirty="0">
              <a:ea typeface="ＭＳ Ｐゴシック" pitchFamily="4" charset="-128"/>
            </a:endParaRPr>
          </a:p>
          <a:p>
            <a:r>
              <a:rPr lang="en-GB" altLang="en-US" sz="2400" dirty="0" smtClean="0">
                <a:ea typeface="ＭＳ Ｐゴシック" pitchFamily="4" charset="-128"/>
              </a:rPr>
              <a:t>To what extent does the available evidence speak to the elements of EMMIE?</a:t>
            </a:r>
            <a:endParaRPr lang="en-GB" altLang="en-US" sz="2400" dirty="0">
              <a:ea typeface="ＭＳ Ｐゴシック" pitchFamily="4" charset="-128"/>
            </a:endParaRPr>
          </a:p>
          <a:p>
            <a:endParaRPr lang="en-GB" altLang="en-US" sz="2400" dirty="0">
              <a:ea typeface="ＭＳ Ｐゴシック" pitchFamily="4" charset="-128"/>
            </a:endParaRPr>
          </a:p>
          <a:p>
            <a:endParaRPr lang="en-GB" altLang="en-US" sz="2400" dirty="0"/>
          </a:p>
          <a:p>
            <a:endParaRPr lang="en-GB" altLang="en-US" sz="2400" dirty="0"/>
          </a:p>
          <a:p>
            <a:endParaRPr lang="en-GB" altLang="en-US" sz="2600" dirty="0" smtClean="0">
              <a:ea typeface="ＭＳ Ｐゴシック" pitchFamily="4" charset="-128"/>
            </a:endParaRPr>
          </a:p>
          <a:p>
            <a:endParaRPr lang="en-GB" altLang="en-US" sz="2600" dirty="0" smtClean="0">
              <a:ea typeface="ＭＳ Ｐゴシック" pitchFamily="4" charset="-128"/>
            </a:endParaRPr>
          </a:p>
          <a:p>
            <a:endParaRPr lang="en-GB" altLang="en-US" dirty="0" smtClean="0">
              <a:ea typeface="ＭＳ Ｐゴシック" pitchFamily="4" charset="-128"/>
            </a:endParaRPr>
          </a:p>
          <a:p>
            <a:endParaRPr lang="en-GB" altLang="en-US" dirty="0" smtClean="0">
              <a:ea typeface="ＭＳ Ｐゴシック" pitchFamily="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432" y="6304002"/>
            <a:ext cx="90885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500" kern="0" dirty="0"/>
              <a:t>Bowers, K., </a:t>
            </a:r>
            <a:r>
              <a:rPr lang="en-GB" sz="1500" kern="0" dirty="0" err="1"/>
              <a:t>Tompson</a:t>
            </a:r>
            <a:r>
              <a:rPr lang="en-GB" sz="1500" kern="0" dirty="0"/>
              <a:t>, L. and Johnson, S.D. (2015). Implementing Information Science in Policing: Mapping the Evidence Base. </a:t>
            </a:r>
            <a:r>
              <a:rPr lang="en-GB" sz="1500" i="1" kern="0" dirty="0"/>
              <a:t>Policing Journal</a:t>
            </a:r>
            <a:endParaRPr lang="en-GB" sz="1500" i="1" dirty="0"/>
          </a:p>
        </p:txBody>
      </p:sp>
    </p:spTree>
    <p:extLst>
      <p:ext uri="{BB962C8B-B14F-4D97-AF65-F5344CB8AC3E}">
        <p14:creationId xmlns:p14="http://schemas.microsoft.com/office/powerpoint/2010/main" val="17823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285750" y="642938"/>
            <a:ext cx="8489950" cy="592137"/>
          </a:xfrm>
        </p:spPr>
        <p:txBody>
          <a:bodyPr/>
          <a:lstStyle/>
          <a:p>
            <a:pPr algn="ctr"/>
            <a:r>
              <a:rPr lang="en-US" altLang="en-US" smtClean="0"/>
              <a:t>Mechanisms (</a:t>
            </a:r>
            <a:r>
              <a:rPr lang="en-US" altLang="en-US" b="0" smtClean="0">
                <a:solidFill>
                  <a:srgbClr val="A6A6A6"/>
                </a:solidFill>
              </a:rPr>
              <a:t>E</a:t>
            </a:r>
            <a:r>
              <a:rPr lang="en-US" altLang="en-US" smtClean="0">
                <a:solidFill>
                  <a:schemeClr val="tx1"/>
                </a:solidFill>
              </a:rPr>
              <a:t>M</a:t>
            </a:r>
            <a:r>
              <a:rPr lang="en-US" altLang="en-US" b="0" smtClean="0">
                <a:solidFill>
                  <a:srgbClr val="A6A6A6"/>
                </a:solidFill>
              </a:rPr>
              <a:t>MIE</a:t>
            </a:r>
            <a:r>
              <a:rPr lang="en-US" altLang="en-US" smtClean="0"/>
              <a:t>)</a:t>
            </a: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700213"/>
            <a:ext cx="7092950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92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85750" y="642938"/>
            <a:ext cx="8489950" cy="592137"/>
          </a:xfrm>
        </p:spPr>
        <p:txBody>
          <a:bodyPr/>
          <a:lstStyle/>
          <a:p>
            <a:pPr algn="ctr"/>
            <a:r>
              <a:rPr lang="en-US" altLang="en-US" smtClean="0"/>
              <a:t>Implementation (</a:t>
            </a:r>
            <a:r>
              <a:rPr lang="en-US" altLang="en-US" b="0" smtClean="0">
                <a:solidFill>
                  <a:srgbClr val="BFBFBF"/>
                </a:solidFill>
              </a:rPr>
              <a:t>EMM</a:t>
            </a:r>
            <a:r>
              <a:rPr lang="en-US" altLang="en-US" smtClean="0">
                <a:solidFill>
                  <a:schemeClr val="tx1"/>
                </a:solidFill>
              </a:rPr>
              <a:t>I</a:t>
            </a:r>
            <a:r>
              <a:rPr lang="en-US" altLang="en-US" b="0" smtClean="0">
                <a:solidFill>
                  <a:srgbClr val="BFBFBF"/>
                </a:solidFill>
              </a:rPr>
              <a:t>E</a:t>
            </a:r>
            <a:r>
              <a:rPr lang="en-US" altLang="en-US" smtClean="0"/>
              <a:t>)</a:t>
            </a:r>
          </a:p>
        </p:txBody>
      </p:sp>
      <p:pic>
        <p:nvPicPr>
          <p:cNvPr id="3891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1417638"/>
            <a:ext cx="7626350" cy="539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7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387475"/>
            <a:ext cx="7453313" cy="527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642938"/>
            <a:ext cx="8489950" cy="592137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Economics (</a:t>
            </a:r>
            <a:r>
              <a:rPr lang="en-US" b="0" dirty="0">
                <a:solidFill>
                  <a:srgbClr val="BFBFBF"/>
                </a:solidFill>
              </a:rPr>
              <a:t>EMM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22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police need to know: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works</a:t>
            </a:r>
          </a:p>
          <a:p>
            <a:r>
              <a:rPr lang="en-US" dirty="0" smtClean="0"/>
              <a:t>How</a:t>
            </a:r>
          </a:p>
          <a:p>
            <a:r>
              <a:rPr lang="en-US" dirty="0" smtClean="0"/>
              <a:t>Where</a:t>
            </a:r>
          </a:p>
          <a:p>
            <a:r>
              <a:rPr lang="en-US" dirty="0" smtClean="0"/>
              <a:t>How do I implement it</a:t>
            </a:r>
          </a:p>
          <a:p>
            <a:r>
              <a:rPr lang="en-US" dirty="0" smtClean="0"/>
              <a:t>How much might it costs</a:t>
            </a:r>
          </a:p>
          <a:p>
            <a:endParaRPr lang="en-US" dirty="0"/>
          </a:p>
          <a:p>
            <a:r>
              <a:rPr lang="en-US" dirty="0" smtClean="0"/>
              <a:t>To get this kind of information from research we need to think hard about our methodologies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6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Lecture 4- Opportunity Theories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FA1AC"/>
      </a:accent1>
      <a:accent2>
        <a:srgbClr val="000000"/>
      </a:accent2>
      <a:accent3>
        <a:srgbClr val="FFFFFF"/>
      </a:accent3>
      <a:accent4>
        <a:srgbClr val="000000"/>
      </a:accent4>
      <a:accent5>
        <a:srgbClr val="C0CDD2"/>
      </a:accent5>
      <a:accent6>
        <a:srgbClr val="000000"/>
      </a:accent6>
      <a:hlink>
        <a:srgbClr val="000000"/>
      </a:hlink>
      <a:folHlink>
        <a:srgbClr val="000000"/>
      </a:folHlink>
    </a:clrScheme>
    <a:fontScheme name="Lecture 4- Opportunity Theori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Lecture 4- Opportunity Theori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4- Opportunity Theori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4- Opportunity Theori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4- Opportunity Theori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4- Opportunity Theori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4- Opportunity Theori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4- Opportunity Theori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4- Opportunity Theories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459CBD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3E8DAB"/>
        </a:accent6>
        <a:hlink>
          <a:srgbClr val="A8C0D1"/>
        </a:hlink>
        <a:folHlink>
          <a:srgbClr val="C88B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4- Opportunity Theories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000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>Report55c057c3-5c13-4ca6-8dab-3fe1e0497fe2</bc56bdda6a6a44c48d8cfdd96ad4c147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ED34252-A450-4FD8-859A-BC7A31FC72E0}"/>
</file>

<file path=customXml/itemProps2.xml><?xml version="1.0" encoding="utf-8"?>
<ds:datastoreItem xmlns:ds="http://schemas.openxmlformats.org/officeDocument/2006/customXml" ds:itemID="{9CE50983-1814-4944-A3A0-494BD06BF9F1}"/>
</file>

<file path=customXml/itemProps3.xml><?xml version="1.0" encoding="utf-8"?>
<ds:datastoreItem xmlns:ds="http://schemas.openxmlformats.org/officeDocument/2006/customXml" ds:itemID="{23696A2A-F33F-41FF-A67B-511833539352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6840</TotalTime>
  <Words>1083</Words>
  <Application>Microsoft Macintosh PowerPoint</Application>
  <PresentationFormat>On-screen Show (4:3)</PresentationFormat>
  <Paragraphs>203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Mangal</vt:lpstr>
      <vt:lpstr>MS PGothic</vt:lpstr>
      <vt:lpstr>ＭＳ Ｐゴシック</vt:lpstr>
      <vt:lpstr>Arial</vt:lpstr>
      <vt:lpstr>Default Theme</vt:lpstr>
      <vt:lpstr>A new paradigm for police research?</vt:lpstr>
      <vt:lpstr>The argument:</vt:lpstr>
      <vt:lpstr>Evidence needs to be relevant and accessible</vt:lpstr>
      <vt:lpstr>What decision makers need to know</vt:lpstr>
      <vt:lpstr>Grading the evidence base using EMMIE</vt:lpstr>
      <vt:lpstr>Mechanisms (EMMIE)</vt:lpstr>
      <vt:lpstr>Implementation (EMMIE)</vt:lpstr>
      <vt:lpstr>Economics (EMMIE)</vt:lpstr>
      <vt:lpstr>The police need to know:</vt:lpstr>
      <vt:lpstr>Professions learn in different ways </vt:lpstr>
      <vt:lpstr>The Problems  </vt:lpstr>
      <vt:lpstr>The Problems  </vt:lpstr>
      <vt:lpstr>The Solutions</vt:lpstr>
      <vt:lpstr>The Solutions</vt:lpstr>
      <vt:lpstr>Additional points </vt:lpstr>
      <vt:lpstr>Styles of learning:  </vt:lpstr>
      <vt:lpstr>How do engineers do it?</vt:lpstr>
      <vt:lpstr>Learning organisations </vt:lpstr>
      <vt:lpstr>And police/academic partnerships? </vt:lpstr>
      <vt:lpstr>Implications for future policing </vt:lpstr>
      <vt:lpstr>Summary</vt:lpstr>
      <vt:lpstr>Thank you   Further reading: Matthew Syed (2016) Black Box Thinking    Iain MacLeod (2016) Learning to solve problems available from   http://info.iesis.org/papers/Eng-problem-solving.pdf    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a Safer Society </dc:title>
  <dc:creator>Gloria Laycock</dc:creator>
  <cp:lastModifiedBy>Laycock, Gloria</cp:lastModifiedBy>
  <cp:revision>83</cp:revision>
  <cp:lastPrinted>2017-01-23T17:48:11Z</cp:lastPrinted>
  <dcterms:created xsi:type="dcterms:W3CDTF">2017-01-10T11:57:39Z</dcterms:created>
  <dcterms:modified xsi:type="dcterms:W3CDTF">2017-02-14T19:56:28Z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3" name="Content tags">
    <vt:lpwstr>105;#Conference proceedings / Presentations|c21264d4-9564-4e41-9805-0fcb8759ef5a</vt:lpwstr>
  </property>
  <property fmtid="{D5CDD505-2E9C-101B-9397-08002B2CF9AE}" pid="4" name="DC.Type.DocType (JSMS">
    <vt:lpwstr>126;#Presentation|96b9c332-40fe-4061-87fb-bc6c76567afe</vt:lpwstr>
  </property>
  <property fmtid="{D5CDD505-2E9C-101B-9397-08002B2CF9AE}" pid="5" name="bc56bdda6a6a44c48d8cfdd96ad4c1470">
    <vt:lpwstr>Presentation|96b9c332-40fe-4061-87fb-bc6c76567afe</vt:lpwstr>
  </property>
</Properties>
</file>