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44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43.xml" ContentType="application/vnd.openxmlformats-officedocument.presentationml.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9"/>
  </p:notesMasterIdLst>
  <p:sldIdLst>
    <p:sldId id="256" r:id="rId2"/>
    <p:sldId id="513" r:id="rId3"/>
    <p:sldId id="512" r:id="rId4"/>
    <p:sldId id="463" r:id="rId5"/>
    <p:sldId id="466" r:id="rId6"/>
    <p:sldId id="467" r:id="rId7"/>
    <p:sldId id="472" r:id="rId8"/>
    <p:sldId id="468" r:id="rId9"/>
    <p:sldId id="469" r:id="rId10"/>
    <p:sldId id="474" r:id="rId11"/>
    <p:sldId id="475" r:id="rId12"/>
    <p:sldId id="476" r:id="rId13"/>
    <p:sldId id="477" r:id="rId14"/>
    <p:sldId id="478" r:id="rId15"/>
    <p:sldId id="514" r:id="rId16"/>
    <p:sldId id="479" r:id="rId17"/>
    <p:sldId id="515" r:id="rId18"/>
    <p:sldId id="482" r:id="rId19"/>
    <p:sldId id="414" r:id="rId20"/>
    <p:sldId id="425" r:id="rId21"/>
    <p:sldId id="481" r:id="rId22"/>
    <p:sldId id="483" r:id="rId23"/>
    <p:sldId id="484" r:id="rId24"/>
    <p:sldId id="485" r:id="rId25"/>
    <p:sldId id="517" r:id="rId26"/>
    <p:sldId id="486" r:id="rId27"/>
    <p:sldId id="516" r:id="rId28"/>
    <p:sldId id="500" r:id="rId29"/>
    <p:sldId id="502" r:id="rId30"/>
    <p:sldId id="501" r:id="rId31"/>
    <p:sldId id="487" r:id="rId32"/>
    <p:sldId id="508" r:id="rId33"/>
    <p:sldId id="490" r:id="rId34"/>
    <p:sldId id="488" r:id="rId35"/>
    <p:sldId id="489" r:id="rId36"/>
    <p:sldId id="504" r:id="rId37"/>
    <p:sldId id="505" r:id="rId38"/>
    <p:sldId id="492" r:id="rId39"/>
    <p:sldId id="493" r:id="rId40"/>
    <p:sldId id="494" r:id="rId41"/>
    <p:sldId id="509" r:id="rId42"/>
    <p:sldId id="495" r:id="rId43"/>
    <p:sldId id="510" r:id="rId44"/>
    <p:sldId id="496" r:id="rId45"/>
    <p:sldId id="511" r:id="rId46"/>
    <p:sldId id="497" r:id="rId47"/>
    <p:sldId id="498" r:id="rId48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1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3668"/>
    <a:srgbClr val="006666"/>
    <a:srgbClr val="141B37"/>
    <a:srgbClr val="5FBCDD"/>
    <a:srgbClr val="891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041" autoAdjust="0"/>
  </p:normalViewPr>
  <p:slideViewPr>
    <p:cSldViewPr snapToGrid="0" snapToObjects="1">
      <p:cViewPr varScale="1">
        <p:scale>
          <a:sx n="86" d="100"/>
          <a:sy n="86" d="100"/>
        </p:scale>
        <p:origin x="-1698" y="-84"/>
      </p:cViewPr>
      <p:guideLst>
        <p:guide orient="horz" pos="11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55" Type="http://schemas.openxmlformats.org/officeDocument/2006/relationships/customXml" Target="../customXml/item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customXml" Target="../customXml/item3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AU"/>
  <c:roundedCorners val="0"/>
  <mc:AlternateContent xmlns:mc="http://schemas.openxmlformats.org/markup-compatibility/2006">
    <mc:Choice xmlns:c14="http://schemas.microsoft.com/office/drawing/2007/8/2/chart" Requires="c14">
      <c14:style val="109"/>
    </mc:Choice>
    <mc:Fallback>
      <c:style val="9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ID</c:v>
                </c:pt>
              </c:strCache>
            </c:strRef>
          </c:tx>
          <c:invertIfNegative val="0"/>
          <c:cat>
            <c:strRef>
              <c:f>Sheet1!$A$2:$A$7</c:f>
              <c:strCache>
                <c:ptCount val="5"/>
                <c:pt idx="0">
                  <c:v>Static-99</c:v>
                </c:pt>
                <c:pt idx="1">
                  <c:v>SVR-20</c:v>
                </c:pt>
                <c:pt idx="2">
                  <c:v>VRAG</c:v>
                </c:pt>
                <c:pt idx="3">
                  <c:v>HCR-20</c:v>
                </c:pt>
                <c:pt idx="4">
                  <c:v>PCL-R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0.68</c:v>
                </c:pt>
                <c:pt idx="1">
                  <c:v>0.75</c:v>
                </c:pt>
                <c:pt idx="2">
                  <c:v>0.79</c:v>
                </c:pt>
                <c:pt idx="3">
                  <c:v>0.78</c:v>
                </c:pt>
                <c:pt idx="4">
                  <c:v>0.7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General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cat>
            <c:strRef>
              <c:f>Sheet1!$A$2:$A$7</c:f>
              <c:strCache>
                <c:ptCount val="5"/>
                <c:pt idx="0">
                  <c:v>Static-99</c:v>
                </c:pt>
                <c:pt idx="1">
                  <c:v>SVR-20</c:v>
                </c:pt>
                <c:pt idx="2">
                  <c:v>VRAG</c:v>
                </c:pt>
                <c:pt idx="3">
                  <c:v>HCR-20</c:v>
                </c:pt>
                <c:pt idx="4">
                  <c:v>PCL-R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0.7</c:v>
                </c:pt>
                <c:pt idx="1">
                  <c:v>0.78</c:v>
                </c:pt>
                <c:pt idx="2">
                  <c:v>0.74</c:v>
                </c:pt>
                <c:pt idx="3">
                  <c:v>0.7</c:v>
                </c:pt>
                <c:pt idx="4">
                  <c:v>0.66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556096"/>
        <c:axId val="45557632"/>
      </c:barChart>
      <c:catAx>
        <c:axId val="45556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5557632"/>
        <c:crosses val="autoZero"/>
        <c:auto val="1"/>
        <c:lblAlgn val="ctr"/>
        <c:lblOffset val="100"/>
        <c:noMultiLvlLbl val="0"/>
      </c:catAx>
      <c:valAx>
        <c:axId val="455576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555609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36C3366-0E89-FE48-80F5-DF8E86B68DC1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E9C0204-AE12-BD46-BEF4-03ED754F2396}">
      <dgm:prSet phldrT="[Text]"/>
      <dgm:spPr>
        <a:solidFill>
          <a:srgbClr val="13286A"/>
        </a:solidFill>
      </dgm:spPr>
      <dgm:t>
        <a:bodyPr/>
        <a:lstStyle/>
        <a:p>
          <a:r>
            <a:rPr lang="en-US" dirty="0" smtClean="0"/>
            <a:t>Unstructured</a:t>
          </a:r>
          <a:endParaRPr lang="en-US" dirty="0"/>
        </a:p>
      </dgm:t>
    </dgm:pt>
    <dgm:pt modelId="{26F3F302-B8A7-9B48-8C98-462F75256954}" type="parTrans" cxnId="{7FC40C72-87F7-364F-BAE3-53574CB6BB41}">
      <dgm:prSet/>
      <dgm:spPr/>
      <dgm:t>
        <a:bodyPr/>
        <a:lstStyle/>
        <a:p>
          <a:endParaRPr lang="en-US"/>
        </a:p>
      </dgm:t>
    </dgm:pt>
    <dgm:pt modelId="{533A8EC7-A865-AE4C-99E6-07A05598E878}" type="sibTrans" cxnId="{7FC40C72-87F7-364F-BAE3-53574CB6BB41}">
      <dgm:prSet/>
      <dgm:spPr/>
      <dgm:t>
        <a:bodyPr/>
        <a:lstStyle/>
        <a:p>
          <a:endParaRPr lang="en-US"/>
        </a:p>
      </dgm:t>
    </dgm:pt>
    <dgm:pt modelId="{F6B3F2B3-DDE1-9A4F-BD07-2304B73DEB97}">
      <dgm:prSet phldrT="[Text]"/>
      <dgm:spPr>
        <a:solidFill>
          <a:srgbClr val="13286A"/>
        </a:solidFill>
      </dgm:spPr>
      <dgm:t>
        <a:bodyPr/>
        <a:lstStyle/>
        <a:p>
          <a:r>
            <a:rPr lang="en-US" dirty="0" smtClean="0"/>
            <a:t>Mechanical</a:t>
          </a:r>
          <a:endParaRPr lang="en-US" dirty="0"/>
        </a:p>
      </dgm:t>
    </dgm:pt>
    <dgm:pt modelId="{2E2F8149-3446-F04A-91D2-373119735920}" type="parTrans" cxnId="{14687DBB-192E-EB42-B766-2424CCE26220}">
      <dgm:prSet/>
      <dgm:spPr/>
      <dgm:t>
        <a:bodyPr/>
        <a:lstStyle/>
        <a:p>
          <a:endParaRPr lang="en-US"/>
        </a:p>
      </dgm:t>
    </dgm:pt>
    <dgm:pt modelId="{637C3711-A544-B84F-8D09-B883C3F9EC2F}" type="sibTrans" cxnId="{14687DBB-192E-EB42-B766-2424CCE26220}">
      <dgm:prSet/>
      <dgm:spPr/>
      <dgm:t>
        <a:bodyPr/>
        <a:lstStyle/>
        <a:p>
          <a:endParaRPr lang="en-US"/>
        </a:p>
      </dgm:t>
    </dgm:pt>
    <dgm:pt modelId="{6EA39F8F-781A-A14D-9B02-96EE494D9694}">
      <dgm:prSet/>
      <dgm:spPr>
        <a:solidFill>
          <a:srgbClr val="13286A"/>
        </a:solidFill>
      </dgm:spPr>
      <dgm:t>
        <a:bodyPr/>
        <a:lstStyle/>
        <a:p>
          <a:r>
            <a:rPr lang="en-US" dirty="0" smtClean="0"/>
            <a:t>Actuarial</a:t>
          </a:r>
          <a:endParaRPr lang="en-US" dirty="0"/>
        </a:p>
      </dgm:t>
    </dgm:pt>
    <dgm:pt modelId="{DD647FE2-11AC-B144-B31C-7B9B47688318}" type="parTrans" cxnId="{0F00C690-07CB-D644-A226-6CB09A10281A}">
      <dgm:prSet/>
      <dgm:spPr/>
      <dgm:t>
        <a:bodyPr/>
        <a:lstStyle/>
        <a:p>
          <a:endParaRPr lang="en-US"/>
        </a:p>
      </dgm:t>
    </dgm:pt>
    <dgm:pt modelId="{E682D782-E6B6-544B-B272-D24DBEF36135}" type="sibTrans" cxnId="{0F00C690-07CB-D644-A226-6CB09A10281A}">
      <dgm:prSet/>
      <dgm:spPr/>
      <dgm:t>
        <a:bodyPr/>
        <a:lstStyle/>
        <a:p>
          <a:endParaRPr lang="en-US"/>
        </a:p>
      </dgm:t>
    </dgm:pt>
    <dgm:pt modelId="{2593A5BD-FD91-B14B-981C-5B968D416B9A}">
      <dgm:prSet/>
      <dgm:spPr>
        <a:solidFill>
          <a:srgbClr val="13286A"/>
        </a:solidFill>
      </dgm:spPr>
      <dgm:t>
        <a:bodyPr/>
        <a:lstStyle/>
        <a:p>
          <a:r>
            <a:rPr lang="en-US" dirty="0" smtClean="0"/>
            <a:t>Structured Professional Judgment</a:t>
          </a:r>
          <a:endParaRPr lang="en-US" dirty="0"/>
        </a:p>
      </dgm:t>
    </dgm:pt>
    <dgm:pt modelId="{E7BCBFBE-70C0-DD4B-8A11-2B650B95F195}" type="parTrans" cxnId="{B97B0408-2C4C-5943-B9DE-5A48D0ED28C7}">
      <dgm:prSet/>
      <dgm:spPr/>
      <dgm:t>
        <a:bodyPr/>
        <a:lstStyle/>
        <a:p>
          <a:endParaRPr lang="en-US"/>
        </a:p>
      </dgm:t>
    </dgm:pt>
    <dgm:pt modelId="{F5B0DC2F-86A2-C54E-B383-276734F37FA9}" type="sibTrans" cxnId="{B97B0408-2C4C-5943-B9DE-5A48D0ED28C7}">
      <dgm:prSet/>
      <dgm:spPr/>
      <dgm:t>
        <a:bodyPr/>
        <a:lstStyle/>
        <a:p>
          <a:endParaRPr lang="en-US"/>
        </a:p>
      </dgm:t>
    </dgm:pt>
    <dgm:pt modelId="{98FD3171-75DA-E04C-AB5E-D6C37045CD37}" type="pres">
      <dgm:prSet presAssocID="{136C3366-0E89-FE48-80F5-DF8E86B68DC1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666FBFA8-96A1-3342-8CBF-9FA2E986F8EE}" type="pres">
      <dgm:prSet presAssocID="{4E9C0204-AE12-BD46-BEF4-03ED754F2396}" presName="root1" presStyleCnt="0"/>
      <dgm:spPr/>
    </dgm:pt>
    <dgm:pt modelId="{FFB16446-8B02-CD40-91E1-318008005B03}" type="pres">
      <dgm:prSet presAssocID="{4E9C0204-AE12-BD46-BEF4-03ED754F2396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AU"/>
        </a:p>
      </dgm:t>
    </dgm:pt>
    <dgm:pt modelId="{BEE9BFFE-29CB-3543-9678-65B127E9FACD}" type="pres">
      <dgm:prSet presAssocID="{4E9C0204-AE12-BD46-BEF4-03ED754F2396}" presName="level2hierChild" presStyleCnt="0"/>
      <dgm:spPr/>
    </dgm:pt>
    <dgm:pt modelId="{013242B0-05E5-1A47-BF08-0790E24CCB85}" type="pres">
      <dgm:prSet presAssocID="{2E2F8149-3446-F04A-91D2-373119735920}" presName="conn2-1" presStyleLbl="parChTrans1D2" presStyleIdx="0" presStyleCnt="1"/>
      <dgm:spPr/>
      <dgm:t>
        <a:bodyPr/>
        <a:lstStyle/>
        <a:p>
          <a:endParaRPr lang="en-AU"/>
        </a:p>
      </dgm:t>
    </dgm:pt>
    <dgm:pt modelId="{9968131E-7E60-C843-B979-4E18FE7AA250}" type="pres">
      <dgm:prSet presAssocID="{2E2F8149-3446-F04A-91D2-373119735920}" presName="connTx" presStyleLbl="parChTrans1D2" presStyleIdx="0" presStyleCnt="1"/>
      <dgm:spPr/>
      <dgm:t>
        <a:bodyPr/>
        <a:lstStyle/>
        <a:p>
          <a:endParaRPr lang="en-AU"/>
        </a:p>
      </dgm:t>
    </dgm:pt>
    <dgm:pt modelId="{D4AFD930-2F19-9B4A-B7C7-2F90B749AF61}" type="pres">
      <dgm:prSet presAssocID="{F6B3F2B3-DDE1-9A4F-BD07-2304B73DEB97}" presName="root2" presStyleCnt="0"/>
      <dgm:spPr/>
    </dgm:pt>
    <dgm:pt modelId="{E166B092-0509-FD40-9DC8-5C0D06C19014}" type="pres">
      <dgm:prSet presAssocID="{F6B3F2B3-DDE1-9A4F-BD07-2304B73DEB97}" presName="LevelTwoTextNode" presStyleLbl="node2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054C17C-F12D-C746-B2B6-E99C3AAA4C3D}" type="pres">
      <dgm:prSet presAssocID="{F6B3F2B3-DDE1-9A4F-BD07-2304B73DEB97}" presName="level3hierChild" presStyleCnt="0"/>
      <dgm:spPr/>
    </dgm:pt>
    <dgm:pt modelId="{8D9BC706-A305-0146-8B41-7919B291B536}" type="pres">
      <dgm:prSet presAssocID="{DD647FE2-11AC-B144-B31C-7B9B47688318}" presName="conn2-1" presStyleLbl="parChTrans1D3" presStyleIdx="0" presStyleCnt="2"/>
      <dgm:spPr/>
      <dgm:t>
        <a:bodyPr/>
        <a:lstStyle/>
        <a:p>
          <a:endParaRPr lang="en-AU"/>
        </a:p>
      </dgm:t>
    </dgm:pt>
    <dgm:pt modelId="{AAC3E9A5-C845-BF46-91C4-43F68EB41928}" type="pres">
      <dgm:prSet presAssocID="{DD647FE2-11AC-B144-B31C-7B9B47688318}" presName="connTx" presStyleLbl="parChTrans1D3" presStyleIdx="0" presStyleCnt="2"/>
      <dgm:spPr/>
      <dgm:t>
        <a:bodyPr/>
        <a:lstStyle/>
        <a:p>
          <a:endParaRPr lang="en-AU"/>
        </a:p>
      </dgm:t>
    </dgm:pt>
    <dgm:pt modelId="{B4ADA584-2193-6544-9B94-230FFD17B8B1}" type="pres">
      <dgm:prSet presAssocID="{6EA39F8F-781A-A14D-9B02-96EE494D9694}" presName="root2" presStyleCnt="0"/>
      <dgm:spPr/>
    </dgm:pt>
    <dgm:pt modelId="{3BAFD526-C4A6-DB40-AE4D-74A351650B21}" type="pres">
      <dgm:prSet presAssocID="{6EA39F8F-781A-A14D-9B02-96EE494D9694}" presName="LevelTwoTextNode" presStyleLbl="node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EC8FA8-7BA5-EB45-82DF-1E4F8EF5B58E}" type="pres">
      <dgm:prSet presAssocID="{6EA39F8F-781A-A14D-9B02-96EE494D9694}" presName="level3hierChild" presStyleCnt="0"/>
      <dgm:spPr/>
    </dgm:pt>
    <dgm:pt modelId="{B7479C2E-362F-C543-BD5B-3C77CED4A389}" type="pres">
      <dgm:prSet presAssocID="{E7BCBFBE-70C0-DD4B-8A11-2B650B95F195}" presName="conn2-1" presStyleLbl="parChTrans1D3" presStyleIdx="1" presStyleCnt="2"/>
      <dgm:spPr/>
      <dgm:t>
        <a:bodyPr/>
        <a:lstStyle/>
        <a:p>
          <a:endParaRPr lang="en-AU"/>
        </a:p>
      </dgm:t>
    </dgm:pt>
    <dgm:pt modelId="{D1E3F8B7-45CA-7348-9BD5-B7379EEF5767}" type="pres">
      <dgm:prSet presAssocID="{E7BCBFBE-70C0-DD4B-8A11-2B650B95F195}" presName="connTx" presStyleLbl="parChTrans1D3" presStyleIdx="1" presStyleCnt="2"/>
      <dgm:spPr/>
      <dgm:t>
        <a:bodyPr/>
        <a:lstStyle/>
        <a:p>
          <a:endParaRPr lang="en-AU"/>
        </a:p>
      </dgm:t>
    </dgm:pt>
    <dgm:pt modelId="{45C0EA71-1F81-8948-8937-0C23882215AE}" type="pres">
      <dgm:prSet presAssocID="{2593A5BD-FD91-B14B-981C-5B968D416B9A}" presName="root2" presStyleCnt="0"/>
      <dgm:spPr/>
    </dgm:pt>
    <dgm:pt modelId="{F7C72851-C988-E34B-ABC1-A70D6F16E5B4}" type="pres">
      <dgm:prSet presAssocID="{2593A5BD-FD91-B14B-981C-5B968D416B9A}" presName="LevelTwoTextNode" presStyleLbl="node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B32144-AE33-5847-B803-729E8053C92C}" type="pres">
      <dgm:prSet presAssocID="{2593A5BD-FD91-B14B-981C-5B968D416B9A}" presName="level3hierChild" presStyleCnt="0"/>
      <dgm:spPr/>
    </dgm:pt>
  </dgm:ptLst>
  <dgm:cxnLst>
    <dgm:cxn modelId="{B97B0408-2C4C-5943-B9DE-5A48D0ED28C7}" srcId="{F6B3F2B3-DDE1-9A4F-BD07-2304B73DEB97}" destId="{2593A5BD-FD91-B14B-981C-5B968D416B9A}" srcOrd="1" destOrd="0" parTransId="{E7BCBFBE-70C0-DD4B-8A11-2B650B95F195}" sibTransId="{F5B0DC2F-86A2-C54E-B383-276734F37FA9}"/>
    <dgm:cxn modelId="{D94F44B6-AF61-F448-B362-C3E51B15071F}" type="presOf" srcId="{2E2F8149-3446-F04A-91D2-373119735920}" destId="{013242B0-05E5-1A47-BF08-0790E24CCB85}" srcOrd="0" destOrd="0" presId="urn:microsoft.com/office/officeart/2005/8/layout/hierarchy2"/>
    <dgm:cxn modelId="{B2D267BF-2F09-A345-829D-B37DEE1D03E5}" type="presOf" srcId="{4E9C0204-AE12-BD46-BEF4-03ED754F2396}" destId="{FFB16446-8B02-CD40-91E1-318008005B03}" srcOrd="0" destOrd="0" presId="urn:microsoft.com/office/officeart/2005/8/layout/hierarchy2"/>
    <dgm:cxn modelId="{D18902E8-543F-0546-8DCD-3F04BF27BFCF}" type="presOf" srcId="{DD647FE2-11AC-B144-B31C-7B9B47688318}" destId="{8D9BC706-A305-0146-8B41-7919B291B536}" srcOrd="0" destOrd="0" presId="urn:microsoft.com/office/officeart/2005/8/layout/hierarchy2"/>
    <dgm:cxn modelId="{CB968156-B21F-AE49-B73A-1066E8CBC0C2}" type="presOf" srcId="{136C3366-0E89-FE48-80F5-DF8E86B68DC1}" destId="{98FD3171-75DA-E04C-AB5E-D6C37045CD37}" srcOrd="0" destOrd="0" presId="urn:microsoft.com/office/officeart/2005/8/layout/hierarchy2"/>
    <dgm:cxn modelId="{005C95C5-4B20-A64A-958B-1A502071116B}" type="presOf" srcId="{DD647FE2-11AC-B144-B31C-7B9B47688318}" destId="{AAC3E9A5-C845-BF46-91C4-43F68EB41928}" srcOrd="1" destOrd="0" presId="urn:microsoft.com/office/officeart/2005/8/layout/hierarchy2"/>
    <dgm:cxn modelId="{777101FE-6AFF-CA43-A570-77128499192C}" type="presOf" srcId="{6EA39F8F-781A-A14D-9B02-96EE494D9694}" destId="{3BAFD526-C4A6-DB40-AE4D-74A351650B21}" srcOrd="0" destOrd="0" presId="urn:microsoft.com/office/officeart/2005/8/layout/hierarchy2"/>
    <dgm:cxn modelId="{75302BEE-5639-0D46-97DB-60E579374A5A}" type="presOf" srcId="{E7BCBFBE-70C0-DD4B-8A11-2B650B95F195}" destId="{D1E3F8B7-45CA-7348-9BD5-B7379EEF5767}" srcOrd="1" destOrd="0" presId="urn:microsoft.com/office/officeart/2005/8/layout/hierarchy2"/>
    <dgm:cxn modelId="{4A5DEA62-C6D6-5E47-8A46-94C5147C2D2C}" type="presOf" srcId="{F6B3F2B3-DDE1-9A4F-BD07-2304B73DEB97}" destId="{E166B092-0509-FD40-9DC8-5C0D06C19014}" srcOrd="0" destOrd="0" presId="urn:microsoft.com/office/officeart/2005/8/layout/hierarchy2"/>
    <dgm:cxn modelId="{0F00C690-07CB-D644-A226-6CB09A10281A}" srcId="{F6B3F2B3-DDE1-9A4F-BD07-2304B73DEB97}" destId="{6EA39F8F-781A-A14D-9B02-96EE494D9694}" srcOrd="0" destOrd="0" parTransId="{DD647FE2-11AC-B144-B31C-7B9B47688318}" sibTransId="{E682D782-E6B6-544B-B272-D24DBEF36135}"/>
    <dgm:cxn modelId="{14687DBB-192E-EB42-B766-2424CCE26220}" srcId="{4E9C0204-AE12-BD46-BEF4-03ED754F2396}" destId="{F6B3F2B3-DDE1-9A4F-BD07-2304B73DEB97}" srcOrd="0" destOrd="0" parTransId="{2E2F8149-3446-F04A-91D2-373119735920}" sibTransId="{637C3711-A544-B84F-8D09-B883C3F9EC2F}"/>
    <dgm:cxn modelId="{7FC40C72-87F7-364F-BAE3-53574CB6BB41}" srcId="{136C3366-0E89-FE48-80F5-DF8E86B68DC1}" destId="{4E9C0204-AE12-BD46-BEF4-03ED754F2396}" srcOrd="0" destOrd="0" parTransId="{26F3F302-B8A7-9B48-8C98-462F75256954}" sibTransId="{533A8EC7-A865-AE4C-99E6-07A05598E878}"/>
    <dgm:cxn modelId="{59877FF2-0569-BD49-B70C-7B3BFD984D7B}" type="presOf" srcId="{2E2F8149-3446-F04A-91D2-373119735920}" destId="{9968131E-7E60-C843-B979-4E18FE7AA250}" srcOrd="1" destOrd="0" presId="urn:microsoft.com/office/officeart/2005/8/layout/hierarchy2"/>
    <dgm:cxn modelId="{D7A45E7A-FB6A-6F47-AD48-8F5D2FB739C6}" type="presOf" srcId="{E7BCBFBE-70C0-DD4B-8A11-2B650B95F195}" destId="{B7479C2E-362F-C543-BD5B-3C77CED4A389}" srcOrd="0" destOrd="0" presId="urn:microsoft.com/office/officeart/2005/8/layout/hierarchy2"/>
    <dgm:cxn modelId="{93DCFA36-56F6-CB4B-A1E8-5924BB398188}" type="presOf" srcId="{2593A5BD-FD91-B14B-981C-5B968D416B9A}" destId="{F7C72851-C988-E34B-ABC1-A70D6F16E5B4}" srcOrd="0" destOrd="0" presId="urn:microsoft.com/office/officeart/2005/8/layout/hierarchy2"/>
    <dgm:cxn modelId="{95438919-9B7A-AE49-B55C-FF1516D3F313}" type="presParOf" srcId="{98FD3171-75DA-E04C-AB5E-D6C37045CD37}" destId="{666FBFA8-96A1-3342-8CBF-9FA2E986F8EE}" srcOrd="0" destOrd="0" presId="urn:microsoft.com/office/officeart/2005/8/layout/hierarchy2"/>
    <dgm:cxn modelId="{5EA14FAD-8BB2-874A-9382-33F5D3D9D709}" type="presParOf" srcId="{666FBFA8-96A1-3342-8CBF-9FA2E986F8EE}" destId="{FFB16446-8B02-CD40-91E1-318008005B03}" srcOrd="0" destOrd="0" presId="urn:microsoft.com/office/officeart/2005/8/layout/hierarchy2"/>
    <dgm:cxn modelId="{FEAC55F0-2895-D645-8067-93156A3D6933}" type="presParOf" srcId="{666FBFA8-96A1-3342-8CBF-9FA2E986F8EE}" destId="{BEE9BFFE-29CB-3543-9678-65B127E9FACD}" srcOrd="1" destOrd="0" presId="urn:microsoft.com/office/officeart/2005/8/layout/hierarchy2"/>
    <dgm:cxn modelId="{1331F618-FB20-A549-AAA9-633ECBC409CC}" type="presParOf" srcId="{BEE9BFFE-29CB-3543-9678-65B127E9FACD}" destId="{013242B0-05E5-1A47-BF08-0790E24CCB85}" srcOrd="0" destOrd="0" presId="urn:microsoft.com/office/officeart/2005/8/layout/hierarchy2"/>
    <dgm:cxn modelId="{BF82183E-112A-DF43-8DB5-30EBC6E526A0}" type="presParOf" srcId="{013242B0-05E5-1A47-BF08-0790E24CCB85}" destId="{9968131E-7E60-C843-B979-4E18FE7AA250}" srcOrd="0" destOrd="0" presId="urn:microsoft.com/office/officeart/2005/8/layout/hierarchy2"/>
    <dgm:cxn modelId="{EB2CE0CF-5E8D-5A48-87D2-B1782FFA860B}" type="presParOf" srcId="{BEE9BFFE-29CB-3543-9678-65B127E9FACD}" destId="{D4AFD930-2F19-9B4A-B7C7-2F90B749AF61}" srcOrd="1" destOrd="0" presId="urn:microsoft.com/office/officeart/2005/8/layout/hierarchy2"/>
    <dgm:cxn modelId="{0CB2F0FC-6D03-2244-9D28-194B935B6731}" type="presParOf" srcId="{D4AFD930-2F19-9B4A-B7C7-2F90B749AF61}" destId="{E166B092-0509-FD40-9DC8-5C0D06C19014}" srcOrd="0" destOrd="0" presId="urn:microsoft.com/office/officeart/2005/8/layout/hierarchy2"/>
    <dgm:cxn modelId="{B94AAABF-B7C2-7F4C-A746-977ACCDFAF19}" type="presParOf" srcId="{D4AFD930-2F19-9B4A-B7C7-2F90B749AF61}" destId="{9054C17C-F12D-C746-B2B6-E99C3AAA4C3D}" srcOrd="1" destOrd="0" presId="urn:microsoft.com/office/officeart/2005/8/layout/hierarchy2"/>
    <dgm:cxn modelId="{D6660B16-EAE6-6541-ACC4-1933C7D45E7F}" type="presParOf" srcId="{9054C17C-F12D-C746-B2B6-E99C3AAA4C3D}" destId="{8D9BC706-A305-0146-8B41-7919B291B536}" srcOrd="0" destOrd="0" presId="urn:microsoft.com/office/officeart/2005/8/layout/hierarchy2"/>
    <dgm:cxn modelId="{0637ED91-46DB-4941-96FB-8646FCC58872}" type="presParOf" srcId="{8D9BC706-A305-0146-8B41-7919B291B536}" destId="{AAC3E9A5-C845-BF46-91C4-43F68EB41928}" srcOrd="0" destOrd="0" presId="urn:microsoft.com/office/officeart/2005/8/layout/hierarchy2"/>
    <dgm:cxn modelId="{16E3D89D-B501-1245-B396-87CEA636CDA2}" type="presParOf" srcId="{9054C17C-F12D-C746-B2B6-E99C3AAA4C3D}" destId="{B4ADA584-2193-6544-9B94-230FFD17B8B1}" srcOrd="1" destOrd="0" presId="urn:microsoft.com/office/officeart/2005/8/layout/hierarchy2"/>
    <dgm:cxn modelId="{E3646CED-45EF-D246-B54A-25E413535769}" type="presParOf" srcId="{B4ADA584-2193-6544-9B94-230FFD17B8B1}" destId="{3BAFD526-C4A6-DB40-AE4D-74A351650B21}" srcOrd="0" destOrd="0" presId="urn:microsoft.com/office/officeart/2005/8/layout/hierarchy2"/>
    <dgm:cxn modelId="{CCD24093-EC27-9B4A-B1C3-2FD56E664AC1}" type="presParOf" srcId="{B4ADA584-2193-6544-9B94-230FFD17B8B1}" destId="{FEEC8FA8-7BA5-EB45-82DF-1E4F8EF5B58E}" srcOrd="1" destOrd="0" presId="urn:microsoft.com/office/officeart/2005/8/layout/hierarchy2"/>
    <dgm:cxn modelId="{4895D0E1-F331-3C47-B4A0-9E30BBFCDE25}" type="presParOf" srcId="{9054C17C-F12D-C746-B2B6-E99C3AAA4C3D}" destId="{B7479C2E-362F-C543-BD5B-3C77CED4A389}" srcOrd="2" destOrd="0" presId="urn:microsoft.com/office/officeart/2005/8/layout/hierarchy2"/>
    <dgm:cxn modelId="{53B85DA4-7870-3042-9F8C-80E60958D8C8}" type="presParOf" srcId="{B7479C2E-362F-C543-BD5B-3C77CED4A389}" destId="{D1E3F8B7-45CA-7348-9BD5-B7379EEF5767}" srcOrd="0" destOrd="0" presId="urn:microsoft.com/office/officeart/2005/8/layout/hierarchy2"/>
    <dgm:cxn modelId="{FACE4D60-86B9-7C4B-8C1E-4F617BFCE362}" type="presParOf" srcId="{9054C17C-F12D-C746-B2B6-E99C3AAA4C3D}" destId="{45C0EA71-1F81-8948-8937-0C23882215AE}" srcOrd="3" destOrd="0" presId="urn:microsoft.com/office/officeart/2005/8/layout/hierarchy2"/>
    <dgm:cxn modelId="{1D9D7043-035F-8A4B-AFE5-47F6E970D539}" type="presParOf" srcId="{45C0EA71-1F81-8948-8937-0C23882215AE}" destId="{F7C72851-C988-E34B-ABC1-A70D6F16E5B4}" srcOrd="0" destOrd="0" presId="urn:microsoft.com/office/officeart/2005/8/layout/hierarchy2"/>
    <dgm:cxn modelId="{9CF5EFCD-951E-1C47-8086-86349F3F1DA4}" type="presParOf" srcId="{45C0EA71-1F81-8948-8937-0C23882215AE}" destId="{C8B32144-AE33-5847-B803-729E8053C92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104B745-F220-BF47-B048-514FF4BE864C}" type="doc">
      <dgm:prSet loTypeId="urn:microsoft.com/office/officeart/2005/8/layout/arrow6" loCatId="relationship" qsTypeId="urn:microsoft.com/office/officeart/2005/8/quickstyle/simple2" qsCatId="simple" csTypeId="urn:microsoft.com/office/officeart/2005/8/colors/accent6_3" csCatId="accent6" phldr="1"/>
      <dgm:spPr/>
      <dgm:t>
        <a:bodyPr/>
        <a:lstStyle/>
        <a:p>
          <a:endParaRPr lang="en-US"/>
        </a:p>
      </dgm:t>
    </dgm:pt>
    <dgm:pt modelId="{F51134F7-03A0-6440-A652-372D446A3919}">
      <dgm:prSet phldrT="[Text]"/>
      <dgm:spPr/>
      <dgm:t>
        <a:bodyPr/>
        <a:lstStyle/>
        <a:p>
          <a:r>
            <a:rPr lang="en-US" dirty="0" smtClean="0"/>
            <a:t>Clinical</a:t>
          </a:r>
          <a:endParaRPr lang="en-US" dirty="0"/>
        </a:p>
      </dgm:t>
    </dgm:pt>
    <dgm:pt modelId="{FBED5680-3493-F948-BD14-BF8302A6D213}" type="parTrans" cxnId="{B9884848-3AC8-E94E-BE18-624B26836ED1}">
      <dgm:prSet/>
      <dgm:spPr/>
      <dgm:t>
        <a:bodyPr/>
        <a:lstStyle/>
        <a:p>
          <a:endParaRPr lang="en-US"/>
        </a:p>
      </dgm:t>
    </dgm:pt>
    <dgm:pt modelId="{90D71E91-D5D2-F445-8E6C-01A15901C8C8}" type="sibTrans" cxnId="{B9884848-3AC8-E94E-BE18-624B26836ED1}">
      <dgm:prSet/>
      <dgm:spPr/>
      <dgm:t>
        <a:bodyPr/>
        <a:lstStyle/>
        <a:p>
          <a:endParaRPr lang="en-US"/>
        </a:p>
      </dgm:t>
    </dgm:pt>
    <dgm:pt modelId="{ECB391A8-9FA7-8549-854A-3CF2B80B15A5}">
      <dgm:prSet phldrT="[Text]"/>
      <dgm:spPr/>
      <dgm:t>
        <a:bodyPr/>
        <a:lstStyle/>
        <a:p>
          <a:r>
            <a:rPr lang="en-US" dirty="0" smtClean="0"/>
            <a:t>Actuarial</a:t>
          </a:r>
          <a:endParaRPr lang="en-US" dirty="0"/>
        </a:p>
      </dgm:t>
    </dgm:pt>
    <dgm:pt modelId="{4924DBEB-CA7C-6044-B996-62CAB4F70295}" type="parTrans" cxnId="{CF4D0DAA-BDF4-1449-A81D-F720B773E589}">
      <dgm:prSet/>
      <dgm:spPr/>
      <dgm:t>
        <a:bodyPr/>
        <a:lstStyle/>
        <a:p>
          <a:endParaRPr lang="en-US"/>
        </a:p>
      </dgm:t>
    </dgm:pt>
    <dgm:pt modelId="{7951ADA8-2450-0046-8BB2-3FA5985B7979}" type="sibTrans" cxnId="{CF4D0DAA-BDF4-1449-A81D-F720B773E589}">
      <dgm:prSet/>
      <dgm:spPr/>
      <dgm:t>
        <a:bodyPr/>
        <a:lstStyle/>
        <a:p>
          <a:endParaRPr lang="en-US"/>
        </a:p>
      </dgm:t>
    </dgm:pt>
    <dgm:pt modelId="{95CDF94D-E33D-F443-A909-CD2B88F7B60C}" type="pres">
      <dgm:prSet presAssocID="{A104B745-F220-BF47-B048-514FF4BE864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F24EBAD4-EB27-0745-B4E8-1EEA84F86FAF}" type="pres">
      <dgm:prSet presAssocID="{A104B745-F220-BF47-B048-514FF4BE864C}" presName="ribbon" presStyleLbl="node1" presStyleIdx="0" presStyleCnt="1" custScaleX="176505" custLinFactNeighborY="-1124"/>
      <dgm:spPr>
        <a:solidFill>
          <a:srgbClr val="13286A"/>
        </a:solidFill>
      </dgm:spPr>
    </dgm:pt>
    <dgm:pt modelId="{2431AA76-8638-D241-8857-85B00BCDE6EF}" type="pres">
      <dgm:prSet presAssocID="{A104B745-F220-BF47-B048-514FF4BE864C}" presName="leftArrowText" presStyleLbl="node1" presStyleIdx="0" presStyleCnt="1" custLinFactNeighborX="-47672" custLinFactNeighborY="-2017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64FF76BF-AA5E-8844-9EB8-7FE9C6D68802}" type="pres">
      <dgm:prSet presAssocID="{A104B745-F220-BF47-B048-514FF4BE864C}" presName="rightArrowText" presStyleLbl="node1" presStyleIdx="0" presStyleCnt="1" custLinFactNeighborX="41496" custLinFactNeighborY="1572">
        <dgm:presLayoutVars>
          <dgm:chMax val="0"/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42228354-D317-F747-AF36-D79EB624ADA3}" type="presOf" srcId="{A104B745-F220-BF47-B048-514FF4BE864C}" destId="{95CDF94D-E33D-F443-A909-CD2B88F7B60C}" srcOrd="0" destOrd="0" presId="urn:microsoft.com/office/officeart/2005/8/layout/arrow6"/>
    <dgm:cxn modelId="{CF4D0DAA-BDF4-1449-A81D-F720B773E589}" srcId="{A104B745-F220-BF47-B048-514FF4BE864C}" destId="{ECB391A8-9FA7-8549-854A-3CF2B80B15A5}" srcOrd="1" destOrd="0" parTransId="{4924DBEB-CA7C-6044-B996-62CAB4F70295}" sibTransId="{7951ADA8-2450-0046-8BB2-3FA5985B7979}"/>
    <dgm:cxn modelId="{16A1B29F-543E-D24E-9BBA-C263C7D9A129}" type="presOf" srcId="{ECB391A8-9FA7-8549-854A-3CF2B80B15A5}" destId="{64FF76BF-AA5E-8844-9EB8-7FE9C6D68802}" srcOrd="0" destOrd="0" presId="urn:microsoft.com/office/officeart/2005/8/layout/arrow6"/>
    <dgm:cxn modelId="{B9884848-3AC8-E94E-BE18-624B26836ED1}" srcId="{A104B745-F220-BF47-B048-514FF4BE864C}" destId="{F51134F7-03A0-6440-A652-372D446A3919}" srcOrd="0" destOrd="0" parTransId="{FBED5680-3493-F948-BD14-BF8302A6D213}" sibTransId="{90D71E91-D5D2-F445-8E6C-01A15901C8C8}"/>
    <dgm:cxn modelId="{91845559-A2B3-334F-BF8A-AC691A6E8F6F}" type="presOf" srcId="{F51134F7-03A0-6440-A652-372D446A3919}" destId="{2431AA76-8638-D241-8857-85B00BCDE6EF}" srcOrd="0" destOrd="0" presId="urn:microsoft.com/office/officeart/2005/8/layout/arrow6"/>
    <dgm:cxn modelId="{D96D35D4-F09D-1941-B733-0BC9FB9C3847}" type="presParOf" srcId="{95CDF94D-E33D-F443-A909-CD2B88F7B60C}" destId="{F24EBAD4-EB27-0745-B4E8-1EEA84F86FAF}" srcOrd="0" destOrd="0" presId="urn:microsoft.com/office/officeart/2005/8/layout/arrow6"/>
    <dgm:cxn modelId="{81BA0A60-2215-A644-BD17-49D0761E2AA2}" type="presParOf" srcId="{95CDF94D-E33D-F443-A909-CD2B88F7B60C}" destId="{2431AA76-8638-D241-8857-85B00BCDE6EF}" srcOrd="1" destOrd="0" presId="urn:microsoft.com/office/officeart/2005/8/layout/arrow6"/>
    <dgm:cxn modelId="{B9DC45AB-45D7-A441-88B9-2804602BF827}" type="presParOf" srcId="{95CDF94D-E33D-F443-A909-CD2B88F7B60C}" destId="{64FF76BF-AA5E-8844-9EB8-7FE9C6D68802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B16446-8B02-CD40-91E1-318008005B03}">
      <dsp:nvSpPr>
        <dsp:cNvPr id="0" name=""/>
        <dsp:cNvSpPr/>
      </dsp:nvSpPr>
      <dsp:spPr>
        <a:xfrm>
          <a:off x="3144" y="1487949"/>
          <a:ext cx="2212489" cy="1106244"/>
        </a:xfrm>
        <a:prstGeom prst="roundRect">
          <a:avLst>
            <a:gd name="adj" fmla="val 10000"/>
          </a:avLst>
        </a:prstGeom>
        <a:solidFill>
          <a:srgbClr val="132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Unstructured</a:t>
          </a:r>
          <a:endParaRPr lang="en-US" sz="2400" kern="1200" dirty="0"/>
        </a:p>
      </dsp:txBody>
      <dsp:txXfrm>
        <a:off x="35545" y="1520350"/>
        <a:ext cx="2147687" cy="1041442"/>
      </dsp:txXfrm>
    </dsp:sp>
    <dsp:sp modelId="{013242B0-05E5-1A47-BF08-0790E24CCB85}">
      <dsp:nvSpPr>
        <dsp:cNvPr id="0" name=""/>
        <dsp:cNvSpPr/>
      </dsp:nvSpPr>
      <dsp:spPr>
        <a:xfrm>
          <a:off x="2215634" y="2016681"/>
          <a:ext cx="884995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884995" y="24389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2636007" y="2018946"/>
        <a:ext cx="44249" cy="44249"/>
      </dsp:txXfrm>
    </dsp:sp>
    <dsp:sp modelId="{E166B092-0509-FD40-9DC8-5C0D06C19014}">
      <dsp:nvSpPr>
        <dsp:cNvPr id="0" name=""/>
        <dsp:cNvSpPr/>
      </dsp:nvSpPr>
      <dsp:spPr>
        <a:xfrm>
          <a:off x="3100630" y="1487949"/>
          <a:ext cx="2212489" cy="1106244"/>
        </a:xfrm>
        <a:prstGeom prst="roundRect">
          <a:avLst>
            <a:gd name="adj" fmla="val 10000"/>
          </a:avLst>
        </a:prstGeom>
        <a:solidFill>
          <a:srgbClr val="132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Mechanical</a:t>
          </a:r>
          <a:endParaRPr lang="en-US" sz="2400" kern="1200" dirty="0"/>
        </a:p>
      </dsp:txBody>
      <dsp:txXfrm>
        <a:off x="3133031" y="1520350"/>
        <a:ext cx="2147687" cy="1041442"/>
      </dsp:txXfrm>
    </dsp:sp>
    <dsp:sp modelId="{8D9BC706-A305-0146-8B41-7919B291B536}">
      <dsp:nvSpPr>
        <dsp:cNvPr id="0" name=""/>
        <dsp:cNvSpPr/>
      </dsp:nvSpPr>
      <dsp:spPr>
        <a:xfrm rot="19457599">
          <a:off x="5210679" y="1698636"/>
          <a:ext cx="1089875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1089875" y="243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8370" y="1695779"/>
        <a:ext cx="54493" cy="54493"/>
      </dsp:txXfrm>
    </dsp:sp>
    <dsp:sp modelId="{3BAFD526-C4A6-DB40-AE4D-74A351650B21}">
      <dsp:nvSpPr>
        <dsp:cNvPr id="0" name=""/>
        <dsp:cNvSpPr/>
      </dsp:nvSpPr>
      <dsp:spPr>
        <a:xfrm>
          <a:off x="6198115" y="851858"/>
          <a:ext cx="2212489" cy="1106244"/>
        </a:xfrm>
        <a:prstGeom prst="roundRect">
          <a:avLst>
            <a:gd name="adj" fmla="val 10000"/>
          </a:avLst>
        </a:prstGeom>
        <a:solidFill>
          <a:srgbClr val="132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Actuarial</a:t>
          </a:r>
          <a:endParaRPr lang="en-US" sz="2400" kern="1200" dirty="0"/>
        </a:p>
      </dsp:txBody>
      <dsp:txXfrm>
        <a:off x="6230516" y="884259"/>
        <a:ext cx="2147687" cy="1041442"/>
      </dsp:txXfrm>
    </dsp:sp>
    <dsp:sp modelId="{B7479C2E-362F-C543-BD5B-3C77CED4A389}">
      <dsp:nvSpPr>
        <dsp:cNvPr id="0" name=""/>
        <dsp:cNvSpPr/>
      </dsp:nvSpPr>
      <dsp:spPr>
        <a:xfrm rot="2142401">
          <a:off x="5210679" y="2334727"/>
          <a:ext cx="1089875" cy="48779"/>
        </a:xfrm>
        <a:custGeom>
          <a:avLst/>
          <a:gdLst/>
          <a:ahLst/>
          <a:cxnLst/>
          <a:rect l="0" t="0" r="0" b="0"/>
          <a:pathLst>
            <a:path>
              <a:moveTo>
                <a:pt x="0" y="24389"/>
              </a:moveTo>
              <a:lnTo>
                <a:pt x="1089875" y="24389"/>
              </a:lnTo>
            </a:path>
          </a:pathLst>
        </a:custGeom>
        <a:noFill/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728370" y="2331869"/>
        <a:ext cx="54493" cy="54493"/>
      </dsp:txXfrm>
    </dsp:sp>
    <dsp:sp modelId="{F7C72851-C988-E34B-ABC1-A70D6F16E5B4}">
      <dsp:nvSpPr>
        <dsp:cNvPr id="0" name=""/>
        <dsp:cNvSpPr/>
      </dsp:nvSpPr>
      <dsp:spPr>
        <a:xfrm>
          <a:off x="6198115" y="2124039"/>
          <a:ext cx="2212489" cy="1106244"/>
        </a:xfrm>
        <a:prstGeom prst="roundRect">
          <a:avLst>
            <a:gd name="adj" fmla="val 10000"/>
          </a:avLst>
        </a:prstGeom>
        <a:solidFill>
          <a:srgbClr val="13286A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Structured Professional Judgment</a:t>
          </a:r>
          <a:endParaRPr lang="en-US" sz="2400" kern="1200" dirty="0"/>
        </a:p>
      </dsp:txBody>
      <dsp:txXfrm>
        <a:off x="6230516" y="2156440"/>
        <a:ext cx="2147687" cy="10414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4EBAD4-EB27-0745-B4E8-1EEA84F86FAF}">
      <dsp:nvSpPr>
        <dsp:cNvPr id="0" name=""/>
        <dsp:cNvSpPr/>
      </dsp:nvSpPr>
      <dsp:spPr>
        <a:xfrm>
          <a:off x="784481" y="0"/>
          <a:ext cx="6086161" cy="1379261"/>
        </a:xfrm>
        <a:prstGeom prst="leftRightRibbon">
          <a:avLst/>
        </a:prstGeom>
        <a:solidFill>
          <a:srgbClr val="13286A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31AA76-8638-D241-8857-85B00BCDE6EF}">
      <dsp:nvSpPr>
        <dsp:cNvPr id="0" name=""/>
        <dsp:cNvSpPr/>
      </dsp:nvSpPr>
      <dsp:spPr>
        <a:xfrm>
          <a:off x="1974808" y="227739"/>
          <a:ext cx="1137890" cy="67583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Clinical</a:t>
          </a:r>
          <a:endParaRPr lang="en-US" sz="2900" kern="1200" dirty="0"/>
        </a:p>
      </dsp:txBody>
      <dsp:txXfrm>
        <a:off x="1974808" y="227739"/>
        <a:ext cx="1137890" cy="675837"/>
      </dsp:txXfrm>
    </dsp:sp>
    <dsp:sp modelId="{64FF76BF-AA5E-8844-9EB8-7FE9C6D68802}">
      <dsp:nvSpPr>
        <dsp:cNvPr id="0" name=""/>
        <dsp:cNvSpPr/>
      </dsp:nvSpPr>
      <dsp:spPr>
        <a:xfrm>
          <a:off x="4385591" y="472676"/>
          <a:ext cx="1344779" cy="675837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03124" rIns="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smtClean="0"/>
            <a:t>Actuarial</a:t>
          </a:r>
          <a:endParaRPr lang="en-US" sz="2900" kern="1200" dirty="0"/>
        </a:p>
      </dsp:txBody>
      <dsp:txXfrm>
        <a:off x="4385591" y="472676"/>
        <a:ext cx="1344779" cy="6758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D61C6BA7-26A8-4D15-B081-B7931D24962A}" type="datetime1">
              <a:rPr lang="en-AU" altLang="en-US"/>
              <a:pPr/>
              <a:t>13/03/2015</a:t>
            </a:fld>
            <a:endParaRPr lang="en-AU" alt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noProof="0"/>
              <a:t>Click to edit Master text styles</a:t>
            </a:r>
          </a:p>
          <a:p>
            <a:pPr lvl="1"/>
            <a:r>
              <a:rPr lang="en-AU" noProof="0"/>
              <a:t>Second level</a:t>
            </a:r>
          </a:p>
          <a:p>
            <a:pPr lvl="2"/>
            <a:r>
              <a:rPr lang="en-AU" noProof="0"/>
              <a:t>Third level</a:t>
            </a:r>
          </a:p>
          <a:p>
            <a:pPr lvl="3"/>
            <a:r>
              <a:rPr lang="en-AU" noProof="0"/>
              <a:t>Fourth level</a:t>
            </a:r>
          </a:p>
          <a:p>
            <a:pPr lvl="4"/>
            <a:r>
              <a:rPr lang="en-AU" noProof="0"/>
              <a:t>Fifth level</a:t>
            </a:r>
          </a:p>
        </p:txBody>
      </p:sp>
      <p:sp>
        <p:nvSpPr>
          <p:cNvPr id="40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-1" charset="0"/>
                <a:cs typeface="ＭＳ Ｐゴシック" pitchFamily="-1" charset="-128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47BFAB6E-5C6E-4B4A-A585-695910B03317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738916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ＭＳ Ｐゴシック" pitchFamily="-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FAB6E-5C6E-4B4A-A585-695910B03317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2127317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AU" altLang="en-US" smtClean="0"/>
          </a:p>
          <a:p>
            <a:pPr eaLnBrk="1" hangingPunct="1"/>
            <a:endParaRPr lang="en-AU" altLang="en-US" smtClean="0"/>
          </a:p>
        </p:txBody>
      </p:sp>
    </p:spTree>
    <p:extLst>
      <p:ext uri="{BB962C8B-B14F-4D97-AF65-F5344CB8AC3E}">
        <p14:creationId xmlns:p14="http://schemas.microsoft.com/office/powerpoint/2010/main" val="15403834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FAB6E-5C6E-4B4A-A585-695910B03317}" type="slidenum">
              <a:rPr lang="en-AU" altLang="en-US" smtClean="0"/>
              <a:pPr/>
              <a:t>28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00199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BFAB6E-5C6E-4B4A-A585-695910B03317}" type="slidenum">
              <a:rPr lang="en-AU" altLang="en-US" smtClean="0"/>
              <a:pPr/>
              <a:t>38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418895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 wrap="square" lIns="90398" tIns="45199" rIns="90398" bIns="45199" anchor="t"/>
          <a:lstStyle/>
          <a:p>
            <a:pPr defTabSz="502209">
              <a:lnSpc>
                <a:spcPct val="129000"/>
              </a:lnSpc>
              <a:spcBef>
                <a:spcPts val="0"/>
              </a:spcBef>
              <a:spcAft>
                <a:spcPts val="0"/>
              </a:spcAft>
            </a:pPr>
            <a:endParaRPr lang="en-US" altLang="ko-KR" dirty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6414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 smtClean="0"/>
          </a:p>
        </p:txBody>
      </p:sp>
    </p:spTree>
    <p:extLst>
      <p:ext uri="{BB962C8B-B14F-4D97-AF65-F5344CB8AC3E}">
        <p14:creationId xmlns:p14="http://schemas.microsoft.com/office/powerpoint/2010/main" val="10252023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04900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833686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02520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44897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67513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65180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217338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7330EE7-1AD7-46E0-8C4A-F88572BBABF9}" type="datetime1">
              <a:rPr lang="en-US" altLang="en-US"/>
              <a:pPr/>
              <a:t>3/13/2015</a:t>
            </a:fld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9E26D8E3-D927-4A24-997E-CD56CDF92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57557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2"/>
            <a:r>
              <a:rPr lang="en-AU" dirty="0" smtClean="0"/>
              <a:t>Third level</a:t>
            </a:r>
          </a:p>
          <a:p>
            <a:pPr lvl="3"/>
            <a:r>
              <a:rPr lang="en-AU" dirty="0" smtClean="0"/>
              <a:t>Fourth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26498453-EA94-4EEE-8EB3-212DC07681C8}" type="datetime1">
              <a:rPr lang="en-US" altLang="en-US"/>
              <a:pPr/>
              <a:t>3/13/2015</a:t>
            </a:fld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8BF36A97-8900-4E00-A337-93D80D808B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074697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FAEBA19E-9300-480C-AC1B-076BE6963114}" type="datetime1">
              <a:rPr lang="en-US" altLang="en-US"/>
              <a:pPr/>
              <a:t>3/13/2015</a:t>
            </a:fld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D0B3C091-DF7A-4804-B6EE-BBCB822D0751}" type="slidenum">
              <a:rPr lang="en-US" altLang="en-US"/>
              <a:pPr/>
              <a:t>‹#›</a:t>
            </a:fld>
            <a:endParaRPr lang="en-US" alt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901825"/>
            <a:ext cx="8229600" cy="4078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1197485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1387475"/>
            <a:ext cx="1614488" cy="212725"/>
          </a:xfrm>
          <a:prstGeom prst="rect">
            <a:avLst/>
          </a:prstGeom>
          <a:solidFill>
            <a:srgbClr val="8914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614488" y="1387475"/>
            <a:ext cx="7529512" cy="212725"/>
          </a:xfrm>
          <a:prstGeom prst="rect">
            <a:avLst/>
          </a:prstGeom>
          <a:gradFill rotWithShape="1">
            <a:gsLst>
              <a:gs pos="0">
                <a:srgbClr val="283668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6" name="Picture 8" descr="FaCS_logo_2 lines_RGB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6213475"/>
            <a:ext cx="2003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fld id="{AC3A011C-BF7A-487A-BB44-0A532A599B74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12" name="Group 20"/>
          <p:cNvGrpSpPr>
            <a:grpSpLocks/>
          </p:cNvGrpSpPr>
          <p:nvPr userDrawn="1"/>
        </p:nvGrpSpPr>
        <p:grpSpPr bwMode="auto">
          <a:xfrm>
            <a:off x="145508" y="6188635"/>
            <a:ext cx="1182944" cy="532840"/>
            <a:chOff x="261938" y="5715016"/>
            <a:chExt cx="1612106" cy="789289"/>
          </a:xfrm>
        </p:grpSpPr>
        <p:sp>
          <p:nvSpPr>
            <p:cNvPr id="13" name="Rectangle 12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pic>
          <p:nvPicPr>
            <p:cNvPr id="14" name="Picture 17" descr="USY_MB1_rgb_Reversed_Standard_Logo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73" y="5890063"/>
              <a:ext cx="1268436" cy="4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2942502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AU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628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768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title style</a:t>
            </a:r>
            <a:endParaRPr lang="en-US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n-US" smtClean="0"/>
              <a:t>Click to edit Master text styles</a:t>
            </a:r>
          </a:p>
          <a:p>
            <a:pPr lvl="1"/>
            <a:r>
              <a:rPr lang="en-AU" altLang="en-US" smtClean="0"/>
              <a:t>Second level</a:t>
            </a:r>
          </a:p>
          <a:p>
            <a:pPr lvl="2"/>
            <a:r>
              <a:rPr lang="en-AU" altLang="en-US" smtClean="0"/>
              <a:t>Third level</a:t>
            </a:r>
          </a:p>
          <a:p>
            <a:pPr lvl="3"/>
            <a:r>
              <a:rPr lang="en-AU" altLang="en-US" smtClean="0"/>
              <a:t>Fourth level</a:t>
            </a:r>
          </a:p>
          <a:p>
            <a:pPr lvl="4"/>
            <a:r>
              <a:rPr lang="en-AU" altLang="en-US" smtClean="0"/>
              <a:t>Fifth level</a:t>
            </a: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1387475"/>
            <a:ext cx="1614488" cy="212725"/>
          </a:xfrm>
          <a:prstGeom prst="rect">
            <a:avLst/>
          </a:prstGeom>
          <a:solidFill>
            <a:srgbClr val="8914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14488" y="1387475"/>
            <a:ext cx="7529512" cy="212725"/>
          </a:xfrm>
          <a:prstGeom prst="rect">
            <a:avLst/>
          </a:prstGeom>
          <a:gradFill rotWithShape="1">
            <a:gsLst>
              <a:gs pos="0">
                <a:srgbClr val="283668"/>
              </a:gs>
              <a:gs pos="100000">
                <a:srgbClr val="FFFFFF"/>
              </a:gs>
            </a:gsLst>
            <a:lin ang="0" scaled="1"/>
          </a:gra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8" descr="FaCS_logo_2 lines_RGB_small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7063" y="6213475"/>
            <a:ext cx="2003425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9" r:id="rId5"/>
    <p:sldLayoutId id="2147483720" r:id="rId6"/>
    <p:sldLayoutId id="2147483721" r:id="rId7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rgbClr val="17375E"/>
          </a:solidFill>
          <a:latin typeface="Arial"/>
          <a:ea typeface="ＭＳ Ｐゴシック" charset="-128"/>
          <a:cs typeface="ＭＳ Ｐゴシック" pitchFamily="-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pitchFamily="-1" charset="0"/>
          <a:ea typeface="ＭＳ Ｐゴシック" charset="-128"/>
          <a:cs typeface="ＭＳ Ｐゴシック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pitchFamily="-1" charset="0"/>
          <a:ea typeface="ＭＳ Ｐゴシック" charset="-128"/>
          <a:cs typeface="ＭＳ Ｐゴシック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pitchFamily="-1" charset="0"/>
          <a:ea typeface="ＭＳ Ｐゴシック" charset="-128"/>
          <a:cs typeface="ＭＳ Ｐゴシック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rgbClr val="17375E"/>
          </a:solidFill>
          <a:latin typeface="Arial" pitchFamily="-1" charset="0"/>
          <a:ea typeface="ＭＳ Ｐゴシック" charset="-128"/>
          <a:cs typeface="ＭＳ Ｐゴシック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rgbClr val="17375E"/>
          </a:solidFill>
          <a:latin typeface="Arial"/>
          <a:ea typeface="ＭＳ Ｐゴシック" charset="-128"/>
          <a:cs typeface="ＭＳ Ｐゴシック" pitchFamily="-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rgbClr val="17375E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17375E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7375E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7375E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0" y="1778000"/>
            <a:ext cx="9144000" cy="1616075"/>
          </a:xfrm>
          <a:prstGeom prst="rect">
            <a:avLst/>
          </a:prstGeom>
          <a:solidFill>
            <a:srgbClr val="5FBCDD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3394075"/>
            <a:ext cx="1614488" cy="346075"/>
          </a:xfrm>
          <a:prstGeom prst="rect">
            <a:avLst/>
          </a:prstGeom>
          <a:solidFill>
            <a:srgbClr val="891426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614488" y="3394075"/>
            <a:ext cx="7529512" cy="346075"/>
          </a:xfrm>
          <a:prstGeom prst="rect">
            <a:avLst/>
          </a:prstGeom>
          <a:solidFill>
            <a:srgbClr val="283668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marL="24161750" indent="-24161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653913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lvl="1" algn="r" eaLnBrk="1" hangingPunct="1"/>
            <a:endParaRPr lang="en-AU" altLang="en-US" sz="2800" b="1" dirty="0">
              <a:solidFill>
                <a:srgbClr val="FFFFFF"/>
              </a:solidFill>
              <a:latin typeface="Calibri" pitchFamily="-1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3740150"/>
            <a:ext cx="9144000" cy="3117850"/>
          </a:xfrm>
          <a:prstGeom prst="rect">
            <a:avLst/>
          </a:prstGeom>
          <a:solidFill>
            <a:srgbClr val="141B37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247650" y="2082808"/>
            <a:ext cx="88963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>
              <a:spcAft>
                <a:spcPts val="600"/>
              </a:spcAft>
            </a:pPr>
            <a:r>
              <a:rPr lang="en-US" altLang="en-US" sz="3200" dirty="0" smtClean="0">
                <a:solidFill>
                  <a:srgbClr val="283668"/>
                </a:solidFill>
                <a:cs typeface="Arial" charset="0"/>
              </a:rPr>
              <a:t>Assessment of Short Term Risk of Recidivism for Intellectually Disabled Offenders </a:t>
            </a:r>
            <a:endParaRPr lang="en-US" altLang="en-US" sz="3200" dirty="0">
              <a:solidFill>
                <a:srgbClr val="283668"/>
              </a:solidFill>
              <a:cs typeface="Arial" charset="0"/>
            </a:endParaRPr>
          </a:p>
        </p:txBody>
      </p:sp>
      <p:sp>
        <p:nvSpPr>
          <p:cNvPr id="12295" name="TextBox 15"/>
          <p:cNvSpPr txBox="1">
            <a:spLocks noChangeArrowheads="1"/>
          </p:cNvSpPr>
          <p:nvPr/>
        </p:nvSpPr>
        <p:spPr bwMode="auto">
          <a:xfrm>
            <a:off x="1030288" y="4672013"/>
            <a:ext cx="7605712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-1" charset="-128"/>
              </a:defRPr>
            </a:lvl9pPr>
          </a:lstStyle>
          <a:p>
            <a:pPr algn="r" eaLnBrk="1" hangingPunct="1"/>
            <a:r>
              <a:rPr lang="en-US" altLang="en-US" sz="1800" b="1" dirty="0">
                <a:solidFill>
                  <a:schemeClr val="bg1"/>
                </a:solidFill>
                <a:cs typeface="Arial" charset="0"/>
              </a:rPr>
              <a:t>Matt Frize</a:t>
            </a:r>
          </a:p>
          <a:p>
            <a:pPr algn="r" eaLnBrk="1" hangingPunct="1"/>
            <a:r>
              <a:rPr lang="en-US" altLang="en-US" sz="1600" dirty="0" smtClean="0">
                <a:solidFill>
                  <a:srgbClr val="5FBCDD"/>
                </a:solidFill>
                <a:cs typeface="Arial" charset="0"/>
              </a:rPr>
              <a:t>(Acting) Manager</a:t>
            </a:r>
          </a:p>
          <a:p>
            <a:pPr algn="r" eaLnBrk="1" hangingPunct="1"/>
            <a:r>
              <a:rPr lang="en-US" altLang="en-US" sz="1600" dirty="0" smtClean="0">
                <a:solidFill>
                  <a:srgbClr val="5FBCDD"/>
                </a:solidFill>
                <a:cs typeface="Arial" charset="0"/>
              </a:rPr>
              <a:t>Clinical &amp; Forensic Psychologist</a:t>
            </a:r>
            <a:endParaRPr lang="en-US" altLang="en-US" sz="1600" dirty="0">
              <a:solidFill>
                <a:srgbClr val="5FBCDD"/>
              </a:solidFill>
              <a:cs typeface="Arial" charset="0"/>
            </a:endParaRPr>
          </a:p>
          <a:p>
            <a:pPr algn="r" eaLnBrk="1" hangingPunct="1"/>
            <a:r>
              <a:rPr lang="en-US" altLang="en-US" sz="1600" dirty="0" smtClean="0">
                <a:solidFill>
                  <a:schemeClr val="bg2"/>
                </a:solidFill>
                <a:cs typeface="Arial" charset="0"/>
              </a:rPr>
              <a:t>Community </a:t>
            </a:r>
            <a:r>
              <a:rPr lang="en-US" altLang="en-US" sz="1600" dirty="0">
                <a:solidFill>
                  <a:schemeClr val="bg2"/>
                </a:solidFill>
                <a:cs typeface="Arial" charset="0"/>
              </a:rPr>
              <a:t>Justice </a:t>
            </a:r>
            <a:r>
              <a:rPr lang="en-US" altLang="en-US" sz="1600" dirty="0" smtClean="0">
                <a:solidFill>
                  <a:schemeClr val="bg2"/>
                </a:solidFill>
                <a:cs typeface="Arial" charset="0"/>
              </a:rPr>
              <a:t>Program</a:t>
            </a:r>
          </a:p>
          <a:p>
            <a:pPr algn="r" eaLnBrk="1" hangingPunct="1"/>
            <a:endParaRPr lang="en-US" altLang="en-US" sz="1600" dirty="0" smtClean="0">
              <a:solidFill>
                <a:schemeClr val="bg2"/>
              </a:solidFill>
              <a:cs typeface="Arial" charset="0"/>
            </a:endParaRPr>
          </a:p>
          <a:p>
            <a:pPr algn="r" eaLnBrk="1" hangingPunct="1"/>
            <a:r>
              <a:rPr lang="en-US" altLang="en-US" sz="1600" dirty="0" smtClean="0">
                <a:solidFill>
                  <a:schemeClr val="bg2"/>
                </a:solidFill>
                <a:cs typeface="Arial" charset="0"/>
              </a:rPr>
              <a:t>Matthew.frize@facs.nsw.gov.au </a:t>
            </a:r>
            <a:endParaRPr lang="en-US" altLang="en-US" sz="1600" dirty="0">
              <a:solidFill>
                <a:srgbClr val="5FBCDD"/>
              </a:solidFill>
              <a:cs typeface="Arial" charset="0"/>
            </a:endParaRPr>
          </a:p>
        </p:txBody>
      </p:sp>
      <p:pic>
        <p:nvPicPr>
          <p:cNvPr id="12296" name="Picture 8" descr="FaCS_logo_2 lines_RGB_small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306388"/>
            <a:ext cx="3436937" cy="88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Group 20"/>
          <p:cNvGrpSpPr>
            <a:grpSpLocks/>
          </p:cNvGrpSpPr>
          <p:nvPr/>
        </p:nvGrpSpPr>
        <p:grpSpPr bwMode="auto">
          <a:xfrm>
            <a:off x="6879770" y="291083"/>
            <a:ext cx="1781749" cy="924489"/>
            <a:chOff x="261938" y="5715016"/>
            <a:chExt cx="1612106" cy="789289"/>
          </a:xfrm>
        </p:grpSpPr>
        <p:sp>
          <p:nvSpPr>
            <p:cNvPr id="10" name="Rectangle 9"/>
            <p:cNvSpPr/>
            <p:nvPr userDrawn="1"/>
          </p:nvSpPr>
          <p:spPr>
            <a:xfrm flipH="1">
              <a:off x="261938" y="5715016"/>
              <a:ext cx="1612106" cy="78928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AU"/>
            </a:p>
          </p:txBody>
        </p:sp>
        <p:pic>
          <p:nvPicPr>
            <p:cNvPr id="11" name="Picture 17" descr="USY_MB1_rgb_Reversed_Standard_Logo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3773" y="5890063"/>
              <a:ext cx="1268436" cy="439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Systematic Review</a:t>
            </a:r>
            <a:endParaRPr lang="en-AU" sz="3600" dirty="0">
              <a:solidFill>
                <a:srgbClr val="0026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0142"/>
            <a:ext cx="8413750" cy="4082143"/>
          </a:xfrm>
          <a:prstGeom prst="rect">
            <a:avLst/>
          </a:prstGeom>
          <a:noFill/>
        </p:spPr>
        <p:txBody>
          <a:bodyPr wrap="square" rtlCol="0">
            <a:normAutofit fontScale="92500" lnSpcReduction="20000"/>
          </a:bodyPr>
          <a:lstStyle/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1900 </a:t>
            </a:r>
            <a:r>
              <a:rPr lang="en-US" sz="2400" dirty="0" err="1" smtClean="0">
                <a:solidFill>
                  <a:schemeClr val="tx2"/>
                </a:solidFill>
              </a:rPr>
              <a:t>til</a:t>
            </a:r>
            <a:r>
              <a:rPr lang="en-US" sz="2400" dirty="0" smtClean="0">
                <a:solidFill>
                  <a:schemeClr val="tx2"/>
                </a:solidFill>
              </a:rPr>
              <a:t> June 2012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30 studies (all between 2002-2012)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31 tools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Average sample size = </a:t>
            </a:r>
            <a:r>
              <a:rPr lang="en-US" sz="2400" dirty="0">
                <a:solidFill>
                  <a:schemeClr val="tx2"/>
                </a:solidFill>
              </a:rPr>
              <a:t>88.72 </a:t>
            </a:r>
            <a:r>
              <a:rPr lang="en-US" sz="2400" dirty="0" smtClean="0">
                <a:solidFill>
                  <a:schemeClr val="tx2"/>
                </a:solidFill>
              </a:rPr>
              <a:t>(5 </a:t>
            </a:r>
            <a:r>
              <a:rPr lang="en-US" sz="2400" dirty="0">
                <a:solidFill>
                  <a:schemeClr val="tx2"/>
                </a:solidFill>
              </a:rPr>
              <a:t>– 422 </a:t>
            </a:r>
            <a:r>
              <a:rPr lang="en-US" sz="2400" dirty="0" smtClean="0">
                <a:solidFill>
                  <a:schemeClr val="tx2"/>
                </a:solidFill>
              </a:rPr>
              <a:t>participants)</a:t>
            </a:r>
            <a:endParaRPr lang="en-US" sz="2400" dirty="0">
              <a:solidFill>
                <a:schemeClr val="tx2"/>
              </a:solidFill>
            </a:endParaRP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Average age 33.29 years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90.8% male (or 73.33% in studies that incorporated women)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chemeClr val="tx2"/>
                </a:solidFill>
              </a:rPr>
              <a:t>No reference to ethnicity in 70%  (77.46% Caucasian where identified)</a:t>
            </a:r>
          </a:p>
        </p:txBody>
      </p:sp>
    </p:spTree>
    <p:extLst>
      <p:ext uri="{BB962C8B-B14F-4D97-AF65-F5344CB8AC3E}">
        <p14:creationId xmlns:p14="http://schemas.microsoft.com/office/powerpoint/2010/main" val="869636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Study Location</a:t>
            </a:r>
            <a:endParaRPr lang="en-AU" sz="3600" dirty="0">
              <a:solidFill>
                <a:srgbClr val="00266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050142"/>
            <a:ext cx="8413750" cy="40821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AU" sz="2378" dirty="0" smtClean="0">
                <a:solidFill>
                  <a:schemeClr val="tx2"/>
                </a:solidFill>
              </a:rPr>
              <a:t>Country: UK (23), USA (3), Canada (2), Sweden (1) and Australia (1). 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AU" sz="2378" dirty="0" smtClean="0">
                <a:solidFill>
                  <a:schemeClr val="tx2"/>
                </a:solidFill>
              </a:rPr>
              <a:t>Location: Community (15), medium to high forensic ID or mental health (10), multiple settings (4) 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AU" sz="2378" dirty="0" smtClean="0">
                <a:solidFill>
                  <a:schemeClr val="tx2"/>
                </a:solidFill>
              </a:rPr>
              <a:t>Only 2 studies identified participants were in receipt of treatment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endParaRPr lang="en-AU" sz="2378" dirty="0" smtClean="0"/>
          </a:p>
        </p:txBody>
      </p:sp>
    </p:spTree>
    <p:extLst>
      <p:ext uri="{BB962C8B-B14F-4D97-AF65-F5344CB8AC3E}">
        <p14:creationId xmlns:p14="http://schemas.microsoft.com/office/powerpoint/2010/main" val="4169625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Method</a:t>
            </a:r>
            <a:endParaRPr lang="en-AU" sz="3600" dirty="0">
              <a:solidFill>
                <a:srgbClr val="002663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323902"/>
              </p:ext>
            </p:extLst>
          </p:nvPr>
        </p:nvGraphicFramePr>
        <p:xfrm>
          <a:off x="1" y="-19"/>
          <a:ext cx="9143998" cy="7498080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256386"/>
                <a:gridCol w="1011326"/>
                <a:gridCol w="859538"/>
                <a:gridCol w="1014983"/>
                <a:gridCol w="969264"/>
                <a:gridCol w="993037"/>
                <a:gridCol w="1062534"/>
                <a:gridCol w="987550"/>
                <a:gridCol w="989380"/>
              </a:tblGrid>
              <a:tr h="2716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Measure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 smtClean="0">
                          <a:effectLst/>
                        </a:rPr>
                        <a:t>Inter-Rater Reliability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AUC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16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800" dirty="0">
                          <a:effectLst/>
                        </a:rPr>
                        <a:t> </a:t>
                      </a:r>
                      <a:endParaRPr lang="en-AU" sz="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 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General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Violence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Sexual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16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800">
                          <a:effectLst/>
                        </a:rPr>
                        <a:t> </a:t>
                      </a:r>
                      <a:endParaRPr lang="en-AU" sz="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mean (n)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Range 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mean (</a:t>
                      </a:r>
                      <a:r>
                        <a:rPr lang="en-AU" sz="1050" b="1" dirty="0" err="1">
                          <a:effectLst/>
                        </a:rPr>
                        <a:t>n</a:t>
                      </a:r>
                      <a:r>
                        <a:rPr lang="en-AU" sz="1050" b="1" dirty="0">
                          <a:effectLst/>
                        </a:rPr>
                        <a:t>)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range 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mean (</a:t>
                      </a:r>
                      <a:r>
                        <a:rPr lang="en-AU" sz="1050" b="1" dirty="0" err="1">
                          <a:effectLst/>
                        </a:rPr>
                        <a:t>n</a:t>
                      </a:r>
                      <a:r>
                        <a:rPr lang="en-AU" sz="1050" b="1" dirty="0">
                          <a:effectLst/>
                        </a:rPr>
                        <a:t>)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range 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mean (</a:t>
                      </a:r>
                      <a:r>
                        <a:rPr lang="en-AU" sz="1050" b="1" dirty="0" err="1">
                          <a:effectLst/>
                        </a:rPr>
                        <a:t>n</a:t>
                      </a:r>
                      <a:r>
                        <a:rPr lang="en-AU" sz="1050" b="1" dirty="0">
                          <a:effectLst/>
                        </a:rPr>
                        <a:t>)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b="1" dirty="0">
                          <a:effectLst/>
                        </a:rPr>
                        <a:t>range </a:t>
                      </a:r>
                      <a:endParaRPr lang="en-AU" sz="105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CFD8F1"/>
                    </a:solidFill>
                  </a:tcPr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HCR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0.84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.80-.95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0.78 (6)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.61-.94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0.76 (7)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.69-.83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HCR-20 (ID)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0.8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0.97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0.8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VRAG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0.86 (4)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.79-.92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0.79 (3)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.70 -.92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0.73 (3)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.69-.79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0.69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>
                          <a:effectLst/>
                        </a:rPr>
                        <a:t>PCL:SV</a:t>
                      </a:r>
                      <a:endParaRPr lang="en-A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0.95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.92-.98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0.74 (2)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.71-.76 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0.73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>
                          <a:effectLst/>
                        </a:rPr>
                        <a:t>PCL-R</a:t>
                      </a:r>
                      <a:endParaRPr lang="en-A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0.81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.80-.81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0.70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0.69 (2)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.54-.83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>
                          <a:effectLst/>
                        </a:rPr>
                        <a:t>SAVRY</a:t>
                      </a:r>
                      <a:endParaRPr lang="en-A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0.82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 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0.86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>
                          <a:effectLst/>
                        </a:rPr>
                        <a:t>DRAMS</a:t>
                      </a:r>
                      <a:endParaRPr lang="en-AU" sz="105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0.46 (2)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.45-.46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0.73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WARS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0.28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NAS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0.20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27160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 err="1">
                          <a:effectLst/>
                        </a:rPr>
                        <a:t>QoLQ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.41-1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050" dirty="0">
                          <a:effectLst/>
                        </a:rPr>
                        <a:t>-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OGRS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0.96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0.90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0.85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RM2000v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0.91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0.62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Static 99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0.97 (2)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0.68 (2)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.64-.71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RM2000s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0.92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0.61 (2)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.58-.63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RRASOR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0.45 (2)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.42-.47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ARMIDILO (acute)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0.86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ARMIDILO (stable)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0.75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  <a:tr h="33950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Bef>
                          <a:spcPts val="10"/>
                        </a:spcBef>
                        <a:spcAft>
                          <a:spcPts val="10"/>
                        </a:spcAft>
                      </a:pPr>
                      <a:r>
                        <a:rPr lang="en-AU" sz="1050" dirty="0">
                          <a:effectLst/>
                        </a:rPr>
                        <a:t>SVR</a:t>
                      </a:r>
                      <a:endParaRPr lang="en-AU" sz="105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>
                    <a:solidFill>
                      <a:srgbClr val="13286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>
                          <a:effectLst/>
                        </a:rPr>
                        <a:t>-</a:t>
                      </a:r>
                      <a:endParaRPr lang="en-A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0.75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AU" sz="1200" dirty="0">
                          <a:effectLst/>
                        </a:rPr>
                        <a:t>-</a:t>
                      </a:r>
                      <a:endParaRPr lang="en-A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29951" marR="29951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10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ID v General Offender Risk AUC</a:t>
            </a:r>
            <a:endParaRPr lang="en-AU" sz="3600" dirty="0">
              <a:solidFill>
                <a:srgbClr val="002663"/>
              </a:solidFill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0125704"/>
              </p:ext>
            </p:extLst>
          </p:nvPr>
        </p:nvGraphicFramePr>
        <p:xfrm>
          <a:off x="679450" y="1658003"/>
          <a:ext cx="8007350" cy="4691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459149" y="6194259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(Sexual)</a:t>
            </a:r>
            <a:endParaRPr lang="en-AU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506494" y="6194258"/>
            <a:ext cx="75533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(Sexual)</a:t>
            </a:r>
            <a:endParaRPr lang="en-AU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3537626" y="6179025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(Physical)</a:t>
            </a:r>
            <a:endParaRPr lang="en-AU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4473377" y="6174851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(Physical)</a:t>
            </a:r>
            <a:endParaRPr lang="en-AU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5481841" y="6171603"/>
            <a:ext cx="857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 smtClean="0"/>
              <a:t>(Physical)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111008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Gaps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What is the imminent risk?</a:t>
            </a:r>
          </a:p>
          <a:p>
            <a:r>
              <a:rPr lang="en-AU" dirty="0" smtClean="0"/>
              <a:t>What strengths can we not ignore?</a:t>
            </a:r>
          </a:p>
          <a:p>
            <a:r>
              <a:rPr lang="en-AU" dirty="0" smtClean="0"/>
              <a:t>What environmental factors are important?</a:t>
            </a:r>
          </a:p>
          <a:p>
            <a:r>
              <a:rPr lang="en-AU" dirty="0" smtClean="0"/>
              <a:t>What service factors are important?</a:t>
            </a:r>
          </a:p>
          <a:p>
            <a:r>
              <a:rPr lang="en-AU" dirty="0" smtClean="0"/>
              <a:t>What is the ‘general’ risk?</a:t>
            </a:r>
          </a:p>
          <a:p>
            <a:r>
              <a:rPr lang="en-AU" dirty="0" smtClean="0"/>
              <a:t>How do we structure intervention?</a:t>
            </a:r>
          </a:p>
          <a:p>
            <a:r>
              <a:rPr lang="en-AU" dirty="0" smtClean="0"/>
              <a:t>Can we provide a fair assessment?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95371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History of Risk Assessment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Reformulation (Monahan 1981; 1984)</a:t>
            </a:r>
          </a:p>
          <a:p>
            <a:pPr lvl="1"/>
            <a:r>
              <a:rPr lang="en-AU" dirty="0" smtClean="0"/>
              <a:t>Need to consider dynamic variables</a:t>
            </a:r>
          </a:p>
          <a:p>
            <a:pPr lvl="1"/>
            <a:r>
              <a:rPr lang="en-AU" dirty="0" smtClean="0"/>
              <a:t>Need for ongoing reassessment</a:t>
            </a:r>
          </a:p>
          <a:p>
            <a:pPr lvl="1"/>
            <a:r>
              <a:rPr lang="en-AU" dirty="0" smtClean="0"/>
              <a:t>Consider different perspectives of risk</a:t>
            </a:r>
          </a:p>
          <a:p>
            <a:pPr lvl="1"/>
            <a:r>
              <a:rPr lang="en-AU" dirty="0" smtClean="0"/>
              <a:t>Need to consider imminence of risk</a:t>
            </a:r>
          </a:p>
          <a:p>
            <a:pPr lvl="1"/>
            <a:r>
              <a:rPr lang="en-AU" dirty="0" smtClean="0"/>
              <a:t>Need to consider context</a:t>
            </a:r>
          </a:p>
          <a:p>
            <a:pPr lvl="1"/>
            <a:r>
              <a:rPr lang="en-AU" dirty="0" smtClean="0"/>
              <a:t>Need to not throw the baby out with the bath water</a:t>
            </a:r>
          </a:p>
        </p:txBody>
      </p:sp>
    </p:spTree>
    <p:extLst>
      <p:ext uri="{BB962C8B-B14F-4D97-AF65-F5344CB8AC3E}">
        <p14:creationId xmlns:p14="http://schemas.microsoft.com/office/powerpoint/2010/main" val="365882852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ARMIDILO-G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i="1" dirty="0"/>
              <a:t>Assessment of Risk </a:t>
            </a:r>
            <a:r>
              <a:rPr lang="en-AU" i="1" dirty="0" smtClean="0"/>
              <a:t>and Manageability </a:t>
            </a:r>
            <a:r>
              <a:rPr lang="en-AU" i="1" dirty="0"/>
              <a:t>of Individuals with Developmental and Intellectual Limitations who </a:t>
            </a:r>
            <a:r>
              <a:rPr lang="en-AU" i="1" dirty="0" smtClean="0"/>
              <a:t>Offend - Generally</a:t>
            </a:r>
          </a:p>
          <a:p>
            <a:r>
              <a:rPr lang="en-AU" dirty="0" smtClean="0"/>
              <a:t>SJP</a:t>
            </a:r>
          </a:p>
          <a:p>
            <a:r>
              <a:rPr lang="en-AU" dirty="0" smtClean="0"/>
              <a:t>Adaptation of the ARMIDILO-S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073" y="4085618"/>
            <a:ext cx="3818147" cy="233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8161" y="4896080"/>
            <a:ext cx="1066300" cy="7137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40060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5821556"/>
              </p:ext>
            </p:extLst>
          </p:nvPr>
        </p:nvGraphicFramePr>
        <p:xfrm>
          <a:off x="0" y="1"/>
          <a:ext cx="9144000" cy="6858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026"/>
                <a:gridCol w="1643974"/>
                <a:gridCol w="2286000"/>
                <a:gridCol w="2286000"/>
              </a:tblGrid>
              <a:tr h="398531"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Client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AU" dirty="0" smtClean="0"/>
                        <a:t>Environment</a:t>
                      </a:r>
                      <a:endParaRPr lang="en-A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 dirty="0"/>
                    </a:p>
                  </a:txBody>
                  <a:tcPr/>
                </a:tc>
              </a:tr>
              <a:tr h="398531">
                <a:tc>
                  <a:txBody>
                    <a:bodyPr/>
                    <a:lstStyle/>
                    <a:p>
                      <a:r>
                        <a:rPr lang="en-AU" dirty="0" smtClean="0"/>
                        <a:t>Risk &amp; Protective Item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Rationale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Risk &amp; Protective Item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Rationale</a:t>
                      </a:r>
                      <a:endParaRPr lang="en-AU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Supervision Compliance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ARMIDILO-S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Consistency of Supervision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ARMIDILO-S</a:t>
                      </a:r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Treatment Compliance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Attitudes Towards the Client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Emotional Coping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Staff Communication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Inappropriate Preoccupation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Client Knowledge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Attitudes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Relationships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Offence Management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Access to Victims / Means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Relationships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Access to Substances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Impulsivity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Situational Stability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Substance Use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Access to Services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Mental Health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ARMIDILO-S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Goals 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Good Lives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Self Efficacy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Good Lives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Education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RNR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Employment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Leisure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Finance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  <a:tr h="356526">
                <a:tc>
                  <a:txBody>
                    <a:bodyPr/>
                    <a:lstStyle/>
                    <a:p>
                      <a:r>
                        <a:rPr lang="en-AU" sz="1400" dirty="0" smtClean="0"/>
                        <a:t>Behaviour</a:t>
                      </a:r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400" dirty="0" smtClean="0"/>
                        <a:t>RNR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5004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Ecological Validity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Dynamic</a:t>
            </a:r>
          </a:p>
          <a:p>
            <a:pPr lvl="1"/>
            <a:r>
              <a:rPr lang="en-AU" dirty="0" smtClean="0"/>
              <a:t>Items used as treatment targets</a:t>
            </a:r>
          </a:p>
          <a:p>
            <a:r>
              <a:rPr lang="en-AU" dirty="0" smtClean="0"/>
              <a:t>Short term risk</a:t>
            </a:r>
          </a:p>
          <a:p>
            <a:pPr lvl="1"/>
            <a:r>
              <a:rPr lang="en-AU" dirty="0" smtClean="0"/>
              <a:t>Provides window for intervention</a:t>
            </a:r>
          </a:p>
          <a:p>
            <a:r>
              <a:rPr lang="en-AU" dirty="0" smtClean="0"/>
              <a:t>Individual &amp; environment factors</a:t>
            </a:r>
          </a:p>
          <a:p>
            <a:pPr lvl="1"/>
            <a:r>
              <a:rPr lang="en-AU" dirty="0" smtClean="0"/>
              <a:t>Tells clinicians what and where</a:t>
            </a:r>
          </a:p>
          <a:p>
            <a:r>
              <a:rPr lang="en-AU" dirty="0" smtClean="0"/>
              <a:t>Risk and protective factors</a:t>
            </a:r>
          </a:p>
          <a:p>
            <a:pPr lvl="1"/>
            <a:r>
              <a:rPr lang="en-AU" dirty="0" smtClean="0"/>
              <a:t>Minimises risk of removing protection</a:t>
            </a:r>
          </a:p>
          <a:p>
            <a:pPr lvl="1"/>
            <a:r>
              <a:rPr lang="en-AU" dirty="0" smtClean="0"/>
              <a:t>Attempts to reduce stigma</a:t>
            </a:r>
          </a:p>
          <a:p>
            <a:r>
              <a:rPr lang="en-AU" dirty="0" smtClean="0"/>
              <a:t>Considers criminogenic needs &amp; GLM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9083607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/>
          </p:cNvSpPr>
          <p:nvPr>
            <p:ph type="body" idx="4294967295"/>
          </p:nvPr>
        </p:nvSpPr>
        <p:spPr>
          <a:xfrm>
            <a:off x="457200" y="1793230"/>
            <a:ext cx="8229600" cy="3775075"/>
          </a:xfrm>
        </p:spPr>
        <p:txBody>
          <a:bodyPr/>
          <a:lstStyle/>
          <a:p>
            <a:pPr>
              <a:spcBef>
                <a:spcPct val="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Participants from Community Justice Program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Provision of accommodation and support services 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People with an intellectual disability </a:t>
            </a:r>
          </a:p>
          <a:p>
            <a:pPr lvl="1">
              <a:spcBef>
                <a:spcPct val="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Who have exited custody. </a:t>
            </a:r>
          </a:p>
          <a:p>
            <a:pPr lvl="1">
              <a:spcBef>
                <a:spcPct val="2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Targets individuals who are identified as requiring specialist support on re-entering the community in order to: </a:t>
            </a:r>
          </a:p>
          <a:p>
            <a:pPr lvl="2">
              <a:spcBef>
                <a:spcPct val="2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promote a positive independent lifestyle and</a:t>
            </a:r>
          </a:p>
          <a:p>
            <a:pPr lvl="2">
              <a:spcBef>
                <a:spcPct val="2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reduce the risk of harm to themselves or to others.</a:t>
            </a:r>
          </a:p>
          <a:p>
            <a:pPr lvl="1">
              <a:spcBef>
                <a:spcPct val="25000"/>
              </a:spcBef>
            </a:pPr>
            <a:r>
              <a:rPr lang="en-US" altLang="en-US" dirty="0" smtClean="0">
                <a:latin typeface="Arial" charset="0"/>
                <a:ea typeface="ＭＳ Ｐゴシック" pitchFamily="-1" charset="-128"/>
              </a:rPr>
              <a:t>Across all NSW</a:t>
            </a:r>
          </a:p>
        </p:txBody>
      </p:sp>
      <p:sp>
        <p:nvSpPr>
          <p:cNvPr id="45059" name="Rectangle 3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AU" altLang="en-US" dirty="0" smtClean="0">
                <a:latin typeface="Arial" charset="0"/>
                <a:ea typeface="ＭＳ Ｐゴシック" pitchFamily="-1" charset="-128"/>
              </a:rPr>
              <a:t>Participants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3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136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Thanks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Prof Doug Boer – </a:t>
            </a:r>
            <a:r>
              <a:rPr lang="en-AU" dirty="0" err="1" smtClean="0"/>
              <a:t>Uni</a:t>
            </a:r>
            <a:r>
              <a:rPr lang="en-AU" dirty="0" smtClean="0"/>
              <a:t> of Canberra</a:t>
            </a:r>
          </a:p>
          <a:p>
            <a:r>
              <a:rPr lang="en-AU" dirty="0" smtClean="0"/>
              <a:t>Prof Alex Blaszczynski – </a:t>
            </a:r>
            <a:r>
              <a:rPr lang="en-AU" dirty="0" err="1" smtClean="0"/>
              <a:t>Uni</a:t>
            </a:r>
            <a:r>
              <a:rPr lang="en-AU" dirty="0" smtClean="0"/>
              <a:t> of Sydney</a:t>
            </a:r>
          </a:p>
          <a:p>
            <a:r>
              <a:rPr lang="en-AU" dirty="0" smtClean="0"/>
              <a:t>Katrina Hyland &amp; </a:t>
            </a:r>
            <a:r>
              <a:rPr lang="en-AU" dirty="0"/>
              <a:t>Christian Cabrera</a:t>
            </a:r>
            <a:r>
              <a:rPr lang="en-AU" dirty="0" smtClean="0"/>
              <a:t> – </a:t>
            </a:r>
            <a:r>
              <a:rPr lang="en-AU" dirty="0" err="1" smtClean="0"/>
              <a:t>FaCS</a:t>
            </a:r>
            <a:endParaRPr lang="en-AU" dirty="0" smtClean="0"/>
          </a:p>
          <a:p>
            <a:r>
              <a:rPr lang="en-AU" dirty="0" smtClean="0"/>
              <a:t>Jackie Fitzgerald - BOCSAR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04681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/>
          </p:cNvSpPr>
          <p:nvPr>
            <p:ph type="body" idx="4294967295"/>
          </p:nvPr>
        </p:nvSpPr>
        <p:spPr>
          <a:xfrm>
            <a:off x="755650" y="1868488"/>
            <a:ext cx="7724775" cy="4056062"/>
          </a:xfrm>
        </p:spPr>
        <p:txBody>
          <a:bodyPr/>
          <a:lstStyle/>
          <a:p>
            <a:r>
              <a:rPr lang="en-AU" altLang="en-US" sz="3000" dirty="0" smtClean="0">
                <a:latin typeface="Arial" charset="0"/>
                <a:ea typeface="ＭＳ Ｐゴシック" pitchFamily="-1" charset="-128"/>
              </a:rPr>
              <a:t>Clients must be eligible for ADHC services</a:t>
            </a:r>
          </a:p>
          <a:p>
            <a:r>
              <a:rPr lang="en-AU" altLang="en-US" sz="3000" dirty="0" smtClean="0">
                <a:latin typeface="Arial" charset="0"/>
                <a:ea typeface="ＭＳ Ｐゴシック" pitchFamily="-1" charset="-128"/>
              </a:rPr>
              <a:t>Ages 10 - 65</a:t>
            </a:r>
          </a:p>
          <a:p>
            <a:r>
              <a:rPr lang="en-AU" altLang="en-US" sz="3000" dirty="0" smtClean="0">
                <a:latin typeface="Arial" charset="0"/>
                <a:ea typeface="ＭＳ Ｐゴシック" pitchFamily="-1" charset="-128"/>
              </a:rPr>
              <a:t>Ongoing contact with the criminal justice system, resulting in time spent in custody</a:t>
            </a:r>
          </a:p>
          <a:p>
            <a:r>
              <a:rPr lang="en-AU" altLang="en-US" sz="3000" dirty="0" smtClean="0">
                <a:latin typeface="Arial" charset="0"/>
                <a:ea typeface="ＭＳ Ｐゴシック" pitchFamily="-1" charset="-128"/>
              </a:rPr>
              <a:t>Continuing risk of re-offending</a:t>
            </a:r>
          </a:p>
          <a:p>
            <a:r>
              <a:rPr lang="en-AU" altLang="en-US" sz="3000" dirty="0" smtClean="0">
                <a:latin typeface="Arial" charset="0"/>
                <a:ea typeface="ＭＳ Ｐゴシック" pitchFamily="-1" charset="-128"/>
              </a:rPr>
              <a:t>Outside regular disability service response</a:t>
            </a:r>
          </a:p>
          <a:p>
            <a:r>
              <a:rPr lang="en-AU" altLang="en-US" sz="3000" dirty="0" smtClean="0">
                <a:latin typeface="Arial" charset="0"/>
                <a:ea typeface="ＭＳ Ｐゴシック" pitchFamily="-1" charset="-128"/>
              </a:rPr>
              <a:t>Court mandate is not required</a:t>
            </a:r>
            <a:endParaRPr lang="en-AU" altLang="en-US" dirty="0" smtClean="0">
              <a:latin typeface="Arial" charset="0"/>
              <a:ea typeface="ＭＳ Ｐゴシック" pitchFamily="-1" charset="-128"/>
            </a:endParaRPr>
          </a:p>
        </p:txBody>
      </p:sp>
      <p:sp>
        <p:nvSpPr>
          <p:cNvPr id="47107" name="Rectangle 3"/>
          <p:cNvSpPr>
            <a:spLocks noGrp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r>
              <a:rPr lang="en-AU" altLang="en-US" dirty="0" smtClean="0">
                <a:latin typeface="Arial" charset="0"/>
                <a:ea typeface="ＭＳ Ｐゴシック" pitchFamily="-1" charset="-128"/>
              </a:rPr>
              <a:t>Participants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N: 111</a:t>
            </a:r>
          </a:p>
          <a:p>
            <a:r>
              <a:rPr lang="en-AU" dirty="0" smtClean="0"/>
              <a:t>Age: 32.67</a:t>
            </a:r>
          </a:p>
          <a:p>
            <a:r>
              <a:rPr lang="en-AU" dirty="0" smtClean="0"/>
              <a:t>Male: 92.1%</a:t>
            </a:r>
          </a:p>
          <a:p>
            <a:r>
              <a:rPr lang="en-AU" dirty="0" smtClean="0"/>
              <a:t>IQ: Mode = Mild (50.36%)</a:t>
            </a:r>
          </a:p>
          <a:p>
            <a:r>
              <a:rPr lang="en-AU" dirty="0" smtClean="0"/>
              <a:t>Aboriginal: 36.7%</a:t>
            </a:r>
          </a:p>
          <a:p>
            <a:r>
              <a:rPr lang="en-AU" dirty="0" smtClean="0"/>
              <a:t>CALD: 5.8%</a:t>
            </a:r>
          </a:p>
          <a:p>
            <a:r>
              <a:rPr lang="en-AU" dirty="0" smtClean="0"/>
              <a:t>Guardianship: 45.3%</a:t>
            </a:r>
          </a:p>
          <a:p>
            <a:r>
              <a:rPr lang="en-AU" dirty="0" err="1" smtClean="0"/>
              <a:t>AoD</a:t>
            </a:r>
            <a:r>
              <a:rPr lang="en-AU" dirty="0" smtClean="0"/>
              <a:t> History: 89.3%</a:t>
            </a:r>
          </a:p>
          <a:p>
            <a:r>
              <a:rPr lang="en-AU" dirty="0" smtClean="0"/>
              <a:t>Mental disorder: 64.8%</a:t>
            </a:r>
          </a:p>
          <a:p>
            <a:endParaRPr lang="en-AU" dirty="0" smtClean="0"/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203616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Participants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Service type:</a:t>
            </a:r>
          </a:p>
          <a:p>
            <a:pPr lvl="1"/>
            <a:r>
              <a:rPr lang="en-AU" dirty="0" smtClean="0"/>
              <a:t>Drop in (58.3%)</a:t>
            </a:r>
          </a:p>
          <a:p>
            <a:pPr lvl="1"/>
            <a:r>
              <a:rPr lang="en-AU" dirty="0" smtClean="0"/>
              <a:t>Semi independent (23.1%)</a:t>
            </a:r>
          </a:p>
          <a:p>
            <a:pPr lvl="1"/>
            <a:r>
              <a:rPr lang="en-AU" dirty="0" smtClean="0"/>
              <a:t>Intensive accommodation (17%)</a:t>
            </a:r>
          </a:p>
        </p:txBody>
      </p:sp>
    </p:spTree>
    <p:extLst>
      <p:ext uri="{BB962C8B-B14F-4D97-AF65-F5344CB8AC3E}">
        <p14:creationId xmlns:p14="http://schemas.microsoft.com/office/powerpoint/2010/main" val="58360638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AU" dirty="0" smtClean="0"/>
              <a:t>Offences</a:t>
            </a:r>
            <a:endParaRPr lang="en-AU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7889764"/>
              </p:ext>
            </p:extLst>
          </p:nvPr>
        </p:nvGraphicFramePr>
        <p:xfrm>
          <a:off x="1208314" y="1992086"/>
          <a:ext cx="6172200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r>
                        <a:rPr lang="en-AU" dirty="0" smtClean="0"/>
                        <a:t>Type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Frequency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Percent Charged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General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16.08 (17)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-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Theft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4.84 (6)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79%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Violence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3.63 (4)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80%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Public order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2.31 (6)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59%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Justice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2.23 (3)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74%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Property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1.13 (2)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52%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Vehicle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.66 (1)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25%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Sexual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.60 (1)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37.3%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Drug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.54 (1)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27.8%</a:t>
                      </a:r>
                      <a:endParaRPr lang="en-A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 smtClean="0"/>
                        <a:t>Misc.</a:t>
                      </a:r>
                      <a:endParaRPr lang="en-A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.13 (1)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6.3%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188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Procedure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Implemented 3-6 monthly ARMIDILO-G</a:t>
            </a:r>
          </a:p>
          <a:p>
            <a:r>
              <a:rPr lang="en-AU" dirty="0" smtClean="0"/>
              <a:t>Conducted by CJP clinicians</a:t>
            </a:r>
          </a:p>
          <a:p>
            <a:r>
              <a:rPr lang="en-AU" dirty="0" smtClean="0"/>
              <a:t>Used disability support workers to inform</a:t>
            </a:r>
          </a:p>
          <a:p>
            <a:r>
              <a:rPr lang="en-AU" dirty="0" smtClean="0"/>
              <a:t>Training on a 6mth basis</a:t>
            </a:r>
          </a:p>
          <a:p>
            <a:r>
              <a:rPr lang="en-AU" dirty="0" smtClean="0"/>
              <a:t>Conducted between 2011-2014</a:t>
            </a:r>
          </a:p>
          <a:p>
            <a:r>
              <a:rPr lang="en-AU" dirty="0" smtClean="0"/>
              <a:t>Trained clinicians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92948793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Outcome Data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Linkage of Police, Court and Corrective Services data (thanks BOCASR!)</a:t>
            </a:r>
          </a:p>
          <a:p>
            <a:r>
              <a:rPr lang="en-AU" dirty="0" smtClean="0"/>
              <a:t>Charge</a:t>
            </a:r>
          </a:p>
          <a:p>
            <a:r>
              <a:rPr lang="en-AU" dirty="0" smtClean="0"/>
              <a:t>Conviction</a:t>
            </a:r>
          </a:p>
          <a:p>
            <a:r>
              <a:rPr lang="en-AU" dirty="0" smtClean="0"/>
              <a:t>Custodial order</a:t>
            </a:r>
          </a:p>
          <a:p>
            <a:r>
              <a:rPr lang="en-AU" dirty="0" smtClean="0"/>
              <a:t>Time to reoffend</a:t>
            </a:r>
          </a:p>
          <a:p>
            <a:r>
              <a:rPr lang="en-AU" dirty="0" smtClean="0"/>
              <a:t>Days in custody</a:t>
            </a:r>
          </a:p>
          <a:p>
            <a:pPr marL="457200" lvl="1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969085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Recidivism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General 3 months16.22% (18)</a:t>
            </a:r>
          </a:p>
          <a:p>
            <a:r>
              <a:rPr lang="en-AU" dirty="0" smtClean="0"/>
              <a:t>General 6 months 28.28% (28)</a:t>
            </a:r>
          </a:p>
          <a:p>
            <a:r>
              <a:rPr lang="en-AU" dirty="0" smtClean="0"/>
              <a:t>Only juveniles more likely to reoffend &amp; </a:t>
            </a:r>
            <a:r>
              <a:rPr lang="en-AU" dirty="0" err="1" smtClean="0"/>
              <a:t>theive</a:t>
            </a:r>
            <a:endParaRPr lang="en-AU" dirty="0" smtClean="0"/>
          </a:p>
          <a:p>
            <a:r>
              <a:rPr lang="en-AU" dirty="0" smtClean="0"/>
              <a:t>Theft 6 months 15.2% (15)</a:t>
            </a:r>
          </a:p>
          <a:p>
            <a:r>
              <a:rPr lang="en-AU" dirty="0" smtClean="0"/>
              <a:t>Violence 6 months 10.1% (10)</a:t>
            </a:r>
          </a:p>
          <a:p>
            <a:r>
              <a:rPr lang="en-AU" dirty="0" smtClean="0"/>
              <a:t>Justice 6 months 5.1% (5)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569559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Assessment Tools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2433886"/>
              </p:ext>
            </p:extLst>
          </p:nvPr>
        </p:nvGraphicFramePr>
        <p:xfrm>
          <a:off x="366412" y="1990394"/>
          <a:ext cx="8378756" cy="3768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689"/>
                <a:gridCol w="2094689"/>
                <a:gridCol w="2094689"/>
                <a:gridCol w="2094689"/>
              </a:tblGrid>
              <a:tr h="753678">
                <a:tc>
                  <a:txBody>
                    <a:bodyPr/>
                    <a:lstStyle/>
                    <a:p>
                      <a:r>
                        <a:rPr lang="en-AU" dirty="0" smtClean="0"/>
                        <a:t>Tool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Target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Type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ID Specific</a:t>
                      </a:r>
                      <a:endParaRPr lang="en-AU" dirty="0"/>
                    </a:p>
                  </a:txBody>
                  <a:tcPr/>
                </a:tc>
              </a:tr>
              <a:tr h="753678">
                <a:tc>
                  <a:txBody>
                    <a:bodyPr/>
                    <a:lstStyle/>
                    <a:p>
                      <a:r>
                        <a:rPr lang="en-AU" dirty="0" smtClean="0"/>
                        <a:t>HCR-20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Violence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SPJ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</a:tr>
              <a:tr h="753678">
                <a:tc>
                  <a:txBody>
                    <a:bodyPr/>
                    <a:lstStyle/>
                    <a:p>
                      <a:r>
                        <a:rPr lang="en-AU" dirty="0" smtClean="0"/>
                        <a:t>CuRV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Violence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Actuarial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Yes</a:t>
                      </a:r>
                      <a:endParaRPr lang="en-AU" dirty="0"/>
                    </a:p>
                  </a:txBody>
                  <a:tcPr/>
                </a:tc>
              </a:tr>
              <a:tr h="753678">
                <a:tc>
                  <a:txBody>
                    <a:bodyPr/>
                    <a:lstStyle/>
                    <a:p>
                      <a:r>
                        <a:rPr lang="en-AU" dirty="0" smtClean="0"/>
                        <a:t>LSI-R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General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Adjusted Actuarial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</a:tr>
              <a:tr h="753678">
                <a:tc>
                  <a:txBody>
                    <a:bodyPr/>
                    <a:lstStyle/>
                    <a:p>
                      <a:r>
                        <a:rPr lang="en-AU" dirty="0" smtClean="0"/>
                        <a:t>GRAM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General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Actuarial</a:t>
                      </a:r>
                      <a:endParaRPr lang="en-A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 smtClean="0"/>
                        <a:t>No</a:t>
                      </a:r>
                      <a:endParaRPr lang="en-A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98476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Reliability of the ARMIDILO-G</a:t>
            </a:r>
            <a:endParaRPr lang="en-A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7361"/>
            <a:ext cx="9144000" cy="3308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64849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Sub-Group ARMIDILO-G Scores</a:t>
            </a:r>
            <a:endParaRPr lang="en-A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632" y="1717676"/>
            <a:ext cx="8432800" cy="433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4875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59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2350" y="5587443"/>
            <a:ext cx="1731524" cy="1158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10211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GRAM </a:t>
            </a:r>
            <a:endParaRPr lang="en-A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91" y="1603162"/>
            <a:ext cx="6675664" cy="51378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939343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Correlations between tools</a:t>
            </a:r>
            <a:endParaRPr lang="en-AU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39" y="2547272"/>
            <a:ext cx="9100405" cy="2906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0164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AUC for tools at 3 months</a:t>
            </a:r>
            <a:endParaRPr lang="en-A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356" y="2231583"/>
            <a:ext cx="8984816" cy="3407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994759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AUC for tools at 6 months</a:t>
            </a:r>
            <a:endParaRPr lang="en-AU" dirty="0"/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29544"/>
            <a:ext cx="9144000" cy="3258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854007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321" y="0"/>
            <a:ext cx="7897850" cy="6825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196471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2" y="0"/>
            <a:ext cx="7913913" cy="6839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5593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Violent Recidivism (6mth)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90" y="1614488"/>
            <a:ext cx="59626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916631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Theft Recidivism (6mth)</a:t>
            </a:r>
            <a:endParaRPr lang="en-A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704975"/>
            <a:ext cx="5962650" cy="515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76970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Survival -GRAM</a:t>
            </a:r>
            <a:endParaRPr lang="en-AU" dirty="0"/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485" y="1983318"/>
            <a:ext cx="5116285" cy="409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05187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Survival – ARMIDILO-G SPJ</a:t>
            </a:r>
            <a:endParaRPr lang="en-A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2343" y="2026787"/>
            <a:ext cx="5334000" cy="4268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593345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History of Risk Assessment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Nothing works (Martinson 1970s)</a:t>
            </a:r>
          </a:p>
          <a:p>
            <a:r>
              <a:rPr lang="en-AU" dirty="0" smtClean="0"/>
              <a:t>Prediction of dangerousness </a:t>
            </a:r>
          </a:p>
          <a:p>
            <a:pPr lvl="1"/>
            <a:r>
              <a:rPr lang="en-AU" dirty="0" smtClean="0"/>
              <a:t>Emphasis on release decisions</a:t>
            </a:r>
          </a:p>
          <a:p>
            <a:pPr lvl="1"/>
            <a:r>
              <a:rPr lang="en-AU" dirty="0" smtClean="0"/>
              <a:t>Idea of dangerousness as a static trait of the individual</a:t>
            </a:r>
          </a:p>
          <a:p>
            <a:r>
              <a:rPr lang="en-AU" dirty="0" smtClean="0"/>
              <a:t>Risk assessment (Steadman 1993)</a:t>
            </a:r>
          </a:p>
          <a:p>
            <a:pPr lvl="1"/>
            <a:r>
              <a:rPr lang="en-AU" dirty="0" smtClean="0"/>
              <a:t>Public safety</a:t>
            </a:r>
          </a:p>
          <a:p>
            <a:pPr lvl="1"/>
            <a:r>
              <a:rPr lang="en-AU" dirty="0" smtClean="0"/>
              <a:t>Risk as continuous and dynamic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428933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600" dirty="0" smtClean="0"/>
              <a:t>Survival – ARMIDILO-G Clinical Risk</a:t>
            </a:r>
            <a:endParaRPr lang="en-AU" sz="3600" dirty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657" y="1775655"/>
            <a:ext cx="5529947" cy="4425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20659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Aboriginal Participants AUC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881"/>
            <a:ext cx="9144000" cy="298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079242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Aboriginal Participants</a:t>
            </a:r>
            <a:endParaRPr lang="en-AU" dirty="0"/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4795"/>
            <a:ext cx="9144000" cy="421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928644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Juvenile Participants AUC</a:t>
            </a:r>
            <a:endParaRPr lang="en-A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8" y="2255610"/>
            <a:ext cx="9067800" cy="313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9959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Juvenile Participants</a:t>
            </a:r>
            <a:endParaRPr lang="en-AU" dirty="0"/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78706"/>
            <a:ext cx="9144000" cy="396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05665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Limitations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Small sample</a:t>
            </a:r>
          </a:p>
          <a:p>
            <a:r>
              <a:rPr lang="en-AU" dirty="0" smtClean="0"/>
              <a:t>A non-representative sample?</a:t>
            </a:r>
          </a:p>
          <a:p>
            <a:r>
              <a:rPr lang="en-AU" dirty="0" smtClean="0"/>
              <a:t>Affect of ARMIDILO-G assessment</a:t>
            </a:r>
          </a:p>
          <a:p>
            <a:r>
              <a:rPr lang="en-AU" dirty="0" smtClean="0"/>
              <a:t>Use of direct care staff</a:t>
            </a:r>
          </a:p>
          <a:p>
            <a:r>
              <a:rPr lang="en-AU" dirty="0" smtClean="0"/>
              <a:t>Limitation of information for comparison measures</a:t>
            </a:r>
          </a:p>
          <a:p>
            <a:r>
              <a:rPr lang="en-AU" dirty="0" smtClean="0"/>
              <a:t>Challenges of assessing SPJ tools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504915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Conclusions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ARMIDILO-G (SPJ) and GRAM useful in prediction</a:t>
            </a:r>
          </a:p>
          <a:p>
            <a:r>
              <a:rPr lang="en-AU" dirty="0" smtClean="0"/>
              <a:t>Advantages of both in unique circumstances</a:t>
            </a:r>
          </a:p>
          <a:p>
            <a:r>
              <a:rPr lang="en-AU" dirty="0" smtClean="0"/>
              <a:t>Importance of question</a:t>
            </a:r>
          </a:p>
          <a:p>
            <a:pPr lvl="1"/>
            <a:r>
              <a:rPr lang="en-AU" dirty="0" smtClean="0"/>
              <a:t>Prediction?</a:t>
            </a:r>
          </a:p>
          <a:p>
            <a:pPr lvl="1"/>
            <a:r>
              <a:rPr lang="en-AU" dirty="0" smtClean="0"/>
              <a:t>Prevention?</a:t>
            </a:r>
          </a:p>
          <a:p>
            <a:r>
              <a:rPr lang="en-AU" dirty="0" smtClean="0"/>
              <a:t>Importance of age and aboriginality</a:t>
            </a:r>
          </a:p>
          <a:p>
            <a:r>
              <a:rPr lang="en-AU" dirty="0" smtClean="0"/>
              <a:t>Poor predictive ability of environmental items</a:t>
            </a:r>
          </a:p>
          <a:p>
            <a:r>
              <a:rPr lang="en-AU" dirty="0" smtClean="0"/>
              <a:t>Poor prediction of protective items</a:t>
            </a:r>
          </a:p>
          <a:p>
            <a:r>
              <a:rPr lang="en-AU" dirty="0" smtClean="0"/>
              <a:t>Concern regarding common current tools used (such as the LSI-R)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8532606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Future Direction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Examine influence of ARMIDILO-G as an intervention structure</a:t>
            </a:r>
          </a:p>
          <a:p>
            <a:r>
              <a:rPr lang="en-AU" dirty="0" smtClean="0"/>
              <a:t>Use of broader samples across jurisdictions</a:t>
            </a:r>
          </a:p>
          <a:p>
            <a:r>
              <a:rPr lang="en-AU" dirty="0" smtClean="0"/>
              <a:t>Examine mechanisms of SPJ approach</a:t>
            </a:r>
          </a:p>
        </p:txBody>
      </p:sp>
    </p:spTree>
    <p:extLst>
      <p:ext uri="{BB962C8B-B14F-4D97-AF65-F5344CB8AC3E}">
        <p14:creationId xmlns:p14="http://schemas.microsoft.com/office/powerpoint/2010/main" val="21762811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Develop of Risk Assessments </a:t>
            </a:r>
            <a:endParaRPr lang="en-AU" sz="3600" dirty="0">
              <a:solidFill>
                <a:srgbClr val="002663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457200" y="2050142"/>
          <a:ext cx="8413750" cy="40821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053941" y="2319049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Researcher?</a:t>
            </a:r>
            <a:endParaRPr lang="en-AU" dirty="0"/>
          </a:p>
        </p:txBody>
      </p:sp>
      <p:sp>
        <p:nvSpPr>
          <p:cNvPr id="5" name="TextBox 4"/>
          <p:cNvSpPr txBox="1"/>
          <p:nvPr/>
        </p:nvSpPr>
        <p:spPr>
          <a:xfrm>
            <a:off x="7053941" y="5552107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 smtClean="0"/>
              <a:t>Clinician?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8185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Complexities</a:t>
            </a:r>
            <a:endParaRPr lang="en-AU" sz="3600" dirty="0">
              <a:solidFill>
                <a:srgbClr val="002663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88876" y="2254985"/>
          <a:ext cx="7655124" cy="137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 descr="Screen Shot 2013-10-04 at 3.17.22 PM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300" y="4133850"/>
            <a:ext cx="8915400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31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Purpose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dirty="0" smtClean="0"/>
              <a:t>Prevent?</a:t>
            </a:r>
          </a:p>
          <a:p>
            <a:pPr lvl="1"/>
            <a:r>
              <a:rPr lang="en-AU" dirty="0" smtClean="0"/>
              <a:t>Many tools have treatment targets</a:t>
            </a:r>
          </a:p>
          <a:p>
            <a:r>
              <a:rPr lang="en-AU" dirty="0" smtClean="0"/>
              <a:t>Predict?</a:t>
            </a:r>
          </a:p>
          <a:p>
            <a:pPr lvl="1"/>
            <a:r>
              <a:rPr lang="en-AU" dirty="0" smtClean="0"/>
              <a:t>Good tools only have static factors</a:t>
            </a:r>
          </a:p>
          <a:p>
            <a:pPr lvl="1"/>
            <a:r>
              <a:rPr lang="en-AU" dirty="0" smtClean="0"/>
              <a:t>Treatment targets may dilute the predictive power</a:t>
            </a:r>
            <a:br>
              <a:rPr lang="en-AU" dirty="0" smtClean="0"/>
            </a:br>
            <a:endParaRPr lang="en-AU" dirty="0" smtClean="0"/>
          </a:p>
          <a:p>
            <a:r>
              <a:rPr lang="en-AU" dirty="0" smtClean="0"/>
              <a:t>Depends on the post-assessment control (</a:t>
            </a:r>
            <a:r>
              <a:rPr lang="en-AU" dirty="0" err="1" smtClean="0"/>
              <a:t>Heilbrun</a:t>
            </a:r>
            <a:r>
              <a:rPr lang="en-AU" dirty="0" smtClean="0"/>
              <a:t>, 1997)</a:t>
            </a:r>
          </a:p>
        </p:txBody>
      </p:sp>
    </p:spTree>
    <p:extLst>
      <p:ext uri="{BB962C8B-B14F-4D97-AF65-F5344CB8AC3E}">
        <p14:creationId xmlns:p14="http://schemas.microsoft.com/office/powerpoint/2010/main" val="31301769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Review of Violence Risk </a:t>
            </a:r>
            <a:r>
              <a:rPr lang="en-AU" sz="2800" dirty="0" smtClean="0">
                <a:solidFill>
                  <a:srgbClr val="002663"/>
                </a:solidFill>
              </a:rPr>
              <a:t>(Singh et al 2011)</a:t>
            </a:r>
            <a:endParaRPr lang="en-AU" sz="3600" dirty="0">
              <a:solidFill>
                <a:srgbClr val="00266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0142"/>
            <a:ext cx="8413750" cy="4082143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No difference between actuarial and SPJ approaches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Generally good predictive validity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Improved predictive validity for measures that were more specific (to offence or population)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Heterogeneity of offences and offenders provided significant variability</a:t>
            </a:r>
          </a:p>
        </p:txBody>
      </p:sp>
    </p:spTree>
    <p:extLst>
      <p:ext uri="{BB962C8B-B14F-4D97-AF65-F5344CB8AC3E}">
        <p14:creationId xmlns:p14="http://schemas.microsoft.com/office/powerpoint/2010/main" val="379869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75" name="Text Box 47"/>
          <p:cNvSpPr txBox="1">
            <a:spLocks noChangeArrowheads="1"/>
          </p:cNvSpPr>
          <p:nvPr/>
        </p:nvSpPr>
        <p:spPr bwMode="auto">
          <a:xfrm>
            <a:off x="457200" y="274638"/>
            <a:ext cx="84137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AU" sz="3600" dirty="0" smtClean="0">
                <a:solidFill>
                  <a:srgbClr val="002663"/>
                </a:solidFill>
              </a:rPr>
              <a:t>Intellectual Disability &amp; Risk Assessment</a:t>
            </a:r>
            <a:endParaRPr lang="en-AU" sz="3600" dirty="0">
              <a:solidFill>
                <a:srgbClr val="002663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2050142"/>
            <a:ext cx="8413750" cy="4082143"/>
          </a:xfrm>
          <a:prstGeom prst="rect">
            <a:avLst/>
          </a:prstGeom>
          <a:noFill/>
        </p:spPr>
        <p:txBody>
          <a:bodyPr wrap="square" rtlCol="0">
            <a:normAutofit lnSpcReduction="10000"/>
          </a:bodyPr>
          <a:lstStyle/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In 2001, not one tool validated for ID population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Johnston (2002) concluded little direct evidence for their use in ID.  Barriers included:</a:t>
            </a:r>
          </a:p>
          <a:p>
            <a:pPr marL="1255713" lvl="1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Unclear relationship between offending and challenging </a:t>
            </a:r>
            <a:r>
              <a:rPr lang="en-US" sz="2400" dirty="0" err="1" smtClean="0">
                <a:solidFill>
                  <a:srgbClr val="283668"/>
                </a:solidFill>
              </a:rPr>
              <a:t>behaviour</a:t>
            </a:r>
            <a:endParaRPr lang="en-US" sz="2400" dirty="0" smtClean="0">
              <a:solidFill>
                <a:srgbClr val="283668"/>
              </a:solidFill>
            </a:endParaRPr>
          </a:p>
          <a:p>
            <a:pPr marL="1255713" lvl="1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Need for </a:t>
            </a:r>
            <a:r>
              <a:rPr lang="en-US" sz="2400" dirty="0" err="1" smtClean="0">
                <a:solidFill>
                  <a:srgbClr val="283668"/>
                </a:solidFill>
              </a:rPr>
              <a:t>normalisation</a:t>
            </a:r>
            <a:r>
              <a:rPr lang="en-US" sz="2400" dirty="0" smtClean="0">
                <a:solidFill>
                  <a:srgbClr val="283668"/>
                </a:solidFill>
              </a:rPr>
              <a:t> of risk taking for ID</a:t>
            </a:r>
          </a:p>
          <a:p>
            <a:pPr marL="1255713" lvl="1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r>
              <a:rPr lang="en-US" sz="2400" dirty="0" smtClean="0">
                <a:solidFill>
                  <a:srgbClr val="283668"/>
                </a:solidFill>
              </a:rPr>
              <a:t>Need for focus on management than prediction of recidivism </a:t>
            </a:r>
          </a:p>
          <a:p>
            <a:pPr marL="798513" indent="-527050">
              <a:spcAft>
                <a:spcPts val="1800"/>
              </a:spcAft>
              <a:buSzPct val="125000"/>
              <a:buFont typeface="Wingdings" charset="2"/>
              <a:buChar char="§"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23212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881426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28193A-90C6-4FCB-9CCF-2AC8B3504B31}"/>
</file>

<file path=customXml/itemProps2.xml><?xml version="1.0" encoding="utf-8"?>
<ds:datastoreItem xmlns:ds="http://schemas.openxmlformats.org/officeDocument/2006/customXml" ds:itemID="{C7960709-8B87-4397-8E2D-9B2EED91AF10}"/>
</file>

<file path=customXml/itemProps3.xml><?xml version="1.0" encoding="utf-8"?>
<ds:datastoreItem xmlns:ds="http://schemas.openxmlformats.org/officeDocument/2006/customXml" ds:itemID="{FBE3B9A3-640A-49CB-B2C5-14C55FF2B659}"/>
</file>

<file path=docProps/app.xml><?xml version="1.0" encoding="utf-8"?>
<Properties xmlns="http://schemas.openxmlformats.org/officeDocument/2006/extended-properties" xmlns:vt="http://schemas.openxmlformats.org/officeDocument/2006/docPropsVTypes">
  <TotalTime>6511</TotalTime>
  <Words>1409</Words>
  <Application>Microsoft Office PowerPoint</Application>
  <PresentationFormat>On-screen Show (4:3)</PresentationFormat>
  <Paragraphs>481</Paragraphs>
  <Slides>47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8" baseType="lpstr">
      <vt:lpstr>Office Theme</vt:lpstr>
      <vt:lpstr>PowerPoint Presentation</vt:lpstr>
      <vt:lpstr>Thanks</vt:lpstr>
      <vt:lpstr>PowerPoint Presentation</vt:lpstr>
      <vt:lpstr>History of Risk Assessment</vt:lpstr>
      <vt:lpstr>PowerPoint Presentation</vt:lpstr>
      <vt:lpstr>PowerPoint Presentation</vt:lpstr>
      <vt:lpstr>Purpose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Gaps</vt:lpstr>
      <vt:lpstr>History of Risk Assessment</vt:lpstr>
      <vt:lpstr>ARMIDILO-G</vt:lpstr>
      <vt:lpstr>PowerPoint Presentation</vt:lpstr>
      <vt:lpstr>Ecological Validity</vt:lpstr>
      <vt:lpstr>Participants</vt:lpstr>
      <vt:lpstr>Participants</vt:lpstr>
      <vt:lpstr>Participants</vt:lpstr>
      <vt:lpstr>Participants</vt:lpstr>
      <vt:lpstr>Offences</vt:lpstr>
      <vt:lpstr>Procedure</vt:lpstr>
      <vt:lpstr>Outcome Data</vt:lpstr>
      <vt:lpstr>Recidivism</vt:lpstr>
      <vt:lpstr>Assessment Tools</vt:lpstr>
      <vt:lpstr>Reliability of the ARMIDILO-G</vt:lpstr>
      <vt:lpstr>Sub-Group ARMIDILO-G Scores</vt:lpstr>
      <vt:lpstr>GRAM </vt:lpstr>
      <vt:lpstr>Correlations between tools</vt:lpstr>
      <vt:lpstr>AUC for tools at 3 months</vt:lpstr>
      <vt:lpstr>AUC for tools at 6 months</vt:lpstr>
      <vt:lpstr>PowerPoint Presentation</vt:lpstr>
      <vt:lpstr>PowerPoint Presentation</vt:lpstr>
      <vt:lpstr>Violent Recidivism (6mth)</vt:lpstr>
      <vt:lpstr>Theft Recidivism (6mth)</vt:lpstr>
      <vt:lpstr>Survival -GRAM</vt:lpstr>
      <vt:lpstr>Survival – ARMIDILO-G SPJ</vt:lpstr>
      <vt:lpstr>Survival – ARMIDILO-G Clinical Risk</vt:lpstr>
      <vt:lpstr>Aboriginal Participants AUC</vt:lpstr>
      <vt:lpstr>Aboriginal Participants</vt:lpstr>
      <vt:lpstr>Juvenile Participants AUC</vt:lpstr>
      <vt:lpstr>Juvenile Participants</vt:lpstr>
      <vt:lpstr>Limitations</vt:lpstr>
      <vt:lpstr>Conclusions</vt:lpstr>
      <vt:lpstr>Future Direction</vt:lpstr>
    </vt:vector>
  </TitlesOfParts>
  <Company>NSW Department of Housing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Assessing Short-Term Risk of Reoffending in People with an Intellectual Disability in NSW</dc:title>
  <dc:creator>Office 2004 Test Drive User</dc:creator>
  <cp:lastModifiedBy>Stephanie Ramsey</cp:lastModifiedBy>
  <cp:revision>94</cp:revision>
  <dcterms:created xsi:type="dcterms:W3CDTF">2012-02-15T19:45:34Z</dcterms:created>
  <dcterms:modified xsi:type="dcterms:W3CDTF">2015-03-13T01:03:25Z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4" name="DC_x002e_Type_x002e_DocType_x0020__x0028_JSMS">
    <vt:lpwstr/>
  </property>
  <property fmtid="{D5CDD505-2E9C-101B-9397-08002B2CF9AE}" pid="5" name="Content_x0020_tags">
    <vt:lpwstr/>
  </property>
  <property fmtid="{D5CDD505-2E9C-101B-9397-08002B2CF9AE}" pid="7" name="Content tags">
    <vt:lpwstr>105;#Conference proceedings / Presentations|c21264d4-9564-4e41-9805-0fcb8759ef5a</vt:lpwstr>
  </property>
  <property fmtid="{D5CDD505-2E9C-101B-9397-08002B2CF9AE}" pid="10" name="DC.Type.DocType (JSMS">
    <vt:lpwstr>126;#Presentation|96b9c332-40fe-4061-87fb-bc6c76567afe</vt:lpwstr>
  </property>
  <property fmtid="{D5CDD505-2E9C-101B-9397-08002B2CF9AE}" pid="14" name="bc56bdda6a6a44c48d8cfdd96ad4c1470">
    <vt:lpwstr>Presentation|96b9c332-40fe-4061-87fb-bc6c76567afe</vt:lpwstr>
  </property>
</Properties>
</file>