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2" r:id="rId5"/>
    <p:sldId id="266" r:id="rId6"/>
    <p:sldId id="260" r:id="rId7"/>
    <p:sldId id="261" r:id="rId8"/>
    <p:sldId id="269" r:id="rId9"/>
    <p:sldId id="270" r:id="rId10"/>
    <p:sldId id="265" r:id="rId11"/>
    <p:sldId id="267" r:id="rId12"/>
    <p:sldId id="272" r:id="rId13"/>
    <p:sldId id="273" r:id="rId14"/>
    <p:sldId id="268" r:id="rId15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54438" autoAdjust="0"/>
  </p:normalViewPr>
  <p:slideViewPr>
    <p:cSldViewPr>
      <p:cViewPr varScale="1">
        <p:scale>
          <a:sx n="60" d="100"/>
          <a:sy n="60" d="100"/>
        </p:scale>
        <p:origin x="-23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6FB6A-A3D2-450D-8608-AA3A0D8EC958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4FEC67-A68F-4060-9AE8-32247DD2EBE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5381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4877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b="0" dirty="0" smtClean="0"/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b="1" dirty="0" smtClean="0"/>
          </a:p>
          <a:p>
            <a:endParaRPr lang="en-A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0083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91654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2045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66982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700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44956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66519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0502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8460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2900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baseline="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98880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2396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4FEC67-A68F-4060-9AE8-32247DD2EBE3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7823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2036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160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3191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816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221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5293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980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160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3589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90120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8566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873AE-7A05-4A85-8489-AE75CA1654F1}" type="datetimeFigureOut">
              <a:rPr lang="en-AU" smtClean="0"/>
              <a:t>13/03/2015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123CD-0C6A-4EB8-87B9-44A1F398C7B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872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2403698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Is a community court a program or a partnership?: </a:t>
            </a:r>
            <a:br>
              <a:rPr lang="en-AU" dirty="0" smtClean="0"/>
            </a:br>
            <a:r>
              <a:rPr lang="en-AU" dirty="0" smtClean="0"/>
              <a:t>Evaluation scope and design issues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73016"/>
            <a:ext cx="6400800" cy="2880320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/>
              <a:t>Stuart Ross &amp; Karen Gelb, University of Melbourne</a:t>
            </a:r>
          </a:p>
          <a:p>
            <a:endParaRPr lang="en-AU" dirty="0" smtClean="0"/>
          </a:p>
          <a:p>
            <a:r>
              <a:rPr lang="en-AU" dirty="0" smtClean="0"/>
              <a:t>BOCSAR Applied Research in Crime and Justice Conference: </a:t>
            </a:r>
          </a:p>
          <a:p>
            <a:r>
              <a:rPr lang="en-AU" dirty="0" smtClean="0"/>
              <a:t>February 2015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40572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dirty="0"/>
              <a:t>Evaluating collaborative </a:t>
            </a:r>
            <a:r>
              <a:rPr lang="en-AU" dirty="0" smtClean="0"/>
              <a:t>interventions at the NJC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85000" lnSpcReduction="10000"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AU" dirty="0" smtClean="0"/>
              <a:t>Multiple versus single interventions</a:t>
            </a:r>
          </a:p>
          <a:p>
            <a:pPr marL="742950" lvl="2" indent="-342900"/>
            <a:r>
              <a:rPr lang="en-AU" dirty="0" smtClean="0"/>
              <a:t>Need to be able to scale the investment in each participant and look for the relationship between this investment and the individual and social outcomes that are produced</a:t>
            </a:r>
            <a:br>
              <a:rPr lang="en-AU" dirty="0" smtClean="0"/>
            </a:br>
            <a:endParaRPr lang="en-AU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AU" dirty="0" smtClean="0"/>
              <a:t>Service gateway role</a:t>
            </a:r>
          </a:p>
          <a:p>
            <a:pPr marL="857250" lvl="2" indent="-457200"/>
            <a:r>
              <a:rPr lang="en-AU" dirty="0" smtClean="0"/>
              <a:t>Engagement and retention rates for services delivered within and outside the NJC</a:t>
            </a:r>
          </a:p>
          <a:p>
            <a:pPr marL="857250" lvl="2" indent="-457200"/>
            <a:r>
              <a:rPr lang="en-AU" dirty="0" smtClean="0"/>
              <a:t>Does partnership-based referral change the quality of service provider interactions with clients? (</a:t>
            </a:r>
            <a:r>
              <a:rPr lang="en-AU" dirty="0" err="1" smtClean="0"/>
              <a:t>eg</a:t>
            </a:r>
            <a:r>
              <a:rPr lang="en-AU" dirty="0" smtClean="0"/>
              <a:t> as a result of compliance reporting obligations) </a:t>
            </a:r>
          </a:p>
          <a:p>
            <a:pPr marL="857250" lvl="2" indent="-457200"/>
            <a:r>
              <a:rPr lang="en-AU" dirty="0" smtClean="0"/>
              <a:t>Positive or negative interactions with other service requirements </a:t>
            </a:r>
            <a:endParaRPr lang="en-A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883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Evaluating collaborative </a:t>
            </a:r>
            <a:r>
              <a:rPr lang="en-AU" dirty="0" smtClean="0"/>
              <a:t>interventions </a:t>
            </a:r>
            <a:r>
              <a:rPr lang="en-AU" dirty="0"/>
              <a:t>at the NJC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Measuring </a:t>
            </a:r>
            <a:r>
              <a:rPr lang="en-US" dirty="0"/>
              <a:t>outcomes </a:t>
            </a:r>
            <a:r>
              <a:rPr lang="en-US" dirty="0" smtClean="0"/>
              <a:t>that take </a:t>
            </a:r>
            <a:r>
              <a:rPr lang="en-US" dirty="0"/>
              <a:t>place “outside” the </a:t>
            </a:r>
            <a:r>
              <a:rPr lang="en-US" dirty="0" smtClean="0"/>
              <a:t>NJC</a:t>
            </a:r>
          </a:p>
          <a:p>
            <a:pPr lvl="1"/>
            <a:r>
              <a:rPr lang="en-US" dirty="0" smtClean="0"/>
              <a:t>Compliance or retention with treatment/support services</a:t>
            </a:r>
          </a:p>
          <a:p>
            <a:pPr lvl="1"/>
            <a:r>
              <a:rPr lang="en-US" dirty="0" smtClean="0"/>
              <a:t>Self-directed care</a:t>
            </a:r>
          </a:p>
          <a:p>
            <a:pPr lvl="1"/>
            <a:r>
              <a:rPr lang="en-US" dirty="0" smtClean="0"/>
              <a:t>Long-term (&gt; 1 year) health, mental health, housing outcomes, financial security  </a:t>
            </a:r>
          </a:p>
          <a:p>
            <a:pPr lvl="1"/>
            <a:endParaRPr lang="en-US" dirty="0"/>
          </a:p>
          <a:p>
            <a:r>
              <a:rPr lang="en-US" dirty="0"/>
              <a:t>Community justice is a “place-based” </a:t>
            </a:r>
            <a:r>
              <a:rPr lang="en-AU" dirty="0"/>
              <a:t>strategy where </a:t>
            </a:r>
            <a:r>
              <a:rPr lang="en-US" dirty="0"/>
              <a:t>community engagement is a core </a:t>
            </a:r>
            <a:r>
              <a:rPr lang="en-US" dirty="0" smtClean="0"/>
              <a:t>element</a:t>
            </a:r>
          </a:p>
          <a:p>
            <a:pPr lvl="1"/>
            <a:r>
              <a:rPr lang="en-US" dirty="0" smtClean="0"/>
              <a:t>Engagement with local organisations/social capital</a:t>
            </a:r>
          </a:p>
          <a:p>
            <a:pPr lvl="1"/>
            <a:r>
              <a:rPr lang="en-US" dirty="0" smtClean="0"/>
              <a:t>Service integration outcomes</a:t>
            </a:r>
            <a:endParaRPr lang="en-US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62583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Challenges for evaluating collaborative interventions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92500" lnSpcReduction="20000"/>
          </a:bodyPr>
          <a:lstStyle/>
          <a:p>
            <a:r>
              <a:rPr lang="en-AU" dirty="0" smtClean="0"/>
              <a:t>Need for more developed theory around partnership based interventions</a:t>
            </a:r>
          </a:p>
          <a:p>
            <a:pPr lvl="1"/>
            <a:r>
              <a:rPr lang="en-AU" dirty="0" err="1" smtClean="0"/>
              <a:t>Eg</a:t>
            </a:r>
            <a:r>
              <a:rPr lang="en-AU" dirty="0" smtClean="0"/>
              <a:t> integrated family violence services</a:t>
            </a:r>
            <a:endParaRPr lang="en-AU" dirty="0"/>
          </a:p>
          <a:p>
            <a:pPr marL="457200" lvl="1" indent="0">
              <a:buNone/>
            </a:pPr>
            <a:endParaRPr lang="en-AU" dirty="0" smtClean="0"/>
          </a:p>
          <a:p>
            <a:r>
              <a:rPr lang="en-AU" dirty="0" smtClean="0"/>
              <a:t>“Hidden” and indirect costs and benefits: </a:t>
            </a:r>
            <a:r>
              <a:rPr lang="en-AU" dirty="0" err="1" smtClean="0"/>
              <a:t>allocative</a:t>
            </a:r>
            <a:r>
              <a:rPr lang="en-AU" dirty="0" smtClean="0"/>
              <a:t> and distributional transfer effects</a:t>
            </a:r>
          </a:p>
          <a:p>
            <a:pPr lvl="1"/>
            <a:r>
              <a:rPr lang="en-AU" dirty="0" smtClean="0"/>
              <a:t>How much of the outcomes from community justice represent new versus transferred outcomes?</a:t>
            </a:r>
          </a:p>
          <a:p>
            <a:pPr lvl="1"/>
            <a:r>
              <a:rPr lang="en-AU" dirty="0" smtClean="0"/>
              <a:t>Do CJS initiated outcomes compete with outcomes in other sectors? (</a:t>
            </a:r>
            <a:r>
              <a:rPr lang="en-AU" dirty="0" err="1" smtClean="0"/>
              <a:t>eg</a:t>
            </a:r>
            <a:r>
              <a:rPr lang="en-AU" dirty="0" smtClean="0"/>
              <a:t> Housing)</a:t>
            </a:r>
          </a:p>
        </p:txBody>
      </p:sp>
    </p:spTree>
    <p:extLst>
      <p:ext uri="{BB962C8B-B14F-4D97-AF65-F5344CB8AC3E}">
        <p14:creationId xmlns:p14="http://schemas.microsoft.com/office/powerpoint/2010/main" val="418195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the counter-factual?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Measuring the costs of doing nothing</a:t>
            </a:r>
          </a:p>
          <a:p>
            <a:pPr lvl="1"/>
            <a:r>
              <a:rPr lang="en-AU" dirty="0" smtClean="0"/>
              <a:t>Conventional CBA analysis examines monetised benefits of outcomes against marginal costs (usually costs of avoided negative outcomes versus </a:t>
            </a:r>
            <a:r>
              <a:rPr lang="en-AU" dirty="0"/>
              <a:t>intervention supply </a:t>
            </a:r>
            <a:r>
              <a:rPr lang="en-AU" dirty="0" smtClean="0"/>
              <a:t>costs)</a:t>
            </a:r>
          </a:p>
          <a:p>
            <a:r>
              <a:rPr lang="en-AU" dirty="0" smtClean="0"/>
              <a:t>But costs of “doing nothing” are not necessarily zero. </a:t>
            </a:r>
          </a:p>
          <a:p>
            <a:pPr lvl="1"/>
            <a:r>
              <a:rPr lang="en-AU" dirty="0" smtClean="0"/>
              <a:t>Access Economics estimate for annual cost of family violence of $4.5 billion, homelessness costs of $1M to $5.5M per person to age 21</a:t>
            </a:r>
          </a:p>
          <a:p>
            <a:pPr lvl="1"/>
            <a:r>
              <a:rPr lang="en-AU" dirty="0" smtClean="0"/>
              <a:t>But we lack “do nothing” estimates of the cost of many forms of social problems and disadvantage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58604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Application to other justice partnership/programs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sz="3000" dirty="0" smtClean="0"/>
              <a:t>Potential application of this approach to partnership/programs that offer multiple interventions, act as a service gateway, where outcomes take place outside the program boundary:</a:t>
            </a:r>
          </a:p>
          <a:p>
            <a:r>
              <a:rPr lang="en-AU" dirty="0" smtClean="0"/>
              <a:t>Integrated family violence service networks</a:t>
            </a:r>
          </a:p>
          <a:p>
            <a:r>
              <a:rPr lang="en-AU" dirty="0" smtClean="0"/>
              <a:t>Post-release support programs</a:t>
            </a:r>
          </a:p>
          <a:p>
            <a:r>
              <a:rPr lang="en-AU" dirty="0" smtClean="0"/>
              <a:t>Multi-systemic therapy approaches in juvenile justice</a:t>
            </a:r>
          </a:p>
          <a:p>
            <a:r>
              <a:rPr lang="en-AU" dirty="0" smtClean="0"/>
              <a:t>Criminal justice / mental health programs</a:t>
            </a:r>
          </a:p>
          <a:p>
            <a:endParaRPr lang="en-AU" dirty="0" smtClean="0"/>
          </a:p>
          <a:p>
            <a:pPr lvl="1"/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1439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Presentation outline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Summary of the T&amp;I paper</a:t>
            </a:r>
          </a:p>
          <a:p>
            <a:pPr lvl="1"/>
            <a:r>
              <a:rPr lang="en-AU" dirty="0" smtClean="0"/>
              <a:t>Standard governmental evaluation metrics</a:t>
            </a:r>
          </a:p>
          <a:p>
            <a:pPr lvl="1"/>
            <a:r>
              <a:rPr lang="en-AU" dirty="0" smtClean="0"/>
              <a:t>Methodological problems with this approach</a:t>
            </a:r>
          </a:p>
          <a:p>
            <a:r>
              <a:rPr lang="en-AU" dirty="0" smtClean="0"/>
              <a:t>Problem solving courts as a form of collaborative governance</a:t>
            </a:r>
          </a:p>
          <a:p>
            <a:r>
              <a:rPr lang="en-AU" dirty="0" smtClean="0"/>
              <a:t>Evaluating collaborative governance</a:t>
            </a:r>
          </a:p>
          <a:p>
            <a:pPr lvl="1"/>
            <a:r>
              <a:rPr lang="en-AU" dirty="0" smtClean="0"/>
              <a:t>Example of Primary Care Partnerships</a:t>
            </a:r>
          </a:p>
          <a:p>
            <a:pPr lvl="1"/>
            <a:r>
              <a:rPr lang="en-AU" dirty="0" smtClean="0"/>
              <a:t>Translate PCP program logic into justice outcomes</a:t>
            </a:r>
          </a:p>
        </p:txBody>
      </p:sp>
    </p:spTree>
    <p:extLst>
      <p:ext uri="{BB962C8B-B14F-4D97-AF65-F5344CB8AC3E}">
        <p14:creationId xmlns:p14="http://schemas.microsoft.com/office/powerpoint/2010/main" val="277695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Criminal justice programs and partnerships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Program: a therapeutic or developmental or support intervention that targets one or a small number of related deficits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eg</a:t>
            </a:r>
            <a:r>
              <a:rPr lang="en-US" dirty="0" smtClean="0"/>
              <a:t> cognitive skills training, post-release housing</a:t>
            </a:r>
          </a:p>
          <a:p>
            <a:r>
              <a:rPr lang="en-US" dirty="0" smtClean="0"/>
              <a:t>Partnership: collaborations in delivering or coordinating services that address a range of needs in a target population</a:t>
            </a:r>
          </a:p>
          <a:p>
            <a:pPr lvl="1"/>
            <a:r>
              <a:rPr lang="en-US" dirty="0" smtClean="0"/>
              <a:t>common in health and human services sectors, not so common in justice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 Primary Care Partnerships, Integrated Family Violence service networks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30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justice as a partnership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NJC offers multiple rather than single interventions</a:t>
            </a:r>
          </a:p>
          <a:p>
            <a:r>
              <a:rPr lang="en-US" dirty="0" smtClean="0"/>
              <a:t>NJC as an assessment and service gateway</a:t>
            </a:r>
          </a:p>
          <a:p>
            <a:r>
              <a:rPr lang="en-US" dirty="0" smtClean="0"/>
              <a:t>Important outcomes take place “outside” the NJC</a:t>
            </a:r>
          </a:p>
          <a:p>
            <a:r>
              <a:rPr lang="en-US" dirty="0" smtClean="0"/>
              <a:t>Community justice is a “place-based” </a:t>
            </a:r>
            <a:r>
              <a:rPr lang="en-AU" dirty="0" smtClean="0"/>
              <a:t>strategy where </a:t>
            </a:r>
            <a:r>
              <a:rPr lang="en-US" dirty="0" smtClean="0"/>
              <a:t>community engagement is a core element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578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Neighbourhood Justice Centre goals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dirty="0" smtClean="0"/>
              <a:t>Prevent and reduce criminal and other harmful behaviour in the City of Yarra by</a:t>
            </a:r>
          </a:p>
          <a:p>
            <a:pPr lvl="1"/>
            <a:r>
              <a:rPr lang="en-AU" dirty="0" smtClean="0"/>
              <a:t>Improving the </a:t>
            </a:r>
            <a:r>
              <a:rPr lang="en-AU" dirty="0"/>
              <a:t>community’s capacity to prevent and manage the impacts of </a:t>
            </a:r>
            <a:r>
              <a:rPr lang="en-AU" dirty="0" smtClean="0"/>
              <a:t>crime/harm</a:t>
            </a:r>
          </a:p>
          <a:p>
            <a:pPr lvl="1"/>
            <a:r>
              <a:rPr lang="en-AU" dirty="0"/>
              <a:t>providing dispute resolution and restorative justice </a:t>
            </a:r>
            <a:r>
              <a:rPr lang="en-AU" dirty="0" smtClean="0"/>
              <a:t>practices</a:t>
            </a:r>
          </a:p>
          <a:p>
            <a:pPr lvl="1"/>
            <a:r>
              <a:rPr lang="en-AU" dirty="0"/>
              <a:t>enhancing offender accountability and thereby reducing </a:t>
            </a:r>
            <a:r>
              <a:rPr lang="en-AU" dirty="0" smtClean="0"/>
              <a:t>recidivism</a:t>
            </a:r>
          </a:p>
          <a:p>
            <a:r>
              <a:rPr lang="en-AU" dirty="0" smtClean="0"/>
              <a:t>Increase </a:t>
            </a:r>
            <a:r>
              <a:rPr lang="en-AU" dirty="0"/>
              <a:t>confidence in and access to the justice system for the Yarra communities </a:t>
            </a:r>
            <a:r>
              <a:rPr lang="en-AU" dirty="0" smtClean="0"/>
              <a:t>through</a:t>
            </a:r>
          </a:p>
          <a:p>
            <a:pPr lvl="1"/>
            <a:r>
              <a:rPr lang="en-AU" dirty="0"/>
              <a:t>two-way engagement between the justice sector and Yarra </a:t>
            </a:r>
            <a:r>
              <a:rPr lang="en-AU" dirty="0" smtClean="0"/>
              <a:t>Communities</a:t>
            </a:r>
          </a:p>
          <a:p>
            <a:pPr lvl="1"/>
            <a:r>
              <a:rPr lang="en-AU" dirty="0"/>
              <a:t>improving community understanding of legal and human </a:t>
            </a:r>
            <a:r>
              <a:rPr lang="en-AU" dirty="0" smtClean="0"/>
              <a:t>rights</a:t>
            </a:r>
          </a:p>
          <a:p>
            <a:pPr lvl="1"/>
            <a:r>
              <a:rPr lang="en-AU" dirty="0"/>
              <a:t>providing support services to victims of </a:t>
            </a:r>
            <a:r>
              <a:rPr lang="en-AU" dirty="0" smtClean="0"/>
              <a:t>crime</a:t>
            </a:r>
          </a:p>
          <a:p>
            <a:r>
              <a:rPr lang="en-AU" dirty="0" smtClean="0"/>
              <a:t>Further </a:t>
            </a:r>
            <a:r>
              <a:rPr lang="en-AU" dirty="0"/>
              <a:t>develop the NJC justice model and facilitate the transfer of its practices to other courts and communities</a:t>
            </a:r>
            <a:endParaRPr lang="en-AU" dirty="0" smtClean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3285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 evaluation outcomes for community justice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valuation outcomes consistent with “program” orientation &amp; DTF evaluation guidelines </a:t>
            </a:r>
          </a:p>
          <a:p>
            <a:pPr lvl="1"/>
            <a:r>
              <a:rPr lang="en-US" dirty="0" smtClean="0"/>
              <a:t>Reduced crime rates</a:t>
            </a:r>
          </a:p>
          <a:p>
            <a:pPr lvl="1"/>
            <a:r>
              <a:rPr lang="en-US" dirty="0" smtClean="0"/>
              <a:t>Improved order compliance</a:t>
            </a:r>
          </a:p>
          <a:p>
            <a:pPr lvl="1"/>
            <a:r>
              <a:rPr lang="en-US" dirty="0" smtClean="0"/>
              <a:t>Reduced recidivism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01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to this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problem of attribution</a:t>
            </a:r>
          </a:p>
          <a:p>
            <a:r>
              <a:rPr lang="en-US" dirty="0" smtClean="0"/>
              <a:t>Order compliance needs to take into account the risk profile of offenders</a:t>
            </a:r>
          </a:p>
          <a:p>
            <a:r>
              <a:rPr lang="en-US" dirty="0" smtClean="0"/>
              <a:t>Recidivism measures also require the measurement of a range of covariates (risk-dependency) and relatively large group sizes (~200)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733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Order compliance outcomes by assessed risk level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453071"/>
              </p:ext>
            </p:extLst>
          </p:nvPr>
        </p:nvGraphicFramePr>
        <p:xfrm>
          <a:off x="467544" y="2204867"/>
          <a:ext cx="8219255" cy="352838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203418"/>
                <a:gridCol w="1530706"/>
                <a:gridCol w="1785823"/>
                <a:gridCol w="1290401"/>
                <a:gridCol w="1408907"/>
              </a:tblGrid>
              <a:tr h="521097">
                <a:tc grid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Table 1: Proportion of unsuccessful orders finalised from July 2008 to June 2011.</a:t>
                      </a:r>
                      <a:endParaRPr lang="en-AU" sz="1600" b="1" dirty="0">
                        <a:solidFill>
                          <a:srgbClr val="FFFFFF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29613"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kern="1600" dirty="0">
                          <a:effectLst/>
                        </a:rPr>
                        <a:t>Site</a:t>
                      </a:r>
                      <a:endParaRPr lang="en-AU" sz="1600" b="1" kern="1600" dirty="0">
                        <a:solidFill>
                          <a:srgbClr val="6A7F1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kern="1600">
                          <a:effectLst/>
                        </a:rPr>
                        <a:t>Low Risk</a:t>
                      </a:r>
                      <a:endParaRPr lang="en-AU" sz="1600" b="1" kern="1600">
                        <a:solidFill>
                          <a:srgbClr val="6A7F1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kern="1600">
                          <a:effectLst/>
                        </a:rPr>
                        <a:t>Moderate Risk</a:t>
                      </a:r>
                      <a:endParaRPr lang="en-AU" sz="1600" b="1" kern="1600">
                        <a:solidFill>
                          <a:srgbClr val="6A7F1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kern="1600">
                          <a:effectLst/>
                        </a:rPr>
                        <a:t>High Risk</a:t>
                      </a:r>
                      <a:endParaRPr lang="en-AU" sz="1600" b="1" kern="1600">
                        <a:solidFill>
                          <a:srgbClr val="6A7F1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kern="1600">
                          <a:effectLst/>
                        </a:rPr>
                        <a:t>Total</a:t>
                      </a:r>
                      <a:endParaRPr lang="en-AU" sz="1600" b="1" kern="1600">
                        <a:solidFill>
                          <a:srgbClr val="6A7F1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</a:tr>
              <a:tr h="429613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NJC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25.6%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13.6%**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23.1%**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22.8%*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613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Comparison 1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19.3%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>
                          <a:effectLst/>
                        </a:rPr>
                        <a:t>34.0%</a:t>
                      </a:r>
                      <a:endParaRPr lang="en-AU" sz="16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>
                          <a:effectLst/>
                        </a:rPr>
                        <a:t>61.5%</a:t>
                      </a:r>
                      <a:endParaRPr lang="en-AU" sz="16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>
                          <a:effectLst/>
                        </a:rPr>
                        <a:t>29.7%</a:t>
                      </a:r>
                      <a:endParaRPr lang="en-AU" sz="16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</a:tr>
              <a:tr h="429613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Comparison 2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14.9%**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36.5%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62.7%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30.9%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613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Comparison 3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18.9%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>
                          <a:effectLst/>
                        </a:rPr>
                        <a:t>42.6%</a:t>
                      </a:r>
                      <a:endParaRPr lang="en-AU" sz="16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>
                          <a:effectLst/>
                        </a:rPr>
                        <a:t>72.7%</a:t>
                      </a:r>
                      <a:endParaRPr lang="en-AU" sz="16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>
                          <a:effectLst/>
                        </a:rPr>
                        <a:t>37.0%*</a:t>
                      </a:r>
                      <a:endParaRPr lang="en-AU" sz="16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</a:tr>
              <a:tr h="429613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Comparison 4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 23.5%*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40.4%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63.9%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37.4%*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9613">
                <a:tc>
                  <a:txBody>
                    <a:bodyPr/>
                    <a:lstStyle/>
                    <a:p>
                      <a:pPr algn="l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>
                          <a:effectLst/>
                        </a:rPr>
                        <a:t>State-wide</a:t>
                      </a:r>
                      <a:endParaRPr lang="en-AU" sz="160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18.1%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35.3%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59.9%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AU" sz="1600" dirty="0">
                          <a:effectLst/>
                        </a:rPr>
                        <a:t>30.1%</a:t>
                      </a:r>
                      <a:endParaRPr lang="en-AU" sz="1600" dirty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7447" marR="27447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66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Survival functions for NJC and matched comparison group</a:t>
            </a:r>
            <a:endParaRPr lang="en-AU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4402" y="1600200"/>
            <a:ext cx="5655195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68615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82a661-0ade-4637-84c8-77ce31dee783">
      <Value>126</Value>
      <Value>105</Value>
    </TaxCatchAll>
    <bc56bdda6a6a44c48d8cfdd96ad4c147 xmlns="e4ff26e6-61c9-4223-823f-818594960367" xsi:nil="true"/>
    <ne8158a489a9473f9c54eecb4c21131b xmlns="e4ff26e6-61c9-4223-823f-818594960367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Conference proceedings / Presentations</TermName>
          <TermId xmlns="http://schemas.microsoft.com/office/infopath/2007/PartnerControls">c21264d4-9564-4e41-9805-0fcb8759ef5a</TermId>
        </TermInfo>
      </Terms>
    </ne8158a489a9473f9c54eecb4c21131b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J Document" ma:contentTypeID="0x01010077DC2A28846341C9915EFC7988C44A4F00AC683DE72F6D54408E582A29A0E01260" ma:contentTypeVersion="4" ma:contentTypeDescription="" ma:contentTypeScope="" ma:versionID="6d8699e19d18e85c01352be16c7ff8ee">
  <xsd:schema xmlns:xsd="http://www.w3.org/2001/XMLSchema" xmlns:xs="http://www.w3.org/2001/XMLSchema" xmlns:p="http://schemas.microsoft.com/office/2006/metadata/properties" xmlns:ns1="http://schemas.microsoft.com/sharepoint/v3" xmlns:ns3="7682a661-0ade-4637-84c8-77ce31dee783" xmlns:ns4="e4ff26e6-61c9-4223-823f-818594960367" targetNamespace="http://schemas.microsoft.com/office/2006/metadata/properties" ma:root="true" ma:fieldsID="7b26b1d083b43316654d29245d50e201" ns1:_="" ns3:_="" ns4:_="">
    <xsd:import namespace="http://schemas.microsoft.com/sharepoint/v3"/>
    <xsd:import namespace="7682a661-0ade-4637-84c8-77ce31dee783"/>
    <xsd:import namespace="e4ff26e6-61c9-4223-823f-818594960367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4:ne8158a489a9473f9c54eecb4c21131b" minOccurs="0"/>
                <xsd:element ref="ns4:bc56bdda6a6a44c48d8cfdd96ad4c147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3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2a661-0ade-4637-84c8-77ce31dee78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1544a81-4f2a-458e-ab5b-bbbaec5e6e73}" ma:internalName="TaxCatchAll" ma:readOnly="false" ma:showField="CatchAllData" ma:web="7682a661-0ade-4637-84c8-77ce31dee7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ff26e6-61c9-4223-823f-818594960367" elementFormDefault="qualified">
    <xsd:import namespace="http://schemas.microsoft.com/office/2006/documentManagement/types"/>
    <xsd:import namespace="http://schemas.microsoft.com/office/infopath/2007/PartnerControls"/>
    <xsd:element name="ne8158a489a9473f9c54eecb4c21131b" ma:index="11" ma:taxonomy="true" ma:internalName="ne8158a489a9473f9c54eecb4c21131b" ma:taxonomyFieldName="Content_x0020_tags" ma:displayName="Content tags" ma:fieldId="{7e8158a4-89a9-473f-9c54-eecb4c21131b}" ma:taxonomyMulti="true" ma:sspId="f6e08d11-6f9a-422e-94df-5713af838a64" ma:termSetId="a069c314-3269-420f-97d4-651b5f06edc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6bdda6a6a44c48d8cfdd96ad4c147" ma:index="12" nillable="true" ma:displayName="DC.Type.DocType (JSMS)_0" ma:hidden="true" ma:internalName="bc56bdda6a6a44c48d8cfdd96ad4c147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2D1749-A70B-4113-A9D3-7751E263B91D}"/>
</file>

<file path=customXml/itemProps2.xml><?xml version="1.0" encoding="utf-8"?>
<ds:datastoreItem xmlns:ds="http://schemas.openxmlformats.org/officeDocument/2006/customXml" ds:itemID="{74F07225-492D-4566-BA19-42A5C463922F}"/>
</file>

<file path=customXml/itemProps3.xml><?xml version="1.0" encoding="utf-8"?>
<ds:datastoreItem xmlns:ds="http://schemas.openxmlformats.org/officeDocument/2006/customXml" ds:itemID="{2AE37840-6137-46AD-A567-BF51F7B8FBBF}"/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771</Words>
  <Application>Microsoft Office PowerPoint</Application>
  <PresentationFormat>On-screen Show (4:3)</PresentationFormat>
  <Paragraphs>133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Is a community court a program or a partnership?:  Evaluation scope and design issues</vt:lpstr>
      <vt:lpstr>Presentation outline</vt:lpstr>
      <vt:lpstr>Criminal justice programs and partnerships</vt:lpstr>
      <vt:lpstr>Community justice as a partnership</vt:lpstr>
      <vt:lpstr>Neighbourhood Justice Centre goals</vt:lpstr>
      <vt:lpstr>Program evaluation outcomes for community justice</vt:lpstr>
      <vt:lpstr>Limitations to this approach</vt:lpstr>
      <vt:lpstr>Order compliance outcomes by assessed risk level</vt:lpstr>
      <vt:lpstr>Survival functions for NJC and matched comparison group</vt:lpstr>
      <vt:lpstr>Evaluating collaborative interventions at the NJC</vt:lpstr>
      <vt:lpstr>Evaluating collaborative interventions at the NJC</vt:lpstr>
      <vt:lpstr>Challenges for evaluating collaborative interventions </vt:lpstr>
      <vt:lpstr>What is the counter-factual?</vt:lpstr>
      <vt:lpstr>Application to other justice partnership/programs</vt:lpstr>
    </vt:vector>
  </TitlesOfParts>
  <Company>The University of Melbourne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Methodological considerations in measuring the effectiveness of treatment programs on reoffending</dc:title>
  <dc:creator>Stuart Ross</dc:creator>
  <cp:lastModifiedBy>Stephanie Ramsey</cp:lastModifiedBy>
  <cp:revision>61</cp:revision>
  <cp:lastPrinted>2015-01-12T02:25:38Z</cp:lastPrinted>
  <dcterms:created xsi:type="dcterms:W3CDTF">2015-01-12T00:37:11Z</dcterms:created>
  <dcterms:modified xsi:type="dcterms:W3CDTF">2015-03-13T01:04:23Z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0x01010077DC2A28846341C9915EFC7988C44A4F00AC683DE72F6D54408E582A29A0E01260</vt:lpwstr>
  </property>
  <property fmtid="{D5CDD505-2E9C-101B-9397-08002B2CF9AE}" pid="4" name="DC_x002e_Type_x002e_DocType_x0020__x0028_JSMS">
    <vt:lpwstr/>
  </property>
  <property fmtid="{D5CDD505-2E9C-101B-9397-08002B2CF9AE}" pid="5" name="Content_x0020_tags">
    <vt:lpwstr/>
  </property>
  <property fmtid="{D5CDD505-2E9C-101B-9397-08002B2CF9AE}" pid="7" name="Content tags">
    <vt:lpwstr>105;#Conference proceedings / Presentations|c21264d4-9564-4e41-9805-0fcb8759ef5a</vt:lpwstr>
  </property>
  <property fmtid="{D5CDD505-2E9C-101B-9397-08002B2CF9AE}" pid="10" name="DC.Type.DocType (JSMS">
    <vt:lpwstr>126;#Presentation|96b9c332-40fe-4061-87fb-bc6c76567afe</vt:lpwstr>
  </property>
  <property fmtid="{D5CDD505-2E9C-101B-9397-08002B2CF9AE}" pid="14" name="bc56bdda6a6a44c48d8cfdd96ad4c1470">
    <vt:lpwstr>Presentation|96b9c332-40fe-4061-87fb-bc6c76567afe</vt:lpwstr>
  </property>
</Properties>
</file>