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9" r:id="rId3"/>
    <p:sldId id="318" r:id="rId4"/>
    <p:sldId id="310" r:id="rId5"/>
    <p:sldId id="319" r:id="rId6"/>
    <p:sldId id="320" r:id="rId7"/>
    <p:sldId id="309" r:id="rId8"/>
    <p:sldId id="332" r:id="rId9"/>
    <p:sldId id="321" r:id="rId10"/>
    <p:sldId id="307" r:id="rId11"/>
    <p:sldId id="308" r:id="rId12"/>
    <p:sldId id="322" r:id="rId13"/>
    <p:sldId id="323" r:id="rId14"/>
    <p:sldId id="324" r:id="rId15"/>
    <p:sldId id="304" r:id="rId16"/>
    <p:sldId id="325" r:id="rId17"/>
    <p:sldId id="312" r:id="rId18"/>
    <p:sldId id="326" r:id="rId19"/>
    <p:sldId id="327" r:id="rId20"/>
    <p:sldId id="313" r:id="rId21"/>
    <p:sldId id="328" r:id="rId22"/>
    <p:sldId id="329" r:id="rId23"/>
    <p:sldId id="314" r:id="rId24"/>
    <p:sldId id="311" r:id="rId25"/>
    <p:sldId id="317" r:id="rId26"/>
    <p:sldId id="330" r:id="rId27"/>
    <p:sldId id="33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ichaell\Documents\Licensing%20graph2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329949970801432E-2"/>
          <c:y val="3.6363636363636362E-2"/>
          <c:w val="0.92482261775784502"/>
          <c:h val="0.87554494076865952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General licences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Sheet1!$B$2:$B$38</c:f>
              <c:numCache>
                <c:formatCode>General</c:formatCode>
                <c:ptCount val="37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</c:numCache>
            </c:num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1441</c:v>
                </c:pt>
                <c:pt idx="1">
                  <c:v>1442</c:v>
                </c:pt>
                <c:pt idx="2">
                  <c:v>1441</c:v>
                </c:pt>
                <c:pt idx="3">
                  <c:v>1434</c:v>
                </c:pt>
                <c:pt idx="4">
                  <c:v>1432</c:v>
                </c:pt>
                <c:pt idx="5">
                  <c:v>1432</c:v>
                </c:pt>
                <c:pt idx="6">
                  <c:v>1431</c:v>
                </c:pt>
                <c:pt idx="7">
                  <c:v>1431</c:v>
                </c:pt>
                <c:pt idx="8">
                  <c:v>1430</c:v>
                </c:pt>
                <c:pt idx="9">
                  <c:v>1431</c:v>
                </c:pt>
                <c:pt idx="10">
                  <c:v>1429</c:v>
                </c:pt>
                <c:pt idx="11">
                  <c:v>1434</c:v>
                </c:pt>
                <c:pt idx="12">
                  <c:v>1436</c:v>
                </c:pt>
                <c:pt idx="13">
                  <c:v>1447</c:v>
                </c:pt>
                <c:pt idx="14">
                  <c:v>1457</c:v>
                </c:pt>
                <c:pt idx="15">
                  <c:v>1507</c:v>
                </c:pt>
                <c:pt idx="16">
                  <c:v>1515</c:v>
                </c:pt>
                <c:pt idx="17">
                  <c:v>1525</c:v>
                </c:pt>
                <c:pt idx="18">
                  <c:v>1552</c:v>
                </c:pt>
                <c:pt idx="19">
                  <c:v>1576</c:v>
                </c:pt>
                <c:pt idx="20">
                  <c:v>1626</c:v>
                </c:pt>
                <c:pt idx="21">
                  <c:v>1681</c:v>
                </c:pt>
                <c:pt idx="22">
                  <c:v>1748</c:v>
                </c:pt>
                <c:pt idx="23">
                  <c:v>1830</c:v>
                </c:pt>
                <c:pt idx="24">
                  <c:v>1926</c:v>
                </c:pt>
                <c:pt idx="25">
                  <c:v>1961</c:v>
                </c:pt>
                <c:pt idx="26">
                  <c:v>1983</c:v>
                </c:pt>
                <c:pt idx="27">
                  <c:v>1985</c:v>
                </c:pt>
                <c:pt idx="28">
                  <c:v>1978</c:v>
                </c:pt>
                <c:pt idx="29">
                  <c:v>1986</c:v>
                </c:pt>
                <c:pt idx="30">
                  <c:v>1988</c:v>
                </c:pt>
                <c:pt idx="31">
                  <c:v>1981</c:v>
                </c:pt>
                <c:pt idx="32">
                  <c:v>1985</c:v>
                </c:pt>
                <c:pt idx="33">
                  <c:v>1984</c:v>
                </c:pt>
                <c:pt idx="34">
                  <c:v>1985</c:v>
                </c:pt>
                <c:pt idx="35">
                  <c:v>1981</c:v>
                </c:pt>
                <c:pt idx="36">
                  <c:v>1982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On-premise licences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Sheet1!$B$2:$B$38</c:f>
              <c:numCache>
                <c:formatCode>General</c:formatCode>
                <c:ptCount val="37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</c:numCache>
            </c:numRef>
          </c:cat>
          <c:val>
            <c:numRef>
              <c:f>Sheet1!$D$2:$D$38</c:f>
              <c:numCache>
                <c:formatCode>General</c:formatCode>
                <c:ptCount val="37"/>
                <c:pt idx="0">
                  <c:v>281</c:v>
                </c:pt>
                <c:pt idx="1">
                  <c:v>266</c:v>
                </c:pt>
                <c:pt idx="2">
                  <c:v>269</c:v>
                </c:pt>
                <c:pt idx="3">
                  <c:v>287</c:v>
                </c:pt>
                <c:pt idx="4">
                  <c:v>294</c:v>
                </c:pt>
                <c:pt idx="5">
                  <c:v>317</c:v>
                </c:pt>
                <c:pt idx="6">
                  <c:v>345</c:v>
                </c:pt>
                <c:pt idx="7">
                  <c:v>357</c:v>
                </c:pt>
                <c:pt idx="8">
                  <c:v>377</c:v>
                </c:pt>
                <c:pt idx="9">
                  <c:v>401</c:v>
                </c:pt>
                <c:pt idx="10">
                  <c:v>427</c:v>
                </c:pt>
                <c:pt idx="11">
                  <c:v>571</c:v>
                </c:pt>
                <c:pt idx="12">
                  <c:v>634</c:v>
                </c:pt>
                <c:pt idx="13">
                  <c:v>731</c:v>
                </c:pt>
                <c:pt idx="14">
                  <c:v>1079</c:v>
                </c:pt>
                <c:pt idx="15">
                  <c:v>1492</c:v>
                </c:pt>
                <c:pt idx="16">
                  <c:v>1800</c:v>
                </c:pt>
                <c:pt idx="17">
                  <c:v>1860</c:v>
                </c:pt>
                <c:pt idx="18">
                  <c:v>1950</c:v>
                </c:pt>
                <c:pt idx="19">
                  <c:v>1997</c:v>
                </c:pt>
                <c:pt idx="20">
                  <c:v>2201</c:v>
                </c:pt>
                <c:pt idx="21">
                  <c:v>2340</c:v>
                </c:pt>
                <c:pt idx="22">
                  <c:v>2481</c:v>
                </c:pt>
                <c:pt idx="23">
                  <c:v>2611</c:v>
                </c:pt>
                <c:pt idx="24">
                  <c:v>2974</c:v>
                </c:pt>
                <c:pt idx="25">
                  <c:v>3415</c:v>
                </c:pt>
                <c:pt idx="26">
                  <c:v>3759</c:v>
                </c:pt>
                <c:pt idx="27">
                  <c:v>4103</c:v>
                </c:pt>
                <c:pt idx="28">
                  <c:v>4419</c:v>
                </c:pt>
                <c:pt idx="29">
                  <c:v>4726</c:v>
                </c:pt>
                <c:pt idx="30">
                  <c:v>5046</c:v>
                </c:pt>
                <c:pt idx="31">
                  <c:v>5339</c:v>
                </c:pt>
                <c:pt idx="32">
                  <c:v>5612</c:v>
                </c:pt>
                <c:pt idx="33">
                  <c:v>5827</c:v>
                </c:pt>
                <c:pt idx="34">
                  <c:v>6293</c:v>
                </c:pt>
                <c:pt idx="35">
                  <c:v>6448</c:v>
                </c:pt>
                <c:pt idx="36">
                  <c:v>6610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Packaged licences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Sheet1!$B$2:$B$38</c:f>
              <c:numCache>
                <c:formatCode>General</c:formatCode>
                <c:ptCount val="37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</c:numCache>
            </c:numRef>
          </c:cat>
          <c:val>
            <c:numRef>
              <c:f>Sheet1!$E$2:$E$38</c:f>
              <c:numCache>
                <c:formatCode>General</c:formatCode>
                <c:ptCount val="37"/>
                <c:pt idx="0">
                  <c:v>714</c:v>
                </c:pt>
                <c:pt idx="1">
                  <c:v>727</c:v>
                </c:pt>
                <c:pt idx="2">
                  <c:v>728</c:v>
                </c:pt>
                <c:pt idx="3">
                  <c:v>731</c:v>
                </c:pt>
                <c:pt idx="4">
                  <c:v>744</c:v>
                </c:pt>
                <c:pt idx="5">
                  <c:v>751</c:v>
                </c:pt>
                <c:pt idx="6">
                  <c:v>766</c:v>
                </c:pt>
                <c:pt idx="7">
                  <c:v>769</c:v>
                </c:pt>
                <c:pt idx="8">
                  <c:v>773</c:v>
                </c:pt>
                <c:pt idx="9">
                  <c:v>775</c:v>
                </c:pt>
                <c:pt idx="10">
                  <c:v>775</c:v>
                </c:pt>
                <c:pt idx="11">
                  <c:v>791</c:v>
                </c:pt>
                <c:pt idx="12">
                  <c:v>807</c:v>
                </c:pt>
                <c:pt idx="13">
                  <c:v>831</c:v>
                </c:pt>
                <c:pt idx="14">
                  <c:v>904</c:v>
                </c:pt>
                <c:pt idx="15">
                  <c:v>1059</c:v>
                </c:pt>
                <c:pt idx="16">
                  <c:v>1065</c:v>
                </c:pt>
                <c:pt idx="17">
                  <c:v>1071</c:v>
                </c:pt>
                <c:pt idx="18">
                  <c:v>1040</c:v>
                </c:pt>
                <c:pt idx="19">
                  <c:v>1107</c:v>
                </c:pt>
                <c:pt idx="20">
                  <c:v>1107</c:v>
                </c:pt>
                <c:pt idx="21">
                  <c:v>1112</c:v>
                </c:pt>
                <c:pt idx="22">
                  <c:v>1110</c:v>
                </c:pt>
                <c:pt idx="23">
                  <c:v>1133</c:v>
                </c:pt>
                <c:pt idx="24">
                  <c:v>1201</c:v>
                </c:pt>
                <c:pt idx="25">
                  <c:v>1295</c:v>
                </c:pt>
                <c:pt idx="26">
                  <c:v>1354</c:v>
                </c:pt>
                <c:pt idx="27">
                  <c:v>1390</c:v>
                </c:pt>
                <c:pt idx="28">
                  <c:v>1476</c:v>
                </c:pt>
                <c:pt idx="29">
                  <c:v>1591</c:v>
                </c:pt>
                <c:pt idx="30">
                  <c:v>1698</c:v>
                </c:pt>
                <c:pt idx="31">
                  <c:v>1765</c:v>
                </c:pt>
                <c:pt idx="32">
                  <c:v>1831</c:v>
                </c:pt>
                <c:pt idx="33">
                  <c:v>1888</c:v>
                </c:pt>
                <c:pt idx="34">
                  <c:v>1934</c:v>
                </c:pt>
                <c:pt idx="35">
                  <c:v>1937</c:v>
                </c:pt>
                <c:pt idx="36">
                  <c:v>1954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68864"/>
        <c:axId val="108070400"/>
      </c:lineChart>
      <c:catAx>
        <c:axId val="10806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"/>
          <a:lstStyle/>
          <a:p>
            <a:pPr>
              <a:defRPr/>
            </a:pPr>
            <a:endParaRPr lang="en-US"/>
          </a:p>
        </c:txPr>
        <c:crossAx val="108070400"/>
        <c:crosses val="autoZero"/>
        <c:auto val="1"/>
        <c:lblAlgn val="ctr"/>
        <c:lblOffset val="100"/>
        <c:noMultiLvlLbl val="0"/>
      </c:catAx>
      <c:valAx>
        <c:axId val="10807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068864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r"/>
      <c:layout>
        <c:manualLayout>
          <c:xMode val="edge"/>
          <c:yMode val="edge"/>
          <c:x val="5.6594028145005901E-2"/>
          <c:y val="4.6953348840873564E-2"/>
          <c:w val="0.20738753135562848"/>
          <c:h val="0.2275010884302971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 baseline="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0.34995</cdr:x>
      <cdr:y>0.03476</cdr:y>
    </cdr:from>
    <cdr:to>
      <cdr:x>0.3518</cdr:x>
      <cdr:y>0.91311</cdr:y>
    </cdr:to>
    <cdr:sp macro="" textlink="">
      <cdr:nvSpPr>
        <cdr:cNvPr id="5" name="Straight Connector 4"/>
        <cdr:cNvSpPr/>
      </cdr:nvSpPr>
      <cdr:spPr>
        <a:xfrm xmlns:a="http://schemas.openxmlformats.org/drawingml/2006/main" rot="16200000" flipH="1">
          <a:off x="971555" y="2847978"/>
          <a:ext cx="5295898" cy="1905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AU"/>
        </a:p>
      </cdr:txBody>
    </cdr:sp>
  </cdr:relSizeAnchor>
  <cdr:relSizeAnchor xmlns:cdr="http://schemas.openxmlformats.org/drawingml/2006/chartDrawing">
    <cdr:from>
      <cdr:x>0.62696</cdr:x>
      <cdr:y>0.03634</cdr:y>
    </cdr:from>
    <cdr:to>
      <cdr:x>0.62973</cdr:x>
      <cdr:y>0.91469</cdr:y>
    </cdr:to>
    <cdr:sp macro="" textlink="">
      <cdr:nvSpPr>
        <cdr:cNvPr id="6" name="Straight Connector 5"/>
        <cdr:cNvSpPr/>
      </cdr:nvSpPr>
      <cdr:spPr>
        <a:xfrm xmlns:a="http://schemas.openxmlformats.org/drawingml/2006/main" rot="16200000" flipH="1" flipV="1">
          <a:off x="3833818" y="2852739"/>
          <a:ext cx="5295897" cy="2857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A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6FC1CC-967F-44A5-B9A2-3DB8437F456A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D23D58-D6CF-40C5-BCED-EBCD1C9F0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70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BA0E52-801E-42CF-8A1B-5F00BE3C2805}" type="slidenum">
              <a:rPr lang="en-AU" smtClean="0"/>
              <a:pPr/>
              <a:t>14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Brand Guidelines\2010 Branding - Never Stand Still\Templates\Faculty Bands\NDARC Drug Policy ban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2" y="1484784"/>
            <a:ext cx="9148282" cy="2155683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772469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3220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2" descr="DPMP log_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2038"/>
            <a:ext cx="1700808" cy="51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438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1B993-9A1F-4D62-A24A-3F8BBDB6362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 descr="X:\Brand Guidelines\2010 Branding - Never Stand Still\Templates\Faculty Bands\Medicine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3755"/>
            <a:ext cx="9144000" cy="794245"/>
          </a:xfrm>
          <a:prstGeom prst="rect">
            <a:avLst/>
          </a:prstGeom>
          <a:noFill/>
        </p:spPr>
      </p:pic>
      <p:pic>
        <p:nvPicPr>
          <p:cNvPr id="6" name="Picture 2" descr="DPMP log_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2038"/>
            <a:ext cx="1700808" cy="51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:\NDARC 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2" y="3068960"/>
            <a:ext cx="9148282" cy="215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92000" y="3356645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592000" y="3906176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 descr="DPMP log_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2038"/>
            <a:ext cx="1700808" cy="51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icrosoft Sans Serif" pitchFamily="34" charset="0"/>
                <a:cs typeface="Microsoft Sans Serif" pitchFamily="34" charset="0"/>
              </a:defRPr>
            </a:lvl1pPr>
            <a:lvl2pPr>
              <a:defRPr sz="1800">
                <a:latin typeface="Microsoft Sans Serif" pitchFamily="34" charset="0"/>
                <a:cs typeface="Microsoft Sans Serif" pitchFamily="34" charset="0"/>
              </a:defRPr>
            </a:lvl2pPr>
            <a:lvl3pPr>
              <a:defRPr sz="1600">
                <a:latin typeface="Microsoft Sans Serif" pitchFamily="34" charset="0"/>
                <a:cs typeface="Microsoft Sans Serif" pitchFamily="34" charset="0"/>
              </a:defRPr>
            </a:lvl3pPr>
            <a:lvl4pPr>
              <a:defRPr sz="1400">
                <a:latin typeface="Microsoft Sans Serif" pitchFamily="34" charset="0"/>
                <a:cs typeface="Microsoft Sans Serif" pitchFamily="34" charset="0"/>
              </a:defRPr>
            </a:lvl4pPr>
            <a:lvl5pPr>
              <a:defRPr sz="1400">
                <a:latin typeface="Microsoft Sans Serif" pitchFamily="34" charset="0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icrosoft Sans Serif" pitchFamily="34" charset="0"/>
                <a:cs typeface="Microsoft Sans Serif" pitchFamily="34" charset="0"/>
              </a:defRPr>
            </a:lvl1pPr>
            <a:lvl2pPr>
              <a:defRPr sz="1800">
                <a:latin typeface="Microsoft Sans Serif" pitchFamily="34" charset="0"/>
                <a:cs typeface="Microsoft Sans Serif" pitchFamily="34" charset="0"/>
              </a:defRPr>
            </a:lvl2pPr>
            <a:lvl3pPr>
              <a:defRPr sz="1600">
                <a:latin typeface="Microsoft Sans Serif" pitchFamily="34" charset="0"/>
                <a:cs typeface="Microsoft Sans Serif" pitchFamily="34" charset="0"/>
              </a:defRPr>
            </a:lvl3pPr>
            <a:lvl4pPr>
              <a:defRPr sz="1400">
                <a:latin typeface="Microsoft Sans Serif" pitchFamily="34" charset="0"/>
                <a:cs typeface="Microsoft Sans Serif" pitchFamily="34" charset="0"/>
              </a:defRPr>
            </a:lvl4pPr>
            <a:lvl5pPr>
              <a:defRPr sz="1400">
                <a:latin typeface="Microsoft Sans Serif" pitchFamily="34" charset="0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2" descr="X:\Brand Guidelines\2010 Branding - Never Stand Still\Templates\Faculty Bands\Medicine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3755"/>
            <a:ext cx="9144000" cy="794245"/>
          </a:xfrm>
          <a:prstGeom prst="rect">
            <a:avLst/>
          </a:prstGeom>
          <a:noFill/>
        </p:spPr>
      </p:pic>
      <p:pic>
        <p:nvPicPr>
          <p:cNvPr id="7" name="Picture 2" descr="DPMP log_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2038"/>
            <a:ext cx="1700808" cy="51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10" name="Picture 2" descr="X:\Brand Guidelines\2010 Branding - Never Stand Still\Templates\Faculty Bands\Medicine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3755"/>
            <a:ext cx="9144000" cy="794245"/>
          </a:xfrm>
          <a:prstGeom prst="rect">
            <a:avLst/>
          </a:prstGeom>
          <a:noFill/>
        </p:spPr>
      </p:pic>
      <p:pic>
        <p:nvPicPr>
          <p:cNvPr id="9" name="Picture 2" descr="DPMP log_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2038"/>
            <a:ext cx="1700808" cy="51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75200"/>
            <a:ext cx="8229600" cy="793560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2" descr="X:\Brand Guidelines\2010 Branding - Never Stand Still\Templates\Faculty Bands\Medicine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3755"/>
            <a:ext cx="9144000" cy="794245"/>
          </a:xfrm>
          <a:prstGeom prst="rect">
            <a:avLst/>
          </a:prstGeom>
          <a:noFill/>
        </p:spPr>
      </p:pic>
      <p:pic>
        <p:nvPicPr>
          <p:cNvPr id="5" name="Picture 2" descr="DPMP log_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2038"/>
            <a:ext cx="1700808" cy="51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Brand Guidelines\2010 Branding - Never Stand Still\Templates\Faculty Bands\Medicine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3755"/>
            <a:ext cx="9144000" cy="7942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Microsoft Sans Serif" pitchFamily="34" charset="0"/>
                <a:cs typeface="Microsoft Sans Serif" pitchFamily="34" charset="0"/>
              </a:defRPr>
            </a:lvl1pPr>
            <a:lvl2pPr>
              <a:defRPr sz="2000">
                <a:latin typeface="Microsoft Sans Serif" pitchFamily="34" charset="0"/>
                <a:cs typeface="Microsoft Sans Serif" pitchFamily="34" charset="0"/>
              </a:defRPr>
            </a:lvl2pPr>
            <a:lvl3pPr>
              <a:defRPr sz="1800">
                <a:latin typeface="Microsoft Sans Serif" pitchFamily="34" charset="0"/>
                <a:cs typeface="Microsoft Sans Serif" pitchFamily="34" charset="0"/>
              </a:defRPr>
            </a:lvl3pPr>
            <a:lvl4pPr>
              <a:defRPr sz="1600">
                <a:latin typeface="Microsoft Sans Serif" pitchFamily="34" charset="0"/>
                <a:cs typeface="Microsoft Sans Serif" pitchFamily="34" charset="0"/>
              </a:defRPr>
            </a:lvl4pPr>
            <a:lvl5pPr>
              <a:defRPr sz="1600">
                <a:latin typeface="Microsoft Sans Serif" pitchFamily="34" charset="0"/>
                <a:cs typeface="Microsoft Sans Serif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70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X:\Brand Guidelines\2010 Branding - Never Stand Still\Templates\Faculty Bands\Medicine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3755"/>
            <a:ext cx="9144000" cy="794245"/>
          </a:xfrm>
          <a:prstGeom prst="rect">
            <a:avLst/>
          </a:prstGeom>
          <a:noFill/>
        </p:spPr>
      </p:pic>
      <p:pic>
        <p:nvPicPr>
          <p:cNvPr id="7" name="Picture 2" descr="DPMP log_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2038"/>
            <a:ext cx="1700808" cy="51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X:\Brand Guidelines\2010 Branding - Never Stand Still\Templates\Faculty Bands\Medicine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3755"/>
            <a:ext cx="9144000" cy="794245"/>
          </a:xfrm>
          <a:prstGeom prst="rect">
            <a:avLst/>
          </a:prstGeom>
          <a:noFill/>
        </p:spPr>
      </p:pic>
      <p:pic>
        <p:nvPicPr>
          <p:cNvPr id="7" name="Picture 2" descr="DPMP log_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2038"/>
            <a:ext cx="1700808" cy="51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07704" y="1484784"/>
            <a:ext cx="6984776" cy="1080120"/>
          </a:xfrm>
        </p:spPr>
        <p:txBody>
          <a:bodyPr/>
          <a:lstStyle/>
          <a:p>
            <a:pPr algn="ctr"/>
            <a:r>
              <a:rPr lang="en-AU" sz="2800" b="1" dirty="0" smtClean="0">
                <a:latin typeface="Arial" pitchFamily="34" charset="0"/>
                <a:cs typeface="Arial" pitchFamily="34" charset="0"/>
              </a:rPr>
              <a:t>The longitudinal relationship between alcohol availability and family violence in Victoria</a:t>
            </a:r>
            <a:endParaRPr lang="en-A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51720" y="2852936"/>
            <a:ext cx="6265664" cy="431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Michael Livingston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michaell\AppData\Local\Microsoft\Windows\Temporary Internet Files\Content.Outlook\NQ8UBSRA\AER_Logo_STACK_RGB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6484" y="5877272"/>
            <a:ext cx="1248844" cy="774830"/>
          </a:xfrm>
          <a:prstGeom prst="rect">
            <a:avLst/>
          </a:prstGeom>
          <a:noFill/>
        </p:spPr>
      </p:pic>
      <p:pic>
        <p:nvPicPr>
          <p:cNvPr id="5" name="Picture 4" descr="EH-T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6093296"/>
            <a:ext cx="3425952" cy="63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1143000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Victorian policy changes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455025" cy="46946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Historically Victoria had a conservative and restrictive approach to licensing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Strong temperance movement</a:t>
            </a:r>
          </a:p>
          <a:p>
            <a:pPr lvl="2">
              <a:lnSpc>
                <a:spcPct val="90000"/>
              </a:lnSpc>
              <a:spcAft>
                <a:spcPts val="1200"/>
              </a:spcAft>
            </a:pPr>
            <a:r>
              <a:rPr lang="en-AU" sz="1800" dirty="0" smtClean="0">
                <a:latin typeface="Arial" pitchFamily="34" charset="0"/>
              </a:rPr>
              <a:t>Government closed ~ 1,000 hotels over a decade from 1906-1916</a:t>
            </a:r>
          </a:p>
          <a:p>
            <a:pPr lvl="2">
              <a:lnSpc>
                <a:spcPct val="90000"/>
              </a:lnSpc>
              <a:spcAft>
                <a:spcPts val="1200"/>
              </a:spcAft>
            </a:pPr>
            <a:r>
              <a:rPr lang="en-AU" sz="1800" dirty="0" smtClean="0">
                <a:latin typeface="Arial" pitchFamily="34" charset="0"/>
              </a:rPr>
              <a:t>More than 40% of the population voted for prohibition in 1918</a:t>
            </a:r>
          </a:p>
          <a:p>
            <a:pPr lvl="2">
              <a:lnSpc>
                <a:spcPct val="90000"/>
              </a:lnSpc>
              <a:spcAft>
                <a:spcPts val="1200"/>
              </a:spcAft>
            </a:pPr>
            <a:r>
              <a:rPr lang="en-AU" sz="1800" dirty="0" smtClean="0">
                <a:latin typeface="Arial" pitchFamily="34" charset="0"/>
              </a:rPr>
              <a:t>Maintained 6pm closing longer than other states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Gradual liberalisation over the second half of the 20</a:t>
            </a:r>
            <a:r>
              <a:rPr lang="en-AU" sz="2200" baseline="30000" dirty="0" smtClean="0">
                <a:latin typeface="Arial" pitchFamily="34" charset="0"/>
              </a:rPr>
              <a:t>th</a:t>
            </a:r>
            <a:r>
              <a:rPr lang="en-AU" sz="2200" dirty="0" smtClean="0">
                <a:latin typeface="Arial" pitchFamily="34" charset="0"/>
              </a:rPr>
              <a:t> century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Dramatically liberalised through the 1980s and 1990s</a:t>
            </a:r>
          </a:p>
          <a:p>
            <a:pPr lvl="2">
              <a:lnSpc>
                <a:spcPct val="90000"/>
              </a:lnSpc>
              <a:spcAft>
                <a:spcPts val="1200"/>
              </a:spcAft>
            </a:pPr>
            <a:endParaRPr lang="en-AU" sz="1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1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1143000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Victorian policy changes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455025" cy="46946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err="1" smtClean="0">
                <a:latin typeface="Arial" pitchFamily="34" charset="0"/>
              </a:rPr>
              <a:t>Niewenhuysen</a:t>
            </a:r>
            <a:r>
              <a:rPr lang="en-AU" sz="2800" dirty="0" smtClean="0">
                <a:latin typeface="Arial" pitchFamily="34" charset="0"/>
              </a:rPr>
              <a:t> Review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Completely overhauled the licensing system, making it much easier to get new licences, removing a wide range of restrictions and requirements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Aiming to shift Victoria to a European style drinking culture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Followed by Kennett Government changes in the 1990s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Brought on by Crown Casino and National Competition Policy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Key change: removed cap on ownership of packaged liquor outlets allowing Coles/</a:t>
            </a:r>
            <a:r>
              <a:rPr lang="en-AU" sz="2200" dirty="0" err="1" smtClean="0">
                <a:latin typeface="Arial" pitchFamily="34" charset="0"/>
              </a:rPr>
              <a:t>Woolies</a:t>
            </a:r>
            <a:r>
              <a:rPr lang="en-AU" sz="2200" dirty="0" smtClean="0">
                <a:latin typeface="Arial" pitchFamily="34" charset="0"/>
              </a:rPr>
              <a:t> to expand dramatically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2">
              <a:lnSpc>
                <a:spcPct val="90000"/>
              </a:lnSpc>
              <a:spcAft>
                <a:spcPts val="1200"/>
              </a:spcAft>
            </a:pPr>
            <a:endParaRPr lang="en-AU" sz="1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1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792088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Effects of regulatory changes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9552" y="1628800"/>
          <a:ext cx="8326139" cy="4454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BD 1991.jpg"/>
          <p:cNvPicPr>
            <a:picLocks noChangeAspect="1"/>
          </p:cNvPicPr>
          <p:nvPr/>
        </p:nvPicPr>
        <p:blipFill>
          <a:blip r:embed="rId2" cstate="print"/>
          <a:srcRect b="48571"/>
          <a:stretch>
            <a:fillRect/>
          </a:stretch>
        </p:blipFill>
        <p:spPr>
          <a:xfrm>
            <a:off x="566057" y="859759"/>
            <a:ext cx="7837713" cy="5577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BD 2011.JPG"/>
          <p:cNvPicPr>
            <a:picLocks noChangeAspect="1"/>
          </p:cNvPicPr>
          <p:nvPr/>
        </p:nvPicPr>
        <p:blipFill>
          <a:blip r:embed="rId3" cstate="print"/>
          <a:srcRect b="48995"/>
          <a:stretch>
            <a:fillRect/>
          </a:stretch>
        </p:blipFill>
        <p:spPr>
          <a:xfrm>
            <a:off x="566056" y="859759"/>
            <a:ext cx="7837713" cy="55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1143000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This study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455025" cy="46946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Uses data from 186 consistently defined postcodes in Greater Melbourne, 1996-2005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AU" sz="2200" dirty="0" smtClean="0">
                <a:latin typeface="Arial" pitchFamily="34" charset="0"/>
              </a:rPr>
              <a:t>Three different types of outlet:</a:t>
            </a:r>
          </a:p>
          <a:p>
            <a:pPr lvl="2">
              <a:lnSpc>
                <a:spcPct val="90000"/>
              </a:lnSpc>
              <a:spcAft>
                <a:spcPts val="300"/>
              </a:spcAft>
            </a:pPr>
            <a:r>
              <a:rPr lang="en-AU" sz="1800" dirty="0" smtClean="0">
                <a:latin typeface="Arial" pitchFamily="34" charset="0"/>
              </a:rPr>
              <a:t>General licences (pubs, selling alcohol for both on- and off-premise consumption)</a:t>
            </a:r>
          </a:p>
          <a:p>
            <a:pPr lvl="2">
              <a:lnSpc>
                <a:spcPct val="90000"/>
              </a:lnSpc>
              <a:spcAft>
                <a:spcPts val="300"/>
              </a:spcAft>
            </a:pPr>
            <a:r>
              <a:rPr lang="en-AU" sz="1800" dirty="0" smtClean="0">
                <a:latin typeface="Arial" pitchFamily="34" charset="0"/>
              </a:rPr>
              <a:t>On-premise (restaurants, bars and some nightclubs)</a:t>
            </a:r>
          </a:p>
          <a:p>
            <a:pPr lvl="2">
              <a:lnSpc>
                <a:spcPct val="90000"/>
              </a:lnSpc>
              <a:spcAft>
                <a:spcPts val="300"/>
              </a:spcAft>
            </a:pPr>
            <a:r>
              <a:rPr lang="en-AU" sz="1800" dirty="0" smtClean="0">
                <a:latin typeface="Arial" pitchFamily="34" charset="0"/>
              </a:rPr>
              <a:t>Packaged (bottle shops, supermarkets, etc)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AU" sz="2200" dirty="0" smtClean="0">
                <a:latin typeface="Arial" pitchFamily="34" charset="0"/>
              </a:rPr>
              <a:t>Domestic violence based on police records of ‘family incidents’</a:t>
            </a:r>
          </a:p>
          <a:p>
            <a:pPr lvl="2">
              <a:lnSpc>
                <a:spcPct val="90000"/>
              </a:lnSpc>
              <a:spcAft>
                <a:spcPts val="300"/>
              </a:spcAft>
            </a:pPr>
            <a:r>
              <a:rPr lang="en-AU" sz="1800" dirty="0" smtClean="0">
                <a:latin typeface="Arial" pitchFamily="34" charset="0"/>
              </a:rPr>
              <a:t>Records of an offence involving family violence</a:t>
            </a:r>
          </a:p>
          <a:p>
            <a:pPr lvl="2">
              <a:lnSpc>
                <a:spcPct val="90000"/>
              </a:lnSpc>
              <a:spcAft>
                <a:spcPts val="300"/>
              </a:spcAft>
            </a:pPr>
            <a:r>
              <a:rPr lang="en-AU" sz="1800" dirty="0" smtClean="0">
                <a:latin typeface="Arial" pitchFamily="34" charset="0"/>
              </a:rPr>
              <a:t>Data on male-to-female, female-to-male, partner- or other family violence not available</a:t>
            </a:r>
          </a:p>
          <a:p>
            <a:pPr lvl="2">
              <a:lnSpc>
                <a:spcPct val="90000"/>
              </a:lnSpc>
              <a:spcAft>
                <a:spcPts val="300"/>
              </a:spcAft>
            </a:pPr>
            <a:r>
              <a:rPr lang="en-AU" sz="1800" dirty="0" smtClean="0">
                <a:latin typeface="Arial" pitchFamily="34" charset="0"/>
              </a:rPr>
              <a:t>Measures of alcohol involvement not reliably recorded, so total rates used (increasing the likelihood of null findings)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1143000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This study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455025" cy="46946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Modelling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AU" sz="2200" dirty="0" smtClean="0">
                <a:latin typeface="Arial" pitchFamily="34" charset="0"/>
              </a:rPr>
              <a:t>Trends in socio-economic status were controlled for</a:t>
            </a:r>
          </a:p>
          <a:p>
            <a:pPr lvl="2">
              <a:lnSpc>
                <a:spcPct val="90000"/>
              </a:lnSpc>
              <a:spcAft>
                <a:spcPts val="300"/>
              </a:spcAft>
            </a:pPr>
            <a:r>
              <a:rPr lang="en-AU" sz="1800" dirty="0" smtClean="0">
                <a:latin typeface="Arial" pitchFamily="34" charset="0"/>
              </a:rPr>
              <a:t>Using ABS SEIFA index of relative disadvantage from Censuses in 1996, 2001 and 2006</a:t>
            </a:r>
          </a:p>
          <a:p>
            <a:pPr lvl="2">
              <a:lnSpc>
                <a:spcPct val="90000"/>
              </a:lnSpc>
              <a:spcAft>
                <a:spcPts val="300"/>
              </a:spcAft>
            </a:pPr>
            <a:r>
              <a:rPr lang="en-AU" sz="1800" dirty="0" smtClean="0">
                <a:latin typeface="Arial" pitchFamily="34" charset="0"/>
              </a:rPr>
              <a:t>Socio-economic status has been linked to both reporting rates for family violence and alcohol outlet density, so an important potential confound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AU" sz="2200" dirty="0" smtClean="0">
                <a:latin typeface="Arial" pitchFamily="34" charset="0"/>
              </a:rPr>
              <a:t>Spatially explicit fixed-effects models were developed</a:t>
            </a:r>
          </a:p>
          <a:p>
            <a:pPr lvl="2">
              <a:lnSpc>
                <a:spcPct val="90000"/>
              </a:lnSpc>
              <a:spcAft>
                <a:spcPts val="300"/>
              </a:spcAft>
            </a:pPr>
            <a:r>
              <a:rPr lang="en-AU" sz="1800" dirty="0" smtClean="0">
                <a:latin typeface="Arial" pitchFamily="34" charset="0"/>
              </a:rPr>
              <a:t>Modelling spatial structure is necessary as study units are not strictly independent</a:t>
            </a:r>
          </a:p>
          <a:p>
            <a:pPr lvl="2">
              <a:lnSpc>
                <a:spcPct val="90000"/>
              </a:lnSpc>
              <a:spcAft>
                <a:spcPts val="300"/>
              </a:spcAft>
            </a:pPr>
            <a:r>
              <a:rPr lang="en-AU" sz="1800" dirty="0" smtClean="0">
                <a:latin typeface="Arial" pitchFamily="34" charset="0"/>
              </a:rPr>
              <a:t>Fixed effects for postcode and year of study included to avoid spurious relationships due to either overarching trends or unmeasured characteristics of neighbourhoods</a:t>
            </a:r>
          </a:p>
          <a:p>
            <a:pPr lvl="2">
              <a:lnSpc>
                <a:spcPct val="90000"/>
              </a:lnSpc>
              <a:spcAft>
                <a:spcPts val="300"/>
              </a:spcAft>
              <a:buNone/>
            </a:pPr>
            <a:endParaRPr lang="en-AU" sz="1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766986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Results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455025" cy="49107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Running separate models for each outlet type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05025"/>
            <a:ext cx="8856984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766986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Results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455025" cy="49107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Including all licence types in the same model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924050"/>
            <a:ext cx="66008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766986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Results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455025" cy="49107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Including all licence types in the same model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924050"/>
            <a:ext cx="66008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292080" y="3501008"/>
            <a:ext cx="25922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1143000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Alcohol and family violence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455025" cy="46946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Long and complex research history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Good evidence that intoxication co-occurs with incidents of partner violence (estimates vary between ~25% and 60%)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Causal mechanism is complex</a:t>
            </a:r>
          </a:p>
          <a:p>
            <a:pPr lvl="2">
              <a:lnSpc>
                <a:spcPct val="90000"/>
              </a:lnSpc>
              <a:spcAft>
                <a:spcPts val="1200"/>
              </a:spcAft>
            </a:pPr>
            <a:r>
              <a:rPr lang="en-AU" sz="1800" dirty="0" smtClean="0">
                <a:latin typeface="Arial" pitchFamily="34" charset="0"/>
              </a:rPr>
              <a:t>Alcohol is not a necessary and sufficient cause</a:t>
            </a:r>
          </a:p>
          <a:p>
            <a:pPr lvl="2">
              <a:lnSpc>
                <a:spcPct val="90000"/>
              </a:lnSpc>
              <a:spcAft>
                <a:spcPts val="1200"/>
              </a:spcAft>
            </a:pPr>
            <a:r>
              <a:rPr lang="en-AU" sz="1800" dirty="0" smtClean="0">
                <a:latin typeface="Arial" pitchFamily="34" charset="0"/>
              </a:rPr>
              <a:t>Concern over alcohol being used to excuse offender or stigmatise victim</a:t>
            </a:r>
          </a:p>
          <a:p>
            <a:pPr lvl="2">
              <a:lnSpc>
                <a:spcPct val="90000"/>
              </a:lnSpc>
              <a:spcAft>
                <a:spcPts val="1200"/>
              </a:spcAft>
            </a:pPr>
            <a:r>
              <a:rPr lang="en-AU" sz="1800" dirty="0" smtClean="0">
                <a:latin typeface="Arial" pitchFamily="34" charset="0"/>
              </a:rPr>
              <a:t>Reasonable evidence that at least some instances of IPV would not have occurred without the involvement of alcohol (WHO , 2010)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Limited research assessing the effects of alcohol policies on rates of IPV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1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766986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Results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455025" cy="491070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Across the study area, changes in packaged liquor licence densities are significantly, positively associated with changes in rates of family violence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AU" sz="2200" dirty="0" smtClean="0">
                <a:latin typeface="Arial" pitchFamily="34" charset="0"/>
              </a:rPr>
              <a:t>Effects are relatively small – a 10% increase in packaged liquor density in a neighbourhood is associated with a 3.3% increase in reported rates of domestic violence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1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Not hugely useful for policy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AU" sz="2200" dirty="0" smtClean="0">
                <a:latin typeface="Arial" pitchFamily="34" charset="0"/>
              </a:rPr>
              <a:t>Blanket policy is not plausible (or desirable).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AU" sz="2200" dirty="0" smtClean="0">
                <a:latin typeface="Arial" pitchFamily="34" charset="0"/>
              </a:rPr>
              <a:t>More important: what kinds of outlets matter in what kinds of neighbourhood?</a:t>
            </a: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88640"/>
            <a:ext cx="7429500" cy="936104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Modelling differential effects across </a:t>
            </a:r>
            <a:r>
              <a:rPr lang="en-AU" b="1" dirty="0" err="1" smtClean="0">
                <a:latin typeface="Arial" pitchFamily="34" charset="0"/>
              </a:rPr>
              <a:t>neighourhood</a:t>
            </a:r>
            <a:r>
              <a:rPr lang="en-AU" b="1" dirty="0" smtClean="0">
                <a:latin typeface="Arial" pitchFamily="34" charset="0"/>
              </a:rPr>
              <a:t> types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455025" cy="4622676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Develop separate models for five clusters of neighbourhood types (derived using cluster analyses)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No detailed data available over time to compare different types of outlet within licence categories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AU" sz="2200" dirty="0" smtClean="0">
                <a:latin typeface="Arial" pitchFamily="34" charset="0"/>
              </a:rPr>
              <a:t>E.g. No data on sales, </a:t>
            </a:r>
            <a:r>
              <a:rPr lang="en-AU" sz="2200" dirty="0" err="1" smtClean="0">
                <a:latin typeface="Arial" pitchFamily="34" charset="0"/>
              </a:rPr>
              <a:t>floorspace</a:t>
            </a:r>
            <a:r>
              <a:rPr lang="en-AU" sz="2200" dirty="0" smtClean="0">
                <a:latin typeface="Arial" pitchFamily="34" charset="0"/>
              </a:rPr>
              <a:t>, trading hours, turnover, </a:t>
            </a:r>
            <a:r>
              <a:rPr lang="en-AU" sz="2200" dirty="0" err="1" smtClean="0">
                <a:latin typeface="Arial" pitchFamily="34" charset="0"/>
              </a:rPr>
              <a:t>etc</a:t>
            </a: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1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88640"/>
            <a:ext cx="7429500" cy="936104"/>
          </a:xfrm>
        </p:spPr>
        <p:txBody>
          <a:bodyPr/>
          <a:lstStyle/>
          <a:p>
            <a:r>
              <a:rPr lang="en-AU" b="1" dirty="0" smtClean="0">
                <a:latin typeface="Arial" pitchFamily="34" charset="0"/>
              </a:rPr>
              <a:t>Postcode clusters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455025" cy="4622676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1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550" y="740900"/>
            <a:ext cx="5612730" cy="51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766986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Results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1025"/>
            <a:ext cx="91440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766986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Results</a:t>
            </a:r>
          </a:p>
        </p:txBody>
      </p:sp>
      <p:sp useBgFill="1">
        <p:nvSpPr>
          <p:cNvPr id="6" name="Rectangle 4"/>
          <p:cNvSpPr txBox="1">
            <a:spLocks noChangeArrowheads="1"/>
          </p:cNvSpPr>
          <p:nvPr/>
        </p:nvSpPr>
        <p:spPr>
          <a:xfrm>
            <a:off x="395536" y="980728"/>
            <a:ext cx="8455025" cy="46946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Microsoft Sans Serif" pitchFamily="34" charset="0"/>
              </a:rPr>
              <a:t>Neighourhood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Microsoft Sans Serif" pitchFamily="34" charset="0"/>
              </a:rPr>
              <a:t>-specific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Microsoft Sans Serif" pitchFamily="34" charset="0"/>
              </a:rPr>
              <a:t> results</a:t>
            </a: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icrosoft Sans Serif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Packaged liquor outlets</a:t>
            </a:r>
            <a:r>
              <a:rPr kumimoji="0" lang="en-A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were significant in all types of neighbourhood except the ‘fringe’ areas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AU" sz="2200" dirty="0" smtClean="0"/>
              <a:t>Pubs were significant in three neighbourhood types, but with much smaller effects than packaged liquor in two</a:t>
            </a:r>
            <a:endParaRPr kumimoji="0" lang="en-AU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AU" sz="2200" baseline="0" dirty="0" smtClean="0"/>
              <a:t>On-premise</a:t>
            </a:r>
            <a:r>
              <a:rPr lang="en-AU" sz="2200" dirty="0" smtClean="0"/>
              <a:t> outlets were not significant in any neighbourhood types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icrosoft Sans Serif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icrosoft Sans Serif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icrosoft Sans Serif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766986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Conclusions</a:t>
            </a:r>
          </a:p>
        </p:txBody>
      </p:sp>
      <p:sp useBgFill="1">
        <p:nvSpPr>
          <p:cNvPr id="7" name="Rectangle 4"/>
          <p:cNvSpPr txBox="1">
            <a:spLocks noChangeArrowheads="1"/>
          </p:cNvSpPr>
          <p:nvPr/>
        </p:nvSpPr>
        <p:spPr>
          <a:xfrm>
            <a:off x="395536" y="980728"/>
            <a:ext cx="8455025" cy="46946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Microsoft Sans Serif" pitchFamily="34" charset="0"/>
              </a:rPr>
              <a:t>Suggestive evidence that alcohol outlet density at the </a:t>
            </a:r>
            <a:r>
              <a:rPr kumimoji="0" lang="en-A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Microsoft Sans Serif" pitchFamily="34" charset="0"/>
              </a:rPr>
              <a:t>neighbourhoo</a:t>
            </a:r>
            <a:r>
              <a:rPr lang="en-AU" sz="2800" dirty="0" smtClean="0">
                <a:cs typeface="Microsoft Sans Serif" pitchFamily="34" charset="0"/>
              </a:rPr>
              <a:t>d level is associated with family violence</a:t>
            </a: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icrosoft Sans Serif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AU" sz="2200" dirty="0" smtClean="0"/>
              <a:t>Part of a complex causal web and unlikely to be the most important factor in determining rates of family violence (effect sizes quite small)</a:t>
            </a:r>
            <a:endParaRPr kumimoji="0" lang="en-AU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Packaged liquor seems particularly important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Relationships vary across neighbourhood types – largest effects in the central suburbs and in socio-economically disadvantaged neighbourhoods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icrosoft Sans Serif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icrosoft Sans Serif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icrosoft Sans Serif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766986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Conclusions</a:t>
            </a:r>
          </a:p>
        </p:txBody>
      </p:sp>
      <p:sp useBgFill="1">
        <p:nvSpPr>
          <p:cNvPr id="7" name="Rectangle 4"/>
          <p:cNvSpPr txBox="1">
            <a:spLocks noChangeArrowheads="1"/>
          </p:cNvSpPr>
          <p:nvPr/>
        </p:nvSpPr>
        <p:spPr>
          <a:xfrm>
            <a:off x="395536" y="980728"/>
            <a:ext cx="8455025" cy="46946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Microsoft Sans Serif" pitchFamily="34" charset="0"/>
              </a:rPr>
              <a:t>Some substantial limitations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AU" sz="2200" dirty="0" smtClean="0"/>
              <a:t>Relying on aggregate measures of alcohol outlet density which greatly simplify the actual availability</a:t>
            </a:r>
            <a:endParaRPr kumimoji="0" lang="en-AU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Police records of family violence highly influenced by reporting behaviours (crime victimisation survey data suggest less than 40% of offences are reported)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Limited neighbourhood-level control variables available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icrosoft Sans Serif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icrosoft Sans Serif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icrosoft Sans Serif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766986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Implications for policy</a:t>
            </a:r>
          </a:p>
        </p:txBody>
      </p:sp>
      <p:sp useBgFill="1">
        <p:nvSpPr>
          <p:cNvPr id="7" name="Rectangle 4"/>
          <p:cNvSpPr txBox="1">
            <a:spLocks noChangeArrowheads="1"/>
          </p:cNvSpPr>
          <p:nvPr/>
        </p:nvSpPr>
        <p:spPr>
          <a:xfrm>
            <a:off x="395536" y="980728"/>
            <a:ext cx="8455025" cy="46946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Microsoft Sans Serif" pitchFamily="34" charset="0"/>
              </a:rPr>
              <a:t>The results add to the Australian evidence that increasing the availability of alcohol has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Microsoft Sans Serif" pitchFamily="34" charset="0"/>
              </a:rPr>
              <a:t> potential negative effects</a:t>
            </a: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icrosoft Sans Serif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AU" sz="2200" dirty="0" smtClean="0"/>
              <a:t>Previous longitudinal studies have identified relationships between outlet density and general violence as well as alcohol-specific chronic disease</a:t>
            </a:r>
            <a:endParaRPr kumimoji="0" lang="en-AU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AU" sz="2200" smtClean="0"/>
              <a:t>Contradicts </a:t>
            </a:r>
            <a:r>
              <a:rPr lang="en-AU" sz="2200" dirty="0" smtClean="0"/>
              <a:t>the assumptions evident in many policy reviews justifying liberalisation (i.e. that increased competition has no downside)</a:t>
            </a:r>
            <a:endParaRPr kumimoji="0" lang="en-AU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Suggests broader range of outcomes need to be considered in licensing and planning decisions (Victorian hearings tend to focus on ‘amenity’ issues)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AU" sz="2200" dirty="0" smtClean="0"/>
              <a:t>Shouldn’t undermine broader policy agendas aimed at reducing domestic violence</a:t>
            </a:r>
            <a:endParaRPr kumimoji="0" lang="en-AU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icrosoft Sans Serif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icrosoft Sans Serif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icrosoft Sans Serif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1143000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Alcohol policy and family violence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455025" cy="46946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Recent review by Wilson et al. (2014)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Few studies, even fewer well-designed studies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Suggestive evidence on pricing/taxation (although only 1 of 3 studies found significant effects)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Reasonably strong evidence for community restrictions (although studies usually have weak designs)</a:t>
            </a:r>
          </a:p>
          <a:p>
            <a:pPr lvl="2">
              <a:lnSpc>
                <a:spcPct val="90000"/>
              </a:lnSpc>
              <a:spcAft>
                <a:spcPts val="1200"/>
              </a:spcAft>
            </a:pPr>
            <a:r>
              <a:rPr lang="en-AU" sz="1800" dirty="0" smtClean="0">
                <a:latin typeface="Arial" pitchFamily="34" charset="0"/>
              </a:rPr>
              <a:t>E.g. Halls Creek, WA – alcohol stronger than 2.7% not sold as packaged liquor, sales not permitted before midday.</a:t>
            </a:r>
          </a:p>
          <a:p>
            <a:pPr lvl="2">
              <a:lnSpc>
                <a:spcPct val="90000"/>
              </a:lnSpc>
              <a:spcAft>
                <a:spcPts val="1200"/>
              </a:spcAft>
            </a:pPr>
            <a:r>
              <a:rPr lang="en-AU" sz="1800" dirty="0" smtClean="0">
                <a:latin typeface="Arial" pitchFamily="34" charset="0"/>
              </a:rPr>
              <a:t>Reduction of between 25%-50% in police records of domestic violence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What about more gradual changes in availability?</a:t>
            </a:r>
          </a:p>
          <a:p>
            <a:pPr lvl="2">
              <a:lnSpc>
                <a:spcPct val="90000"/>
              </a:lnSpc>
              <a:spcAft>
                <a:spcPts val="12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1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1143000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Relationship between neighbourhood level availability and alcohol problems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455025" cy="45506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A large and growing research literature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Generally based on aggregate-level measures of alcohol availability (e.g. alcohol outlet density) and problems (e.g. assault rates).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Studies use complicated statistical models to adjust for geographical nature of their data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Associations are usually tested cross-</a:t>
            </a:r>
            <a:r>
              <a:rPr lang="en-AU" sz="2200" dirty="0" err="1" smtClean="0">
                <a:latin typeface="Arial" pitchFamily="34" charset="0"/>
              </a:rPr>
              <a:t>sectionally</a:t>
            </a:r>
            <a:r>
              <a:rPr lang="en-AU" sz="2200" dirty="0" smtClean="0">
                <a:latin typeface="Arial" pitchFamily="34" charset="0"/>
              </a:rPr>
              <a:t>, with a wide range of controls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Increasingly longitudinal models are being developed to assess the affect of change over time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1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charset="0"/>
              </a:rPr>
              <a:t>Research evidence</a:t>
            </a:r>
          </a:p>
        </p:txBody>
      </p:sp>
      <p:sp useBgFill="1"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341296" cy="4379913"/>
          </a:xfrm>
        </p:spPr>
        <p:txBody>
          <a:bodyPr/>
          <a:lstStyle/>
          <a:p>
            <a:pPr eaLnBrk="1" hangingPunct="1"/>
            <a:r>
              <a:rPr lang="en-AU" sz="2800" dirty="0" smtClean="0">
                <a:latin typeface="Arial" charset="0"/>
              </a:rPr>
              <a:t>Links between outlet density and:</a:t>
            </a:r>
          </a:p>
          <a:p>
            <a:pPr lvl="1" algn="just" eaLnBrk="1" hangingPunct="1">
              <a:buSzTx/>
              <a:buFont typeface="Arial" pitchFamily="34" charset="0"/>
              <a:buChar char="−"/>
            </a:pPr>
            <a:r>
              <a:rPr lang="en-AU" sz="2200" dirty="0" smtClean="0">
                <a:latin typeface="Arial" charset="0"/>
              </a:rPr>
              <a:t>consumption and drinking patterns, </a:t>
            </a:r>
          </a:p>
          <a:p>
            <a:pPr lvl="1" algn="just" eaLnBrk="1" hangingPunct="1">
              <a:buSzTx/>
              <a:buFont typeface="Arial" pitchFamily="34" charset="0"/>
              <a:buChar char="−"/>
            </a:pPr>
            <a:r>
              <a:rPr lang="en-AU" sz="2200" dirty="0" smtClean="0">
                <a:latin typeface="Arial" charset="0"/>
              </a:rPr>
              <a:t>drink-driving and traffic accidents, </a:t>
            </a:r>
          </a:p>
          <a:p>
            <a:pPr lvl="1" algn="just" eaLnBrk="1" hangingPunct="1">
              <a:buSzTx/>
              <a:buFont typeface="Arial" pitchFamily="34" charset="0"/>
              <a:buChar char="−"/>
            </a:pPr>
            <a:r>
              <a:rPr lang="en-AU" sz="2200" dirty="0" smtClean="0">
                <a:latin typeface="Arial" charset="0"/>
              </a:rPr>
              <a:t>assault, homicide and other violent crimes,</a:t>
            </a:r>
          </a:p>
          <a:p>
            <a:pPr lvl="1" algn="just" eaLnBrk="1" hangingPunct="1">
              <a:buSzTx/>
              <a:buFont typeface="Arial" pitchFamily="34" charset="0"/>
              <a:buChar char="−"/>
            </a:pPr>
            <a:r>
              <a:rPr lang="en-AU" sz="2200" dirty="0" smtClean="0">
                <a:latin typeface="Arial" charset="0"/>
              </a:rPr>
              <a:t>child abuse and neglect,</a:t>
            </a:r>
          </a:p>
          <a:p>
            <a:pPr lvl="1" algn="just" eaLnBrk="1" hangingPunct="1">
              <a:buSzTx/>
              <a:buFont typeface="Arial" pitchFamily="34" charset="0"/>
              <a:buChar char="−"/>
            </a:pPr>
            <a:r>
              <a:rPr lang="en-AU" sz="2200" dirty="0" smtClean="0">
                <a:latin typeface="Arial" charset="0"/>
              </a:rPr>
              <a:t>sexually transmitted diseases,</a:t>
            </a:r>
          </a:p>
          <a:p>
            <a:pPr lvl="1" algn="just" eaLnBrk="1" hangingPunct="1">
              <a:buSzTx/>
              <a:buFont typeface="Arial" pitchFamily="34" charset="0"/>
              <a:buChar char="−"/>
            </a:pPr>
            <a:r>
              <a:rPr lang="en-AU" sz="2200" dirty="0" smtClean="0">
                <a:latin typeface="Arial" charset="0"/>
              </a:rPr>
              <a:t>drunkenness and neighbourhood disturbances,</a:t>
            </a:r>
          </a:p>
          <a:p>
            <a:pPr lvl="1" algn="just" eaLnBrk="1" hangingPunct="1">
              <a:buSzTx/>
              <a:buFont typeface="Arial" pitchFamily="34" charset="0"/>
              <a:buChar char="−"/>
            </a:pPr>
            <a:r>
              <a:rPr lang="en-AU" sz="2200" dirty="0" smtClean="0">
                <a:latin typeface="Arial" charset="0"/>
              </a:rPr>
              <a:t>property damage and vandalism, and</a:t>
            </a:r>
          </a:p>
          <a:p>
            <a:pPr lvl="1" algn="just" eaLnBrk="1" hangingPunct="1">
              <a:buSzTx/>
              <a:buFont typeface="Arial" pitchFamily="34" charset="0"/>
              <a:buChar char="−"/>
            </a:pPr>
            <a:r>
              <a:rPr lang="en-AU" sz="2200" dirty="0" smtClean="0">
                <a:latin typeface="Arial" charset="0"/>
                <a:cs typeface="Times New Roman" pitchFamily="18" charset="0"/>
              </a:rPr>
              <a:t>personal injury</a:t>
            </a:r>
            <a:r>
              <a:rPr lang="en-AU" sz="2200" dirty="0" smtClean="0">
                <a:latin typeface="Arial" charset="0"/>
              </a:rPr>
              <a:t> </a:t>
            </a:r>
          </a:p>
          <a:p>
            <a:pPr lvl="1" algn="just" eaLnBrk="1" hangingPunct="1">
              <a:buSzTx/>
              <a:buFont typeface="Wingdings" pitchFamily="2" charset="2"/>
              <a:buChar char="§"/>
            </a:pPr>
            <a:endParaRPr lang="en-AU" sz="1000" dirty="0" smtClean="0">
              <a:latin typeface="Arial" charset="0"/>
            </a:endParaRPr>
          </a:p>
          <a:p>
            <a:pPr algn="just" eaLnBrk="1" hangingPunct="1">
              <a:buSzTx/>
              <a:buFont typeface="Wingdings" pitchFamily="2" charset="2"/>
              <a:buChar char="§"/>
            </a:pPr>
            <a:r>
              <a:rPr lang="en-AU" sz="2800" dirty="0" smtClean="0">
                <a:latin typeface="Arial" charset="0"/>
              </a:rPr>
              <a:t>Most small-area research from the late 1990s onwards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32656"/>
            <a:ext cx="7429500" cy="1096094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  <a:cs typeface="Arial" pitchFamily="34" charset="0"/>
              </a:rPr>
              <a:t>Research evidence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0063" y="836712"/>
            <a:ext cx="8455025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AU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charset="0"/>
              </a:rPr>
              <a:t>Studies mostly come from US cities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200" dirty="0" smtClean="0">
                <a:latin typeface="Arial" charset="0"/>
              </a:rPr>
              <a:t>Gradually emerging from other settings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charset="0"/>
              </a:rPr>
              <a:t>Largely based on cross-sectional designs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200" dirty="0" smtClean="0">
                <a:latin typeface="Arial" charset="0"/>
              </a:rPr>
              <a:t>Increasing number of longitudinal studies that generally support the cross-sectional findings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charset="0"/>
              </a:rPr>
              <a:t>Big picture: rates of harm seem to be associated with alcohol availability at the local level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200" dirty="0" smtClean="0">
                <a:latin typeface="Arial" charset="0"/>
              </a:rPr>
              <a:t>Variety between setting to setting, outcome to outcome and across licence types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200" dirty="0" smtClean="0">
                <a:latin typeface="Arial" charset="0"/>
              </a:rPr>
              <a:t>Wide range of outcomes examined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911002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Alcohol availability and family violence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455025" cy="46946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Limited evidence base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Studies all from the US or Australia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Mostly cross-sectional, using a mix of self-report and administrative data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Mixed findings – most studies found some association, but the relationships between particular types of outlet and IPV varied, and were sometimes entirely mediated by alcohol consumption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Two longitudinal studies from California</a:t>
            </a:r>
          </a:p>
          <a:p>
            <a:pPr lvl="2">
              <a:lnSpc>
                <a:spcPct val="90000"/>
              </a:lnSpc>
              <a:spcAft>
                <a:spcPts val="1200"/>
              </a:spcAft>
            </a:pPr>
            <a:r>
              <a:rPr lang="en-AU" sz="1800" dirty="0" smtClean="0">
                <a:latin typeface="Arial" pitchFamily="34" charset="0"/>
              </a:rPr>
              <a:t>One found that packaged liquor outlets were associated with police-recorded IPV, the other found that bars were associated with ED presentations related to IPV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1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911002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Alcohol availability and family violence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455025" cy="46946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Potential mechanisms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Small changes in availability have small affect overall consumption, changing rates of intoxication and therefore violence (crude availability theory)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Changes in types of availability change contexts of drinking and shift the types of harms that occur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Gradual changes in availability affect drinking particularly for marginalised heavy drinkers, who may have higher rates of family violence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1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429500" cy="911002"/>
          </a:xfrm>
        </p:spPr>
        <p:txBody>
          <a:bodyPr/>
          <a:lstStyle/>
          <a:p>
            <a:pPr eaLnBrk="1" hangingPunct="1"/>
            <a:r>
              <a:rPr lang="en-AU" b="1" dirty="0" smtClean="0">
                <a:latin typeface="Arial" pitchFamily="34" charset="0"/>
              </a:rPr>
              <a:t>The current study</a:t>
            </a:r>
          </a:p>
        </p:txBody>
      </p:sp>
      <p:sp useBgFill="1"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455025" cy="46946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 smtClean="0">
                <a:latin typeface="Arial" pitchFamily="34" charset="0"/>
              </a:rPr>
              <a:t>Examines the postcode level relationship between alcohol availability and police recorded family violence in Melbourne over a ten year period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Makes use of a major natural experiment in Victorian alcohol availability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Relies on administrative data from liquor licensing regulator, Victorian Police and the ABS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AU" sz="2200" dirty="0" smtClean="0">
                <a:latin typeface="Arial" pitchFamily="34" charset="0"/>
              </a:rPr>
              <a:t>The first longitudinal analysis of Australian data on this topic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endParaRPr lang="en-AU" sz="1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1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AU" sz="22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AU" sz="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AU" sz="2200" dirty="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endParaRPr lang="en-AU" sz="1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MP UNSW w purple logo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ommet"/>
        <a:ea typeface=""/>
        <a:cs typeface=""/>
      </a:majorFont>
      <a:minorFont>
        <a:latin typeface="Somme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8628D7-EB87-4587-AAA1-3FACACC722E6}"/>
</file>

<file path=customXml/itemProps2.xml><?xml version="1.0" encoding="utf-8"?>
<ds:datastoreItem xmlns:ds="http://schemas.openxmlformats.org/officeDocument/2006/customXml" ds:itemID="{69E7BFE9-D497-4B02-992D-13748104E75A}"/>
</file>

<file path=customXml/itemProps3.xml><?xml version="1.0" encoding="utf-8"?>
<ds:datastoreItem xmlns:ds="http://schemas.openxmlformats.org/officeDocument/2006/customXml" ds:itemID="{A7205E7C-D9ED-49AD-8ABE-B0CE075B5E56}"/>
</file>

<file path=docProps/app.xml><?xml version="1.0" encoding="utf-8"?>
<Properties xmlns="http://schemas.openxmlformats.org/officeDocument/2006/extended-properties" xmlns:vt="http://schemas.openxmlformats.org/officeDocument/2006/docPropsVTypes">
  <Template>DPMP UNSW w purple logo</Template>
  <TotalTime>1955</TotalTime>
  <Words>1343</Words>
  <Application>Microsoft Office PowerPoint</Application>
  <PresentationFormat>On-screen Show (4:3)</PresentationFormat>
  <Paragraphs>303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DPMP UNSW w purple logo</vt:lpstr>
      <vt:lpstr>PowerPoint Presentation</vt:lpstr>
      <vt:lpstr>Alcohol and family violence</vt:lpstr>
      <vt:lpstr>Alcohol policy and family violence</vt:lpstr>
      <vt:lpstr>Relationship between neighbourhood level availability and alcohol problems</vt:lpstr>
      <vt:lpstr>Research evidence</vt:lpstr>
      <vt:lpstr>Research evidence</vt:lpstr>
      <vt:lpstr>Alcohol availability and family violence</vt:lpstr>
      <vt:lpstr>Alcohol availability and family violence</vt:lpstr>
      <vt:lpstr>The current study</vt:lpstr>
      <vt:lpstr>Victorian policy changes</vt:lpstr>
      <vt:lpstr>Victorian policy changes</vt:lpstr>
      <vt:lpstr>Effects of regulatory changes</vt:lpstr>
      <vt:lpstr>PowerPoint Presentation</vt:lpstr>
      <vt:lpstr>PowerPoint Presentation</vt:lpstr>
      <vt:lpstr>This study</vt:lpstr>
      <vt:lpstr>This study</vt:lpstr>
      <vt:lpstr>Results</vt:lpstr>
      <vt:lpstr>Results</vt:lpstr>
      <vt:lpstr>Results</vt:lpstr>
      <vt:lpstr>Results</vt:lpstr>
      <vt:lpstr>Modelling differential effects across neighourhood types</vt:lpstr>
      <vt:lpstr>Postcode clusters</vt:lpstr>
      <vt:lpstr>Results</vt:lpstr>
      <vt:lpstr>Results</vt:lpstr>
      <vt:lpstr>Conclusions</vt:lpstr>
      <vt:lpstr>Conclusions</vt:lpstr>
      <vt:lpstr>Implications for policy</vt:lpstr>
    </vt:vector>
  </TitlesOfParts>
  <Company>Turningpoint Alcohol and Drug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longitudinal relationship between alcohol availability and family violence in Victoria</dc:title>
  <dc:creator>Michael Livingston</dc:creator>
  <cp:lastModifiedBy>Florence Sin</cp:lastModifiedBy>
  <cp:revision>164</cp:revision>
  <dcterms:created xsi:type="dcterms:W3CDTF">2013-03-13T00:45:11Z</dcterms:created>
  <dcterms:modified xsi:type="dcterms:W3CDTF">2015-03-18T01:07:17Z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4" name="DC_x002e_Type_x002e_DocType_x0020__x0028_JSMS">
    <vt:lpwstr/>
  </property>
  <property fmtid="{D5CDD505-2E9C-101B-9397-08002B2CF9AE}" pid="5" name="Content_x0020_tags">
    <vt:lpwstr/>
  </property>
  <property fmtid="{D5CDD505-2E9C-101B-9397-08002B2CF9AE}" pid="7" name="Content tags">
    <vt:lpwstr>105;#Conference proceedings / Presentations|c21264d4-9564-4e41-9805-0fcb8759ef5a</vt:lpwstr>
  </property>
  <property fmtid="{D5CDD505-2E9C-101B-9397-08002B2CF9AE}" pid="10" name="DC.Type.DocType (JSMS">
    <vt:lpwstr>126;#Presentation|96b9c332-40fe-4061-87fb-bc6c76567afe</vt:lpwstr>
  </property>
  <property fmtid="{D5CDD505-2E9C-101B-9397-08002B2CF9AE}" pid="14" name="bc56bdda6a6a44c48d8cfdd96ad4c1470">
    <vt:lpwstr>Presentation|96b9c332-40fe-4061-87fb-bc6c76567afe</vt:lpwstr>
  </property>
</Properties>
</file>