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drawings/drawing1.xml" ContentType="application/vnd.openxmlformats-officedocument.drawingml.chartshapes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6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1.xml" ContentType="application/vnd.openxmlformats-officedocument.presentationml.slideLayout+xml"/>
  <Override PartName="/ppt/notesSlides/notesSlide2.xml" ContentType="application/vnd.openxmlformats-officedocument.presentationml.notesSlide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charts/chart5.xml" ContentType="application/vnd.openxmlformats-officedocument.drawingml.char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harts/chart4.xml" ContentType="application/vnd.openxmlformats-officedocument.drawingml.chart+xml"/>
  <Override PartName="/ppt/charts/chart3.xml" ContentType="application/vnd.openxmlformats-officedocument.drawingml.char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81" r:id="rId3"/>
    <p:sldId id="284" r:id="rId4"/>
    <p:sldId id="257" r:id="rId5"/>
    <p:sldId id="282" r:id="rId6"/>
    <p:sldId id="283" r:id="rId7"/>
    <p:sldId id="287" r:id="rId8"/>
    <p:sldId id="286" r:id="rId9"/>
    <p:sldId id="268" r:id="rId10"/>
    <p:sldId id="270" r:id="rId11"/>
    <p:sldId id="288" r:id="rId12"/>
    <p:sldId id="291" r:id="rId13"/>
    <p:sldId id="290" r:id="rId14"/>
    <p:sldId id="292" r:id="rId15"/>
    <p:sldId id="289" r:id="rId16"/>
    <p:sldId id="273" r:id="rId17"/>
  </p:sldIdLst>
  <p:sldSz cx="9144000" cy="6858000" type="screen4x3"/>
  <p:notesSz cx="9926638" cy="6797675"/>
  <p:defaultTextStyle>
    <a:defPPr>
      <a:defRPr lang="en-AU"/>
    </a:defPPr>
    <a:lvl1pPr algn="l" rtl="0" fontAlgn="base">
      <a:spcBef>
        <a:spcPct val="20000"/>
      </a:spcBef>
      <a:spcAft>
        <a:spcPct val="0"/>
      </a:spcAft>
      <a:buChar char="•"/>
      <a:defRPr sz="15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har char="•"/>
      <a:defRPr sz="15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har char="•"/>
      <a:defRPr sz="15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har char="•"/>
      <a:defRPr sz="15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har char="•"/>
      <a:defRPr sz="15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5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5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5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5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EDEA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78" autoAdjust="0"/>
    <p:restoredTop sz="68761" autoAdjust="0"/>
  </p:normalViewPr>
  <p:slideViewPr>
    <p:cSldViewPr>
      <p:cViewPr varScale="1">
        <p:scale>
          <a:sx n="75" d="100"/>
          <a:sy n="75" d="100"/>
        </p:scale>
        <p:origin x="-67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customXml" Target="../customXml/item3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OR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Sheet1!$A$2:$A$12</c:f>
              <c:strCache>
                <c:ptCount val="11"/>
                <c:pt idx="0">
                  <c:v>Indigenous</c:v>
                </c:pt>
                <c:pt idx="1">
                  <c:v>Female</c:v>
                </c:pt>
                <c:pt idx="2">
                  <c:v>Age</c:v>
                </c:pt>
                <c:pt idx="3">
                  <c:v>2-4 prior appearances</c:v>
                </c:pt>
                <c:pt idx="4">
                  <c:v>5+ prior appearances</c:v>
                </c:pt>
                <c:pt idx="5">
                  <c:v>Offfence seriousness</c:v>
                </c:pt>
                <c:pt idx="6">
                  <c:v>Serious violence</c:v>
                </c:pt>
                <c:pt idx="7">
                  <c:v>Multiple counts</c:v>
                </c:pt>
                <c:pt idx="8">
                  <c:v>Released pre-trial</c:v>
                </c:pt>
                <c:pt idx="9">
                  <c:v>Trial</c:v>
                </c:pt>
                <c:pt idx="10">
                  <c:v>D.V. offence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1.6559999999999999</c:v>
                </c:pt>
                <c:pt idx="1">
                  <c:v>0.432</c:v>
                </c:pt>
                <c:pt idx="2">
                  <c:v>1.0069999999999999</c:v>
                </c:pt>
                <c:pt idx="3">
                  <c:v>1.903</c:v>
                </c:pt>
                <c:pt idx="4">
                  <c:v>5.3259999999999996</c:v>
                </c:pt>
                <c:pt idx="5">
                  <c:v>1.028</c:v>
                </c:pt>
                <c:pt idx="6">
                  <c:v>2.6240000000000001</c:v>
                </c:pt>
                <c:pt idx="7">
                  <c:v>2.105</c:v>
                </c:pt>
                <c:pt idx="8">
                  <c:v>2.4E-2</c:v>
                </c:pt>
                <c:pt idx="9">
                  <c:v>1.349</c:v>
                </c:pt>
                <c:pt idx="10">
                  <c:v>0.67200000000000004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942400"/>
        <c:axId val="35943936"/>
      </c:barChart>
      <c:catAx>
        <c:axId val="35942400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300"/>
            </a:pPr>
            <a:endParaRPr lang="en-US"/>
          </a:p>
        </c:txPr>
        <c:crossAx val="35943936"/>
        <c:crosses val="autoZero"/>
        <c:auto val="1"/>
        <c:lblAlgn val="ctr"/>
        <c:lblOffset val="100"/>
        <c:noMultiLvlLbl val="0"/>
      </c:catAx>
      <c:valAx>
        <c:axId val="35943936"/>
        <c:scaling>
          <c:orientation val="minMax"/>
        </c:scaling>
        <c:delete val="0"/>
        <c:axPos val="b"/>
        <c:majorGridlines>
          <c:spPr>
            <a:ln w="6350">
              <a:solidFill>
                <a:schemeClr val="tx1"/>
              </a:solidFill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solidFill>
              <a:srgbClr val="C00000"/>
            </a:solidFill>
            <a:prstDash val="sysDot"/>
          </a:ln>
        </c:spPr>
        <c:txPr>
          <a:bodyPr rot="-5400000" vert="horz"/>
          <a:lstStyle/>
          <a:p>
            <a:pPr>
              <a:defRPr sz="1100" baseline="0"/>
            </a:pPr>
            <a:endParaRPr lang="en-US"/>
          </a:p>
        </c:txPr>
        <c:crossAx val="35942400"/>
        <c:crosses val="autoZero"/>
        <c:crossBetween val="between"/>
        <c:majorUnit val="0.2"/>
      </c:valAx>
      <c:spPr>
        <a:solidFill>
          <a:schemeClr val="bg1"/>
        </a:solidFill>
        <a:ln>
          <a:solidFill>
            <a:srgbClr val="C00000"/>
          </a:solidFill>
        </a:ln>
      </c:spPr>
    </c:plotArea>
    <c:plotVisOnly val="1"/>
    <c:dispBlanksAs val="gap"/>
    <c:showDLblsOverMax val="0"/>
  </c:chart>
  <c:spPr>
    <a:solidFill>
      <a:schemeClr val="accent3">
        <a:lumMod val="95000"/>
      </a:schemeClr>
    </a:solidFill>
  </c:spPr>
  <c:txPr>
    <a:bodyPr/>
    <a:lstStyle/>
    <a:p>
      <a:pPr>
        <a:defRPr sz="1300" baseline="0">
          <a:latin typeface="Arial Narrow" panose="020B0606020202030204" pitchFamily="34" charset="0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Coeff.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Sheet1!$A$2:$A$12</c:f>
              <c:strCache>
                <c:ptCount val="11"/>
                <c:pt idx="0">
                  <c:v>Indigenous*</c:v>
                </c:pt>
                <c:pt idx="1">
                  <c:v>Female*</c:v>
                </c:pt>
                <c:pt idx="2">
                  <c:v>Age*</c:v>
                </c:pt>
                <c:pt idx="3">
                  <c:v>2-4 prior appearances</c:v>
                </c:pt>
                <c:pt idx="4">
                  <c:v>5+ prior appearances*</c:v>
                </c:pt>
                <c:pt idx="5">
                  <c:v>Offfence seriousness*</c:v>
                </c:pt>
                <c:pt idx="6">
                  <c:v>Serious violence*</c:v>
                </c:pt>
                <c:pt idx="7">
                  <c:v>Multiple counts</c:v>
                </c:pt>
                <c:pt idx="8">
                  <c:v>Released pre-trial</c:v>
                </c:pt>
                <c:pt idx="9">
                  <c:v>Trial*</c:v>
                </c:pt>
                <c:pt idx="10">
                  <c:v>D.V. offence*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0.40100000000000002</c:v>
                </c:pt>
                <c:pt idx="1">
                  <c:v>-1.08</c:v>
                </c:pt>
                <c:pt idx="2">
                  <c:v>-1.0999999999999999E-2</c:v>
                </c:pt>
                <c:pt idx="3">
                  <c:v>-0.47199999999999998</c:v>
                </c:pt>
                <c:pt idx="4">
                  <c:v>-0.68799999999999994</c:v>
                </c:pt>
                <c:pt idx="5">
                  <c:v>6.0000000000000001E-3</c:v>
                </c:pt>
                <c:pt idx="6">
                  <c:v>2.4910000000000001</c:v>
                </c:pt>
                <c:pt idx="7">
                  <c:v>0.108</c:v>
                </c:pt>
                <c:pt idx="8">
                  <c:v>-0.112</c:v>
                </c:pt>
                <c:pt idx="9">
                  <c:v>0.68300000000000005</c:v>
                </c:pt>
                <c:pt idx="10">
                  <c:v>-0.71199999999999997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6267136"/>
        <c:axId val="36268672"/>
      </c:barChart>
      <c:catAx>
        <c:axId val="36267136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300" baseline="0"/>
            </a:pPr>
            <a:endParaRPr lang="en-US"/>
          </a:p>
        </c:txPr>
        <c:crossAx val="36268672"/>
        <c:crosses val="autoZero"/>
        <c:auto val="1"/>
        <c:lblAlgn val="ctr"/>
        <c:lblOffset val="100"/>
        <c:noMultiLvlLbl val="0"/>
      </c:catAx>
      <c:valAx>
        <c:axId val="36268672"/>
        <c:scaling>
          <c:orientation val="minMax"/>
        </c:scaling>
        <c:delete val="0"/>
        <c:axPos val="b"/>
        <c:majorGridlines>
          <c:spPr>
            <a:ln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36267136"/>
        <c:crosses val="autoZero"/>
        <c:crossBetween val="between"/>
        <c:majorUnit val="0.2"/>
      </c:valAx>
      <c:spPr>
        <a:solidFill>
          <a:schemeClr val="bg1"/>
        </a:solidFill>
        <a:ln>
          <a:solidFill>
            <a:srgbClr val="C00000"/>
          </a:solidFill>
        </a:ln>
      </c:spPr>
    </c:plotArea>
    <c:plotVisOnly val="1"/>
    <c:dispBlanksAs val="gap"/>
    <c:showDLblsOverMax val="0"/>
  </c:chart>
  <c:spPr>
    <a:solidFill>
      <a:schemeClr val="accent3">
        <a:lumMod val="95000"/>
      </a:schemeClr>
    </a:solidFill>
  </c:spPr>
  <c:txPr>
    <a:bodyPr/>
    <a:lstStyle/>
    <a:p>
      <a:pPr>
        <a:defRPr sz="1200" baseline="0">
          <a:latin typeface="Arial Narrow" panose="020B0606020202030204" pitchFamily="34" charset="0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Intensive/other detention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D.V. offence</c:v>
                </c:pt>
                <c:pt idx="1">
                  <c:v>Other violent offence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6.0000000000000001E-3</c:v>
                </c:pt>
                <c:pt idx="1">
                  <c:v>0.01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Supervised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D.V. offence</c:v>
                </c:pt>
                <c:pt idx="1">
                  <c:v>Other violent offence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0.19700000000000001</c:v>
                </c:pt>
                <c:pt idx="1">
                  <c:v>0.17399999999999999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Unsupervised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D.V. offence</c:v>
                </c:pt>
                <c:pt idx="1">
                  <c:v>Other violent offence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0.29399999999999998</c:v>
                </c:pt>
                <c:pt idx="1">
                  <c:v>0.26500000000000001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Community service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D.V. offence</c:v>
                </c:pt>
                <c:pt idx="1">
                  <c:v>Other violent offence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3.6999999999999998E-2</c:v>
                </c:pt>
                <c:pt idx="1">
                  <c:v>4.9000000000000002E-2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Monetary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D.V. offence</c:v>
                </c:pt>
                <c:pt idx="1">
                  <c:v>Other violent offence</c:v>
                </c:pt>
              </c:strCache>
            </c:strRef>
          </c:cat>
          <c:val>
            <c:numRef>
              <c:f>Sheet1!$F$2:$F$3</c:f>
              <c:numCache>
                <c:formatCode>General</c:formatCode>
                <c:ptCount val="2"/>
                <c:pt idx="0">
                  <c:v>0.16</c:v>
                </c:pt>
                <c:pt idx="1">
                  <c:v>0.23799999999999999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Minor/nominal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D.V. offence</c:v>
                </c:pt>
                <c:pt idx="1">
                  <c:v>Other violent offence</c:v>
                </c:pt>
              </c:strCache>
            </c:strRef>
          </c:cat>
          <c:val>
            <c:numRef>
              <c:f>Sheet1!$G$2:$G$3</c:f>
              <c:numCache>
                <c:formatCode>General</c:formatCode>
                <c:ptCount val="2"/>
                <c:pt idx="0">
                  <c:v>0.214</c:v>
                </c:pt>
                <c:pt idx="1">
                  <c:v>0.158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5497088"/>
        <c:axId val="35499008"/>
      </c:lineChart>
      <c:catAx>
        <c:axId val="3549708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35499008"/>
        <c:crosses val="autoZero"/>
        <c:auto val="1"/>
        <c:lblAlgn val="ctr"/>
        <c:lblOffset val="100"/>
        <c:noMultiLvlLbl val="0"/>
      </c:catAx>
      <c:valAx>
        <c:axId val="35499008"/>
        <c:scaling>
          <c:orientation val="minMax"/>
          <c:max val="0.30000000000000004"/>
          <c:min val="0"/>
        </c:scaling>
        <c:delete val="0"/>
        <c:axPos val="l"/>
        <c:majorGridlines>
          <c:spPr>
            <a:ln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 sz="1400" baseline="0"/>
            </a:pPr>
            <a:endParaRPr lang="en-US"/>
          </a:p>
        </c:txPr>
        <c:crossAx val="35497088"/>
        <c:crosses val="autoZero"/>
        <c:crossBetween val="between"/>
        <c:majorUnit val="5.000000000000001E-2"/>
      </c:valAx>
      <c:spPr>
        <a:solidFill>
          <a:schemeClr val="bg1"/>
        </a:solidFill>
        <a:ln>
          <a:solidFill>
            <a:srgbClr val="C00000"/>
          </a:solidFill>
        </a:ln>
      </c:spPr>
    </c:plotArea>
    <c:plotVisOnly val="1"/>
    <c:dispBlanksAs val="gap"/>
    <c:showDLblsOverMax val="0"/>
  </c:chart>
  <c:spPr>
    <a:solidFill>
      <a:schemeClr val="accent3">
        <a:lumMod val="95000"/>
      </a:schemeClr>
    </a:solidFill>
  </c:spPr>
  <c:txPr>
    <a:bodyPr/>
    <a:lstStyle/>
    <a:p>
      <a:pPr>
        <a:defRPr sz="1300" baseline="0">
          <a:latin typeface="Arial Narrow" panose="020B0606020202030204" pitchFamily="34" charset="0"/>
        </a:defRPr>
      </a:pPr>
      <a:endParaRPr lang="en-US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OR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Sheet1!$A$2:$A$12</c:f>
              <c:strCache>
                <c:ptCount val="11"/>
                <c:pt idx="0">
                  <c:v>Indigenous</c:v>
                </c:pt>
                <c:pt idx="1">
                  <c:v>Female*</c:v>
                </c:pt>
                <c:pt idx="2">
                  <c:v>Age</c:v>
                </c:pt>
                <c:pt idx="3">
                  <c:v>2-4 prior appearances*</c:v>
                </c:pt>
                <c:pt idx="4">
                  <c:v>5+ prior appearances*</c:v>
                </c:pt>
                <c:pt idx="5">
                  <c:v>Offfence seriousness*</c:v>
                </c:pt>
                <c:pt idx="6">
                  <c:v>Serious violence*</c:v>
                </c:pt>
                <c:pt idx="7">
                  <c:v>Multiple counts*</c:v>
                </c:pt>
                <c:pt idx="8">
                  <c:v>Released pre-trial*</c:v>
                </c:pt>
                <c:pt idx="9">
                  <c:v>Trial</c:v>
                </c:pt>
                <c:pt idx="10">
                  <c:v>D.V. offence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0.96099999999999997</c:v>
                </c:pt>
                <c:pt idx="1">
                  <c:v>0.78700000000000003</c:v>
                </c:pt>
                <c:pt idx="2">
                  <c:v>1.0009999999999999</c:v>
                </c:pt>
                <c:pt idx="3">
                  <c:v>1.2929999999999999</c:v>
                </c:pt>
                <c:pt idx="4">
                  <c:v>15.127000000000001</c:v>
                </c:pt>
                <c:pt idx="5">
                  <c:v>1.0449999999999999</c:v>
                </c:pt>
                <c:pt idx="6">
                  <c:v>0.98299999999999998</c:v>
                </c:pt>
                <c:pt idx="7">
                  <c:v>1.173</c:v>
                </c:pt>
                <c:pt idx="8">
                  <c:v>0.878</c:v>
                </c:pt>
                <c:pt idx="9">
                  <c:v>1.0509999999999999</c:v>
                </c:pt>
                <c:pt idx="10">
                  <c:v>0.84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7504512"/>
        <c:axId val="77507968"/>
      </c:barChart>
      <c:catAx>
        <c:axId val="77504512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300"/>
            </a:pPr>
            <a:endParaRPr lang="en-US"/>
          </a:p>
        </c:txPr>
        <c:crossAx val="77507968"/>
        <c:crosses val="autoZero"/>
        <c:auto val="1"/>
        <c:lblAlgn val="ctr"/>
        <c:lblOffset val="100"/>
        <c:noMultiLvlLbl val="0"/>
      </c:catAx>
      <c:valAx>
        <c:axId val="77507968"/>
        <c:scaling>
          <c:orientation val="minMax"/>
          <c:max val="15.3"/>
          <c:min val="0.4"/>
        </c:scaling>
        <c:delete val="0"/>
        <c:axPos val="b"/>
        <c:majorGridlines>
          <c:spPr>
            <a:ln w="6350">
              <a:solidFill>
                <a:schemeClr val="tx1"/>
              </a:solidFill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solidFill>
              <a:srgbClr val="C00000"/>
            </a:solidFill>
            <a:prstDash val="sysDot"/>
          </a:ln>
        </c:spPr>
        <c:txPr>
          <a:bodyPr rot="-5400000" vert="horz"/>
          <a:lstStyle/>
          <a:p>
            <a:pPr>
              <a:defRPr sz="900" baseline="0"/>
            </a:pPr>
            <a:endParaRPr lang="en-US"/>
          </a:p>
        </c:txPr>
        <c:crossAx val="77504512"/>
        <c:crosses val="autoZero"/>
        <c:crossBetween val="between"/>
        <c:majorUnit val="0.30000000000000004"/>
      </c:valAx>
      <c:spPr>
        <a:solidFill>
          <a:schemeClr val="bg1"/>
        </a:solidFill>
        <a:ln>
          <a:solidFill>
            <a:srgbClr val="C00000"/>
          </a:solidFill>
        </a:ln>
      </c:spPr>
    </c:plotArea>
    <c:plotVisOnly val="1"/>
    <c:dispBlanksAs val="gap"/>
    <c:showDLblsOverMax val="0"/>
  </c:chart>
  <c:spPr>
    <a:solidFill>
      <a:schemeClr val="accent3">
        <a:lumMod val="95000"/>
      </a:schemeClr>
    </a:solidFill>
  </c:spPr>
  <c:txPr>
    <a:bodyPr/>
    <a:lstStyle/>
    <a:p>
      <a:pPr>
        <a:defRPr sz="1300" baseline="0">
          <a:latin typeface="Arial Narrow" panose="020B0606020202030204" pitchFamily="34" charset="0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OR</c:v>
                </c:pt>
              </c:strCache>
            </c:strRef>
          </c:tx>
          <c:spPr>
            <a:solidFill>
              <a:schemeClr val="bg1">
                <a:lumMod val="95000"/>
              </a:schemeClr>
            </a:solidFill>
          </c:spPr>
          <c:invertIfNegative val="0"/>
          <c:cat>
            <c:strRef>
              <c:f>Sheet1!$A$2</c:f>
              <c:strCache>
                <c:ptCount val="1"/>
                <c:pt idx="0">
                  <c:v>D.V. offence*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0.84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0436480"/>
        <c:axId val="40438784"/>
      </c:barChart>
      <c:catAx>
        <c:axId val="40436480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40438784"/>
        <c:crosses val="autoZero"/>
        <c:auto val="1"/>
        <c:lblAlgn val="ctr"/>
        <c:lblOffset val="100"/>
        <c:noMultiLvlLbl val="0"/>
      </c:catAx>
      <c:valAx>
        <c:axId val="40438784"/>
        <c:scaling>
          <c:orientation val="minMax"/>
        </c:scaling>
        <c:delete val="0"/>
        <c:axPos val="b"/>
        <c:majorGridlines>
          <c:spPr>
            <a:ln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40436480"/>
        <c:crosses val="autoZero"/>
        <c:crossBetween val="between"/>
      </c:valAx>
    </c:plotArea>
    <c:plotVisOnly val="1"/>
    <c:dispBlanksAs val="gap"/>
    <c:showDLblsOverMax val="0"/>
  </c:chart>
  <c:spPr>
    <a:solidFill>
      <a:srgbClr val="FAEDEA"/>
    </a:solidFill>
    <a:ln>
      <a:solidFill>
        <a:srgbClr val="C00000"/>
      </a:solidFill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0.10121</cdr:x>
      <cdr:y>0.73815</cdr:y>
    </cdr:from>
    <cdr:to>
      <cdr:x>0.45546</cdr:x>
      <cdr:y>0.78811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76064" y="4320480"/>
          <a:ext cx="2016224" cy="292388"/>
        </a:xfrm>
        <a:prstGeom xmlns:a="http://schemas.openxmlformats.org/drawingml/2006/main" prst="rect">
          <a:avLst/>
        </a:prstGeom>
        <a:gradFill xmlns:a="http://schemas.openxmlformats.org/drawingml/2006/main" flip="none" rotWithShape="1">
          <a:gsLst>
            <a:gs pos="0">
              <a:srgbClr val="C00000">
                <a:tint val="66000"/>
                <a:satMod val="160000"/>
              </a:srgbClr>
            </a:gs>
            <a:gs pos="50000">
              <a:srgbClr val="C00000">
                <a:tint val="44500"/>
                <a:satMod val="160000"/>
              </a:srgbClr>
            </a:gs>
            <a:gs pos="100000">
              <a:srgbClr val="C00000">
                <a:tint val="23500"/>
                <a:satMod val="160000"/>
              </a:srgbClr>
            </a:gs>
          </a:gsLst>
          <a:lin ang="13500000" scaled="1"/>
          <a:tileRect/>
        </a:gradFill>
        <a:ln xmlns:a="http://schemas.openxmlformats.org/drawingml/2006/main">
          <a:noFill/>
        </a:ln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AU"/>
          </a:defPPr>
          <a:lvl1pPr algn="l" rtl="0" fontAlgn="base">
            <a:spcBef>
              <a:spcPct val="20000"/>
            </a:spcBef>
            <a:spcAft>
              <a:spcPct val="0"/>
            </a:spcAft>
            <a:buChar char="•"/>
            <a:defRPr sz="1500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20000"/>
            </a:spcBef>
            <a:spcAft>
              <a:spcPct val="0"/>
            </a:spcAft>
            <a:buChar char="•"/>
            <a:defRPr sz="1500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20000"/>
            </a:spcBef>
            <a:spcAft>
              <a:spcPct val="0"/>
            </a:spcAft>
            <a:buChar char="•"/>
            <a:defRPr sz="1500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20000"/>
            </a:spcBef>
            <a:spcAft>
              <a:spcPct val="0"/>
            </a:spcAft>
            <a:buChar char="•"/>
            <a:defRPr sz="1500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20000"/>
            </a:spcBef>
            <a:spcAft>
              <a:spcPct val="0"/>
            </a:spcAft>
            <a:buChar char="•"/>
            <a:defRPr sz="1500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sz="1500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sz="1500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sz="1500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sz="1500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>
            <a:buNone/>
          </a:pPr>
          <a:r>
            <a:rPr lang="en-AU" sz="1300" dirty="0" smtClean="0"/>
            <a:t>Community service</a:t>
          </a:r>
          <a:endParaRPr lang="en-AU" sz="1300" dirty="0"/>
        </a:p>
      </cdr:txBody>
    </cdr:sp>
  </cdr:relSizeAnchor>
  <cdr:relSizeAnchor xmlns:cdr="http://schemas.openxmlformats.org/drawingml/2006/chartDrawing">
    <cdr:from>
      <cdr:x>0.72068</cdr:x>
      <cdr:y>0.33588</cdr:y>
    </cdr:from>
    <cdr:to>
      <cdr:x>0.92935</cdr:x>
      <cdr:y>0.38583</cdr:y>
    </cdr:to>
    <cdr:sp macro="" textlink="">
      <cdr:nvSpPr>
        <cdr:cNvPr id="3" name="TextBox 10"/>
        <cdr:cNvSpPr txBox="1"/>
      </cdr:nvSpPr>
      <cdr:spPr>
        <a:xfrm xmlns:a="http://schemas.openxmlformats.org/drawingml/2006/main">
          <a:off x="4101827" y="1965925"/>
          <a:ext cx="1187624" cy="292388"/>
        </a:xfrm>
        <a:prstGeom xmlns:a="http://schemas.openxmlformats.org/drawingml/2006/main" prst="rect">
          <a:avLst/>
        </a:prstGeom>
        <a:gradFill xmlns:a="http://schemas.openxmlformats.org/drawingml/2006/main" flip="none" rotWithShape="1">
          <a:gsLst>
            <a:gs pos="0">
              <a:srgbClr val="C00000">
                <a:tint val="66000"/>
                <a:satMod val="160000"/>
              </a:srgbClr>
            </a:gs>
            <a:gs pos="50000">
              <a:srgbClr val="C00000">
                <a:tint val="44500"/>
                <a:satMod val="160000"/>
              </a:srgbClr>
            </a:gs>
            <a:gs pos="100000">
              <a:srgbClr val="C00000">
                <a:tint val="23500"/>
                <a:satMod val="160000"/>
              </a:srgbClr>
            </a:gs>
          </a:gsLst>
          <a:lin ang="13500000" scaled="1"/>
          <a:tileRect/>
        </a:gradFill>
        <a:ln xmlns:a="http://schemas.openxmlformats.org/drawingml/2006/main">
          <a:noFill/>
        </a:ln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AU"/>
          </a:defPPr>
          <a:lvl1pPr algn="l" rtl="0" fontAlgn="base">
            <a:spcBef>
              <a:spcPct val="20000"/>
            </a:spcBef>
            <a:spcAft>
              <a:spcPct val="0"/>
            </a:spcAft>
            <a:buChar char="•"/>
            <a:defRPr sz="1500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20000"/>
            </a:spcBef>
            <a:spcAft>
              <a:spcPct val="0"/>
            </a:spcAft>
            <a:buChar char="•"/>
            <a:defRPr sz="1500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20000"/>
            </a:spcBef>
            <a:spcAft>
              <a:spcPct val="0"/>
            </a:spcAft>
            <a:buChar char="•"/>
            <a:defRPr sz="1500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20000"/>
            </a:spcBef>
            <a:spcAft>
              <a:spcPct val="0"/>
            </a:spcAft>
            <a:buChar char="•"/>
            <a:defRPr sz="1500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20000"/>
            </a:spcBef>
            <a:spcAft>
              <a:spcPct val="0"/>
            </a:spcAft>
            <a:buChar char="•"/>
            <a:defRPr sz="1500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sz="1500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sz="1500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sz="1500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sz="1500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>
            <a:buNone/>
          </a:pPr>
          <a:r>
            <a:rPr lang="en-AU" sz="1300" dirty="0" smtClean="0"/>
            <a:t>Supervised</a:t>
          </a:r>
          <a:endParaRPr lang="en-AU" sz="1300" dirty="0"/>
        </a:p>
      </cdr:txBody>
    </cdr:sp>
  </cdr:relSizeAnchor>
  <cdr:relSizeAnchor xmlns:cdr="http://schemas.openxmlformats.org/drawingml/2006/chartDrawing">
    <cdr:from>
      <cdr:x>0.69584</cdr:x>
      <cdr:y>0.05001</cdr:y>
    </cdr:from>
    <cdr:to>
      <cdr:x>0.94887</cdr:x>
      <cdr:y>0.09997</cdr:y>
    </cdr:to>
    <cdr:sp macro="" textlink="">
      <cdr:nvSpPr>
        <cdr:cNvPr id="4" name="TextBox 10"/>
        <cdr:cNvSpPr txBox="1"/>
      </cdr:nvSpPr>
      <cdr:spPr>
        <a:xfrm xmlns:a="http://schemas.openxmlformats.org/drawingml/2006/main">
          <a:off x="3960440" y="292723"/>
          <a:ext cx="1440160" cy="292388"/>
        </a:xfrm>
        <a:prstGeom xmlns:a="http://schemas.openxmlformats.org/drawingml/2006/main" prst="rect">
          <a:avLst/>
        </a:prstGeom>
        <a:gradFill xmlns:a="http://schemas.openxmlformats.org/drawingml/2006/main" flip="none" rotWithShape="1">
          <a:gsLst>
            <a:gs pos="0">
              <a:srgbClr val="C00000">
                <a:tint val="66000"/>
                <a:satMod val="160000"/>
              </a:srgbClr>
            </a:gs>
            <a:gs pos="50000">
              <a:srgbClr val="C00000">
                <a:tint val="44500"/>
                <a:satMod val="160000"/>
              </a:srgbClr>
            </a:gs>
            <a:gs pos="100000">
              <a:srgbClr val="C00000">
                <a:tint val="23500"/>
                <a:satMod val="160000"/>
              </a:srgbClr>
            </a:gs>
          </a:gsLst>
          <a:lin ang="13500000" scaled="1"/>
          <a:tileRect/>
        </a:gradFill>
        <a:ln xmlns:a="http://schemas.openxmlformats.org/drawingml/2006/main">
          <a:noFill/>
        </a:ln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>
            <a:buNone/>
          </a:pPr>
          <a:r>
            <a:rPr lang="en-AU" sz="1300" dirty="0" smtClean="0"/>
            <a:t>Unsupervised</a:t>
          </a:r>
          <a:endParaRPr lang="en-AU" sz="13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1696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7E1A12-DEA1-489D-9F79-4A0613F516F7}" type="datetimeFigureOut">
              <a:rPr lang="en-AU" smtClean="0"/>
              <a:t>17/02/2015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6324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1696" y="6456324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EA6606-23C6-4335-98BC-77341487C3A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502522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/>
            </a:lvl1pPr>
          </a:lstStyle>
          <a:p>
            <a:endParaRPr lang="en-AU" alt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9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/>
            </a:lvl1pPr>
          </a:lstStyle>
          <a:p>
            <a:endParaRPr lang="en-AU" alt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3900" y="509588"/>
            <a:ext cx="3398838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5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 smtClean="0"/>
              <a:t>Click to edit Master text styles</a:t>
            </a:r>
          </a:p>
          <a:p>
            <a:pPr lvl="1"/>
            <a:r>
              <a:rPr lang="en-AU" altLang="en-US" smtClean="0"/>
              <a:t>Second level</a:t>
            </a:r>
          </a:p>
          <a:p>
            <a:pPr lvl="2"/>
            <a:r>
              <a:rPr lang="en-AU" altLang="en-US" smtClean="0"/>
              <a:t>Third level</a:t>
            </a:r>
          </a:p>
          <a:p>
            <a:pPr lvl="3"/>
            <a:r>
              <a:rPr lang="en-AU" altLang="en-US" smtClean="0"/>
              <a:t>Fourth level</a:t>
            </a:r>
          </a:p>
          <a:p>
            <a:pPr lvl="4"/>
            <a:r>
              <a:rPr lang="en-AU" altLang="en-US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45661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/>
            </a:lvl1pPr>
          </a:lstStyle>
          <a:p>
            <a:endParaRPr lang="en-AU" alt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9" y="645661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/>
            </a:lvl1pPr>
          </a:lstStyle>
          <a:p>
            <a:fld id="{0146910D-44EC-479A-A592-E33C14A5C651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364730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i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46910D-44EC-479A-A592-E33C14A5C651}" type="slidenum">
              <a:rPr lang="en-AU" altLang="en-US" smtClean="0"/>
              <a:pPr/>
              <a:t>1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3754820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46910D-44EC-479A-A592-E33C14A5C651}" type="slidenum">
              <a:rPr lang="en-AU" altLang="en-US" smtClean="0"/>
              <a:pPr/>
              <a:t>2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2238916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46910D-44EC-479A-A592-E33C14A5C651}" type="slidenum">
              <a:rPr lang="en-AU" altLang="en-US" smtClean="0"/>
              <a:pPr/>
              <a:t>7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3841391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46910D-44EC-479A-A592-E33C14A5C651}" type="slidenum">
              <a:rPr lang="en-AU" altLang="en-US" smtClean="0"/>
              <a:pPr/>
              <a:t>9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1769603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46910D-44EC-479A-A592-E33C14A5C651}" type="slidenum">
              <a:rPr lang="en-AU" altLang="en-US" smtClean="0"/>
              <a:pPr/>
              <a:t>12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3841391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46910D-44EC-479A-A592-E33C14A5C651}" type="slidenum">
              <a:rPr lang="en-AU" altLang="en-US" smtClean="0"/>
              <a:pPr/>
              <a:t>14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176960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3" name="Picture 7" descr="ppt-head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07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295400"/>
            <a:ext cx="7373938" cy="820738"/>
          </a:xfrm>
        </p:spPr>
        <p:txBody>
          <a:bodyPr/>
          <a:lstStyle>
            <a:lvl1pPr>
              <a:defRPr sz="44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AU" altLang="en-US" noProof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8200" y="2208213"/>
            <a:ext cx="7924800" cy="4224337"/>
          </a:xfrm>
        </p:spPr>
        <p:txBody>
          <a:bodyPr tIns="45720" bIns="45720"/>
          <a:lstStyle>
            <a:lvl1pPr marL="0" indent="0">
              <a:buFont typeface="Wingdings" pitchFamily="2" charset="2"/>
              <a:buNone/>
              <a:defRPr sz="32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AU" altLang="en-US" noProof="0" smtClean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School of Criminology &amp; Criminal Justice</a:t>
            </a:r>
            <a:endParaRPr lang="en-AU" altLang="en-US"/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838200" y="2133600"/>
            <a:ext cx="7848600" cy="0"/>
          </a:xfrm>
          <a:prstGeom prst="line">
            <a:avLst/>
          </a:prstGeom>
          <a:noFill/>
          <a:ln w="3175">
            <a:solidFill>
              <a:srgbClr val="C0242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School of Criminology &amp; Criminal Justice</a:t>
            </a:r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607375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1125538"/>
            <a:ext cx="2000250" cy="52657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1125538"/>
            <a:ext cx="5848350" cy="52657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School of Criminology &amp; Criminal Justice</a:t>
            </a:r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169607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School of Criminology &amp; Criminal Justice</a:t>
            </a:r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931402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School of Criminology &amp; Criminal Justice</a:t>
            </a:r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630700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733550"/>
            <a:ext cx="3886200" cy="4657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733550"/>
            <a:ext cx="3886200" cy="4657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School of Criminology &amp; Criminal Justice</a:t>
            </a:r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260334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School of Criminology &amp; Criminal Justice</a:t>
            </a:r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923292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School of Criminology &amp; Criminal Justice</a:t>
            </a:r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654605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School of Criminology &amp; Criminal Justice</a:t>
            </a:r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136222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School of Criminology &amp; Criminal Justice</a:t>
            </a:r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854247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School of Criminology &amp; Criminal Justice</a:t>
            </a:r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932435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ppt-header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07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1125538"/>
            <a:ext cx="73739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AU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733550"/>
            <a:ext cx="7924800" cy="465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36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AU" altLang="en-US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27088" y="6481763"/>
            <a:ext cx="7921625" cy="331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000">
                <a:solidFill>
                  <a:schemeClr val="bg2"/>
                </a:solidFill>
              </a:defRPr>
            </a:lvl1pPr>
          </a:lstStyle>
          <a:p>
            <a:r>
              <a:rPr lang="en-US" altLang="en-US" smtClean="0"/>
              <a:t>School of Criminology &amp; Criminal Justice</a:t>
            </a:r>
            <a:endParaRPr lang="en-A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15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5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692696"/>
            <a:ext cx="7914456" cy="1423442"/>
          </a:xfrm>
        </p:spPr>
        <p:txBody>
          <a:bodyPr/>
          <a:lstStyle/>
          <a:p>
            <a:r>
              <a:rPr lang="en-AU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Alternatives to Prison:</a:t>
            </a:r>
            <a:br>
              <a:rPr lang="en-AU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AU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Exploring non-custodial sentencing of domestic violence offenders in NSW’s lower courts</a:t>
            </a:r>
            <a:endParaRPr lang="en-AU" alt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en-AU" altLang="en-US" sz="2800" dirty="0" smtClean="0"/>
          </a:p>
          <a:p>
            <a:pPr algn="r"/>
            <a:endParaRPr lang="en-AU" altLang="en-US" sz="2800" dirty="0"/>
          </a:p>
          <a:p>
            <a:pPr algn="r"/>
            <a:endParaRPr lang="en-AU" altLang="en-US" sz="2800" dirty="0" smtClean="0"/>
          </a:p>
          <a:p>
            <a:pPr algn="r"/>
            <a:endParaRPr lang="en-AU" altLang="en-US" sz="2800" dirty="0"/>
          </a:p>
          <a:p>
            <a:pPr algn="r"/>
            <a:r>
              <a:rPr lang="en-AU" altLang="en-US" sz="2400" dirty="0" smtClean="0"/>
              <a:t>Christine Bond &amp; Samantha Jeffries</a:t>
            </a:r>
            <a:endParaRPr lang="en-AU" altLang="en-US" sz="2400" dirty="0"/>
          </a:p>
          <a:p>
            <a:pPr algn="r"/>
            <a:r>
              <a:rPr lang="en-AU" altLang="en-US" sz="1800" dirty="0" smtClean="0"/>
              <a:t>School of Criminology and Criminal Justice</a:t>
            </a:r>
          </a:p>
          <a:p>
            <a:pPr algn="r"/>
            <a:r>
              <a:rPr lang="en-AU" altLang="en-US" sz="1800" dirty="0" smtClean="0"/>
              <a:t>Griffith </a:t>
            </a:r>
            <a:r>
              <a:rPr lang="en-AU" altLang="en-US" sz="1800" dirty="0" smtClean="0"/>
              <a:t>University</a:t>
            </a:r>
          </a:p>
          <a:p>
            <a:pPr algn="r"/>
            <a:r>
              <a:rPr lang="en-AU" altLang="en-US" sz="1800" dirty="0" smtClean="0"/>
              <a:t>(c.bond@griffith.edu.au)</a:t>
            </a:r>
            <a:endParaRPr lang="en-AU" altLang="en-US" sz="1800" dirty="0" smtClean="0"/>
          </a:p>
          <a:p>
            <a:endParaRPr lang="en-AU" altLang="en-US" sz="2000" dirty="0"/>
          </a:p>
          <a:p>
            <a:pPr algn="r"/>
            <a:r>
              <a:rPr lang="en-AU" altLang="en-US" sz="1600" dirty="0" smtClean="0"/>
              <a:t>February 2015</a:t>
            </a:r>
            <a:endParaRPr lang="en-AU" altLang="en-US" sz="16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8" name="Rectangle 22"/>
          <p:cNvSpPr>
            <a:spLocks noGrp="1" noChangeArrowheads="1"/>
          </p:cNvSpPr>
          <p:nvPr>
            <p:ph type="title"/>
          </p:nvPr>
        </p:nvSpPr>
        <p:spPr>
          <a:xfrm>
            <a:off x="179512" y="360040"/>
            <a:ext cx="3528392" cy="2348880"/>
          </a:xfrm>
        </p:spPr>
        <p:txBody>
          <a:bodyPr/>
          <a:lstStyle/>
          <a:p>
            <a:r>
              <a:rPr lang="en-AU" altLang="en-US" sz="2800" dirty="0" smtClean="0"/>
              <a:t>Are domestic violence cases sentenced differently?</a:t>
            </a:r>
            <a:br>
              <a:rPr lang="en-AU" altLang="en-US" sz="2800" dirty="0" smtClean="0"/>
            </a:br>
            <a:r>
              <a:rPr lang="en-AU" altLang="en-US" sz="2800" dirty="0" smtClean="0"/>
              <a:t/>
            </a:r>
            <a:br>
              <a:rPr lang="en-AU" altLang="en-US" sz="2800" dirty="0" smtClean="0"/>
            </a:br>
            <a:r>
              <a:rPr lang="en-AU" altLang="en-US" b="1" dirty="0" smtClean="0"/>
              <a:t>Length of term</a:t>
            </a:r>
            <a:endParaRPr lang="en-AU" altLang="en-US" b="1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90128" y="4941168"/>
            <a:ext cx="3373760" cy="145010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en-AU" altLang="en-US" sz="1800" dirty="0"/>
          </a:p>
          <a:p>
            <a:pPr marL="0" indent="0">
              <a:buNone/>
            </a:pPr>
            <a:r>
              <a:rPr lang="en-AU" sz="1100" dirty="0" smtClean="0"/>
              <a:t>* </a:t>
            </a:r>
            <a:r>
              <a:rPr lang="en-AU" sz="1100" dirty="0" smtClean="0"/>
              <a:t>p&lt;0.05 (N=6,598)</a:t>
            </a:r>
          </a:p>
          <a:p>
            <a:endParaRPr lang="en-AU" sz="1100" b="1" dirty="0" smtClean="0"/>
          </a:p>
          <a:p>
            <a:pPr marL="0" indent="0">
              <a:buNone/>
            </a:pPr>
            <a:r>
              <a:rPr lang="en-AU" sz="1100" dirty="0" smtClean="0"/>
              <a:t>(Estimated OLS coefficients shown. Model estimated with </a:t>
            </a:r>
            <a:r>
              <a:rPr lang="en-AU" sz="1100" dirty="0" smtClean="0"/>
              <a:t>constant &amp; missing dummy </a:t>
            </a:r>
            <a:r>
              <a:rPr lang="en-AU" sz="1100" dirty="0" smtClean="0"/>
              <a:t>[not shown</a:t>
            </a:r>
            <a:r>
              <a:rPr lang="en-AU" sz="1100" dirty="0" smtClean="0"/>
              <a:t>].)</a:t>
            </a:r>
            <a:endParaRPr lang="en-AU" sz="1100" dirty="0" smtClean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 smtClean="0"/>
              <a:t>School of Criminology &amp; Criminal Justice</a:t>
            </a:r>
            <a:endParaRPr lang="en-AU" altLang="en-US" dirty="0"/>
          </a:p>
        </p:txBody>
      </p:sp>
      <p:sp>
        <p:nvSpPr>
          <p:cNvPr id="4133" name="Line 37"/>
          <p:cNvSpPr>
            <a:spLocks noChangeShapeType="1"/>
          </p:cNvSpPr>
          <p:nvPr/>
        </p:nvSpPr>
        <p:spPr bwMode="auto">
          <a:xfrm>
            <a:off x="251520" y="2803061"/>
            <a:ext cx="2869704" cy="0"/>
          </a:xfrm>
          <a:prstGeom prst="line">
            <a:avLst/>
          </a:prstGeom>
          <a:noFill/>
          <a:ln w="3175">
            <a:solidFill>
              <a:srgbClr val="C0242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graphicFrame>
        <p:nvGraphicFramePr>
          <p:cNvPr id="9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0421157"/>
              </p:ext>
            </p:extLst>
          </p:nvPr>
        </p:nvGraphicFramePr>
        <p:xfrm>
          <a:off x="3779912" y="1052736"/>
          <a:ext cx="5210696" cy="57090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Oval 6"/>
          <p:cNvSpPr/>
          <p:nvPr/>
        </p:nvSpPr>
        <p:spPr bwMode="auto">
          <a:xfrm>
            <a:off x="4423134" y="1180127"/>
            <a:ext cx="1334244" cy="504056"/>
          </a:xfrm>
          <a:prstGeom prst="ellipse">
            <a:avLst/>
          </a:prstGeom>
          <a:noFill/>
          <a:ln w="28575">
            <a:solidFill>
              <a:srgbClr val="FFFF00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AU" sz="15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41679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8" name="Rectangle 22"/>
          <p:cNvSpPr>
            <a:spLocks noGrp="1" noChangeArrowheads="1"/>
          </p:cNvSpPr>
          <p:nvPr>
            <p:ph type="title"/>
          </p:nvPr>
        </p:nvSpPr>
        <p:spPr>
          <a:xfrm>
            <a:off x="722313" y="2348880"/>
            <a:ext cx="7772400" cy="1362075"/>
          </a:xfrm>
        </p:spPr>
        <p:txBody>
          <a:bodyPr/>
          <a:lstStyle/>
          <a:p>
            <a:pPr algn="ctr"/>
            <a:r>
              <a:rPr lang="en-AU" altLang="en-US" sz="2800" dirty="0" smtClean="0"/>
              <a:t>What do we know about sentencing to noncustodial orders?</a:t>
            </a:r>
            <a:endParaRPr lang="en-AU" altLang="en-US" sz="2800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 smtClean="0"/>
              <a:t>School of Criminology &amp; Criminal Justice</a:t>
            </a:r>
            <a:endParaRPr lang="en-AU" altLang="en-US"/>
          </a:p>
        </p:txBody>
      </p:sp>
      <p:sp>
        <p:nvSpPr>
          <p:cNvPr id="4133" name="Line 37"/>
          <p:cNvSpPr>
            <a:spLocks noChangeShapeType="1"/>
          </p:cNvSpPr>
          <p:nvPr/>
        </p:nvSpPr>
        <p:spPr bwMode="auto">
          <a:xfrm>
            <a:off x="838200" y="1557338"/>
            <a:ext cx="7848600" cy="0"/>
          </a:xfrm>
          <a:prstGeom prst="line">
            <a:avLst/>
          </a:prstGeom>
          <a:noFill/>
          <a:ln w="3175">
            <a:solidFill>
              <a:srgbClr val="C0242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00480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3161928" cy="2664296"/>
          </a:xfrm>
        </p:spPr>
        <p:txBody>
          <a:bodyPr/>
          <a:lstStyle/>
          <a:p>
            <a:r>
              <a:rPr lang="en-AU" sz="2800" dirty="0" smtClean="0"/>
              <a:t>Are domestic violence cases sentenced differently?</a:t>
            </a:r>
            <a:br>
              <a:rPr lang="en-AU" sz="2800" dirty="0" smtClean="0"/>
            </a:br>
            <a:r>
              <a:rPr lang="en-AU" sz="2800" dirty="0"/>
              <a:t/>
            </a:r>
            <a:br>
              <a:rPr lang="en-AU" sz="2800" dirty="0"/>
            </a:br>
            <a:r>
              <a:rPr lang="en-AU" b="1" dirty="0" smtClean="0"/>
              <a:t>Compared to Imprisonment</a:t>
            </a:r>
            <a:endParaRPr lang="en-AU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 smtClean="0"/>
              <a:t>School of Criminology &amp; Criminal Justice</a:t>
            </a:r>
            <a:endParaRPr lang="en-AU" altLang="en-US"/>
          </a:p>
        </p:txBody>
      </p:sp>
      <p:graphicFrame>
        <p:nvGraphicFramePr>
          <p:cNvPr id="8" name="Content Placeholder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73223529"/>
              </p:ext>
            </p:extLst>
          </p:nvPr>
        </p:nvGraphicFramePr>
        <p:xfrm>
          <a:off x="3347864" y="1576987"/>
          <a:ext cx="5688632" cy="3986815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4032448"/>
                <a:gridCol w="1656184"/>
              </a:tblGrid>
              <a:tr h="843901">
                <a:tc>
                  <a:txBody>
                    <a:bodyPr/>
                    <a:lstStyle/>
                    <a:p>
                      <a:endParaRPr lang="en-AU" sz="1400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 smtClean="0"/>
                        <a:t>Domestic</a:t>
                      </a:r>
                      <a:r>
                        <a:rPr lang="en-AU" sz="1400" baseline="0" dirty="0" smtClean="0"/>
                        <a:t> violence vs other violence</a:t>
                      </a:r>
                      <a:endParaRPr lang="en-AU" sz="1400" dirty="0" smtClean="0"/>
                    </a:p>
                  </a:txBody>
                  <a:tcPr>
                    <a:solidFill>
                      <a:srgbClr val="C00000"/>
                    </a:solidFill>
                  </a:tcPr>
                </a:tc>
              </a:tr>
              <a:tr h="638667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AU" sz="1400" dirty="0" smtClean="0"/>
                        <a:t>Intensive/other</a:t>
                      </a:r>
                      <a:r>
                        <a:rPr lang="en-AU" sz="1400" baseline="0" dirty="0" smtClean="0"/>
                        <a:t> </a:t>
                      </a:r>
                      <a:r>
                        <a:rPr lang="en-AU" sz="1400" dirty="0" smtClean="0"/>
                        <a:t>detention </a:t>
                      </a:r>
                      <a:r>
                        <a:rPr lang="en-AU" sz="1200" dirty="0" smtClean="0"/>
                        <a:t>(vs</a:t>
                      </a:r>
                      <a:r>
                        <a:rPr lang="en-AU" sz="1200" baseline="0" dirty="0" smtClean="0"/>
                        <a:t> imprisonment)</a:t>
                      </a:r>
                      <a:endParaRPr lang="en-AU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 smtClean="0"/>
                        <a:t>0.746*</a:t>
                      </a:r>
                      <a:endParaRPr lang="en-AU" sz="1400" dirty="0"/>
                    </a:p>
                  </a:txBody>
                  <a:tcPr/>
                </a:tc>
              </a:tr>
              <a:tr h="638667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AU" sz="1400" dirty="0" smtClean="0"/>
                        <a:t>Supervised community-based </a:t>
                      </a:r>
                      <a:r>
                        <a:rPr lang="en-AU" sz="1200" dirty="0" smtClean="0"/>
                        <a:t>(vs imprisonment)</a:t>
                      </a:r>
                      <a:endParaRPr lang="en-AU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 smtClean="0"/>
                        <a:t>1.455*</a:t>
                      </a:r>
                      <a:endParaRPr lang="en-AU" sz="1400" dirty="0"/>
                    </a:p>
                  </a:txBody>
                  <a:tcPr/>
                </a:tc>
              </a:tr>
              <a:tr h="638667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AU" sz="1400" dirty="0" smtClean="0"/>
                        <a:t>Unsupervised community-based </a:t>
                      </a:r>
                      <a:r>
                        <a:rPr lang="en-AU" sz="1200" dirty="0" smtClean="0"/>
                        <a:t>(vs imprisonment)</a:t>
                      </a:r>
                      <a:endParaRPr lang="en-AU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 smtClean="0"/>
                        <a:t>1.446*</a:t>
                      </a:r>
                      <a:endParaRPr lang="en-AU" sz="1400" dirty="0"/>
                    </a:p>
                  </a:txBody>
                  <a:tcPr/>
                </a:tc>
              </a:tr>
              <a:tr h="408971"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Community service </a:t>
                      </a:r>
                      <a:r>
                        <a:rPr lang="en-AU" sz="1200" dirty="0" smtClean="0"/>
                        <a:t>(vs imprisonment)</a:t>
                      </a:r>
                      <a:endParaRPr lang="en-A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 smtClean="0"/>
                        <a:t>0.952</a:t>
                      </a:r>
                      <a:endParaRPr lang="en-AU" sz="1400" dirty="0"/>
                    </a:p>
                  </a:txBody>
                  <a:tcPr/>
                </a:tc>
              </a:tr>
              <a:tr h="408971"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Monetary </a:t>
                      </a:r>
                      <a:r>
                        <a:rPr lang="en-AU" sz="1200" dirty="0" smtClean="0"/>
                        <a:t>(vs imprisonment)</a:t>
                      </a:r>
                      <a:endParaRPr lang="en-A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 smtClean="0"/>
                        <a:t>0.839*</a:t>
                      </a:r>
                      <a:endParaRPr lang="en-AU" sz="1400" dirty="0"/>
                    </a:p>
                  </a:txBody>
                  <a:tcPr/>
                </a:tc>
              </a:tr>
              <a:tr h="408971"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Minor/nominal</a:t>
                      </a:r>
                      <a:r>
                        <a:rPr lang="en-AU" sz="1400" baseline="0" dirty="0" smtClean="0"/>
                        <a:t> </a:t>
                      </a:r>
                      <a:r>
                        <a:rPr lang="en-AU" sz="1200" baseline="0" dirty="0" smtClean="0"/>
                        <a:t>(vs imprisonment)</a:t>
                      </a:r>
                      <a:endParaRPr lang="en-A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 smtClean="0"/>
                        <a:t>1.810*</a:t>
                      </a:r>
                      <a:endParaRPr lang="en-AU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Line 37"/>
          <p:cNvSpPr>
            <a:spLocks noChangeShapeType="1"/>
          </p:cNvSpPr>
          <p:nvPr/>
        </p:nvSpPr>
        <p:spPr bwMode="auto">
          <a:xfrm>
            <a:off x="251520" y="3119760"/>
            <a:ext cx="2952328" cy="0"/>
          </a:xfrm>
          <a:prstGeom prst="line">
            <a:avLst/>
          </a:prstGeom>
          <a:noFill/>
          <a:ln w="3175">
            <a:solidFill>
              <a:srgbClr val="C0242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85371" y="4797152"/>
            <a:ext cx="3373760" cy="1944216"/>
          </a:xfrm>
        </p:spPr>
        <p:txBody>
          <a:bodyPr/>
          <a:lstStyle/>
          <a:p>
            <a:pPr marL="0" indent="0">
              <a:buNone/>
            </a:pPr>
            <a:endParaRPr lang="en-AU" sz="1400" dirty="0"/>
          </a:p>
          <a:p>
            <a:pPr marL="0" indent="0">
              <a:buNone/>
            </a:pPr>
            <a:r>
              <a:rPr lang="en-AU" sz="1100" dirty="0" smtClean="0"/>
              <a:t>* p&lt;0.05 </a:t>
            </a:r>
            <a:r>
              <a:rPr lang="en-AU" sz="1100" dirty="0" smtClean="0"/>
              <a:t>(N=64,201)</a:t>
            </a:r>
          </a:p>
          <a:p>
            <a:pPr marL="0" indent="0">
              <a:buNone/>
            </a:pPr>
            <a:endParaRPr lang="en-AU" sz="1100" b="1" dirty="0" smtClean="0"/>
          </a:p>
          <a:p>
            <a:pPr marL="0" indent="0">
              <a:buNone/>
            </a:pPr>
            <a:endParaRPr lang="en-AU" sz="1100" b="1" dirty="0" smtClean="0"/>
          </a:p>
          <a:p>
            <a:pPr marL="0" indent="0">
              <a:buNone/>
            </a:pPr>
            <a:r>
              <a:rPr lang="en-AU" sz="1100" dirty="0" smtClean="0"/>
              <a:t>(Relative risk ratio </a:t>
            </a:r>
            <a:r>
              <a:rPr lang="en-AU" sz="1100" dirty="0" smtClean="0"/>
              <a:t>shown. </a:t>
            </a:r>
            <a:r>
              <a:rPr lang="en-AU" sz="1100" dirty="0" smtClean="0"/>
              <a:t>Adjusted for Indigenous status, sex, age, prior appearances, offence seriousness, serious violence, multiple counts, release pre-trial, and went to trial. </a:t>
            </a:r>
            <a:r>
              <a:rPr lang="en-AU" sz="1100" dirty="0" smtClean="0"/>
              <a:t>Model </a:t>
            </a:r>
            <a:r>
              <a:rPr lang="en-AU" sz="1100" dirty="0" smtClean="0"/>
              <a:t>estimated with </a:t>
            </a:r>
            <a:r>
              <a:rPr lang="en-AU" sz="1100" dirty="0" smtClean="0"/>
              <a:t>constant).</a:t>
            </a:r>
            <a:endParaRPr lang="en-AU" sz="1100" dirty="0" smtClean="0"/>
          </a:p>
          <a:p>
            <a:pPr marL="0" indent="0">
              <a:buNone/>
            </a:pPr>
            <a:endParaRPr lang="en-AU" sz="2200" dirty="0" smtClean="0"/>
          </a:p>
        </p:txBody>
      </p:sp>
    </p:spTree>
    <p:extLst>
      <p:ext uri="{BB962C8B-B14F-4D97-AF65-F5344CB8AC3E}">
        <p14:creationId xmlns:p14="http://schemas.microsoft.com/office/powerpoint/2010/main" val="2616918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8" name="Rectangle 22"/>
          <p:cNvSpPr>
            <a:spLocks noGrp="1" noChangeArrowheads="1"/>
          </p:cNvSpPr>
          <p:nvPr>
            <p:ph type="title"/>
          </p:nvPr>
        </p:nvSpPr>
        <p:spPr>
          <a:xfrm>
            <a:off x="182724" y="420572"/>
            <a:ext cx="3240360" cy="3296460"/>
          </a:xfrm>
        </p:spPr>
        <p:txBody>
          <a:bodyPr/>
          <a:lstStyle/>
          <a:p>
            <a:r>
              <a:rPr lang="en-AU" altLang="en-US" sz="2800" dirty="0" smtClean="0"/>
              <a:t>Are domestic violence cases sentenced differently? </a:t>
            </a:r>
            <a:br>
              <a:rPr lang="en-AU" altLang="en-US" sz="2800" dirty="0" smtClean="0"/>
            </a:br>
            <a:r>
              <a:rPr lang="en-AU" altLang="en-US" sz="2800" dirty="0"/>
              <a:t/>
            </a:r>
            <a:br>
              <a:rPr lang="en-AU" altLang="en-US" sz="2800" dirty="0"/>
            </a:br>
            <a:r>
              <a:rPr lang="en-AU" altLang="en-US" b="1" dirty="0" smtClean="0"/>
              <a:t>Non-imprisonment sentencing </a:t>
            </a:r>
            <a:r>
              <a:rPr lang="en-AU" altLang="en-US" b="1" dirty="0" smtClean="0"/>
              <a:t>outcomes</a:t>
            </a:r>
            <a:endParaRPr lang="en-AU" altLang="en-US" b="1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85371" y="4499173"/>
            <a:ext cx="3373760" cy="2242195"/>
          </a:xfrm>
        </p:spPr>
        <p:txBody>
          <a:bodyPr/>
          <a:lstStyle/>
          <a:p>
            <a:pPr marL="0" indent="0">
              <a:buNone/>
            </a:pPr>
            <a:endParaRPr lang="en-AU" sz="1400" dirty="0"/>
          </a:p>
          <a:p>
            <a:pPr marL="0" indent="0">
              <a:buNone/>
            </a:pPr>
            <a:r>
              <a:rPr lang="en-AU" sz="1100" dirty="0" smtClean="0"/>
              <a:t>* All between-group significant at p&lt;0.05 </a:t>
            </a:r>
            <a:r>
              <a:rPr lang="en-AU" sz="1100" dirty="0" smtClean="0"/>
              <a:t>(N=64,201)</a:t>
            </a:r>
          </a:p>
          <a:p>
            <a:pPr marL="0" indent="0">
              <a:buNone/>
            </a:pPr>
            <a:endParaRPr lang="en-AU" sz="1100" b="1" dirty="0" smtClean="0"/>
          </a:p>
          <a:p>
            <a:pPr marL="0" indent="0">
              <a:buNone/>
            </a:pPr>
            <a:endParaRPr lang="en-AU" sz="1100" b="1" dirty="0" smtClean="0"/>
          </a:p>
          <a:p>
            <a:pPr marL="0" indent="0">
              <a:buNone/>
            </a:pPr>
            <a:r>
              <a:rPr lang="en-AU" sz="1100" dirty="0" smtClean="0"/>
              <a:t>(Average predicted probabilities </a:t>
            </a:r>
            <a:r>
              <a:rPr lang="en-AU" sz="1100" dirty="0" smtClean="0"/>
              <a:t>shown. </a:t>
            </a:r>
            <a:r>
              <a:rPr lang="en-AU" sz="1100" dirty="0" smtClean="0"/>
              <a:t>Adjusted for Indigenous status, sex, age, prior appearances, offence seriousness, serious violence, multiple counts, release pre-trial, and went to trial. </a:t>
            </a:r>
            <a:r>
              <a:rPr lang="en-AU" sz="1100" dirty="0" smtClean="0"/>
              <a:t>Model </a:t>
            </a:r>
            <a:r>
              <a:rPr lang="en-AU" sz="1100" dirty="0" smtClean="0"/>
              <a:t>estimated with </a:t>
            </a:r>
            <a:r>
              <a:rPr lang="en-AU" sz="1100" dirty="0" smtClean="0"/>
              <a:t>constant &amp; missing dummy).</a:t>
            </a:r>
            <a:endParaRPr lang="en-AU" sz="1100" dirty="0" smtClean="0"/>
          </a:p>
          <a:p>
            <a:pPr marL="0" indent="0">
              <a:buNone/>
            </a:pPr>
            <a:endParaRPr lang="en-AU" sz="2200" dirty="0" smtClean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 smtClean="0"/>
              <a:t>School of Criminology &amp; Criminal Justice</a:t>
            </a:r>
            <a:endParaRPr lang="en-AU" altLang="en-US" dirty="0"/>
          </a:p>
        </p:txBody>
      </p:sp>
      <p:sp>
        <p:nvSpPr>
          <p:cNvPr id="4133" name="Line 37"/>
          <p:cNvSpPr>
            <a:spLocks noChangeShapeType="1"/>
          </p:cNvSpPr>
          <p:nvPr/>
        </p:nvSpPr>
        <p:spPr bwMode="auto">
          <a:xfrm>
            <a:off x="292777" y="3717032"/>
            <a:ext cx="2869704" cy="0"/>
          </a:xfrm>
          <a:prstGeom prst="line">
            <a:avLst/>
          </a:prstGeom>
          <a:noFill/>
          <a:ln w="3175">
            <a:solidFill>
              <a:srgbClr val="C0242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graphicFrame>
        <p:nvGraphicFramePr>
          <p:cNvPr id="1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2583471"/>
              </p:ext>
            </p:extLst>
          </p:nvPr>
        </p:nvGraphicFramePr>
        <p:xfrm>
          <a:off x="3419872" y="836712"/>
          <a:ext cx="5691590" cy="5853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7" name="Straight Connector 16"/>
          <p:cNvCxnSpPr/>
          <p:nvPr/>
        </p:nvCxnSpPr>
        <p:spPr bwMode="auto">
          <a:xfrm>
            <a:off x="2339752" y="1124744"/>
            <a:ext cx="0" cy="3528392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TextBox 1"/>
          <p:cNvSpPr txBox="1"/>
          <p:nvPr/>
        </p:nvSpPr>
        <p:spPr>
          <a:xfrm>
            <a:off x="7848872" y="5877272"/>
            <a:ext cx="1187624" cy="292388"/>
          </a:xfrm>
          <a:prstGeom prst="rect">
            <a:avLst/>
          </a:prstGeom>
          <a:gradFill flip="none" rotWithShape="1">
            <a:gsLst>
              <a:gs pos="0">
                <a:srgbClr val="C00000">
                  <a:tint val="66000"/>
                  <a:satMod val="160000"/>
                </a:srgbClr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AU" sz="1300" dirty="0" smtClean="0"/>
              <a:t>Intensive</a:t>
            </a:r>
            <a:endParaRPr lang="en-AU" sz="1300" dirty="0"/>
          </a:p>
        </p:txBody>
      </p:sp>
      <p:sp>
        <p:nvSpPr>
          <p:cNvPr id="12" name="TextBox 11"/>
          <p:cNvSpPr txBox="1"/>
          <p:nvPr/>
        </p:nvSpPr>
        <p:spPr>
          <a:xfrm>
            <a:off x="4139952" y="3534157"/>
            <a:ext cx="1187624" cy="292388"/>
          </a:xfrm>
          <a:prstGeom prst="rect">
            <a:avLst/>
          </a:prstGeom>
          <a:gradFill flip="none" rotWithShape="1">
            <a:gsLst>
              <a:gs pos="0">
                <a:srgbClr val="C00000">
                  <a:tint val="66000"/>
                  <a:satMod val="160000"/>
                </a:srgbClr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AU" sz="1300" dirty="0" smtClean="0"/>
              <a:t>Monetary</a:t>
            </a:r>
            <a:endParaRPr lang="en-AU" sz="1300" dirty="0"/>
          </a:p>
        </p:txBody>
      </p:sp>
      <p:sp>
        <p:nvSpPr>
          <p:cNvPr id="15" name="TextBox 14"/>
          <p:cNvSpPr txBox="1"/>
          <p:nvPr/>
        </p:nvSpPr>
        <p:spPr>
          <a:xfrm>
            <a:off x="7596336" y="3607823"/>
            <a:ext cx="1187624" cy="292388"/>
          </a:xfrm>
          <a:prstGeom prst="rect">
            <a:avLst/>
          </a:prstGeom>
          <a:gradFill flip="none" rotWithShape="1">
            <a:gsLst>
              <a:gs pos="0">
                <a:srgbClr val="C00000">
                  <a:tint val="66000"/>
                  <a:satMod val="160000"/>
                </a:srgbClr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AU" sz="1300" dirty="0" smtClean="0"/>
              <a:t>Minor</a:t>
            </a:r>
            <a:endParaRPr lang="en-AU" sz="1300" dirty="0"/>
          </a:p>
        </p:txBody>
      </p:sp>
    </p:spTree>
    <p:extLst>
      <p:ext uri="{BB962C8B-B14F-4D97-AF65-F5344CB8AC3E}">
        <p14:creationId xmlns:p14="http://schemas.microsoft.com/office/powerpoint/2010/main" val="621693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3" grpId="0">
        <p:bldAsOne/>
      </p:bldGraphic>
      <p:bldP spid="2" grpId="0" animBg="1"/>
      <p:bldP spid="2" grpId="1" animBg="1"/>
      <p:bldP spid="12" grpId="0" animBg="1"/>
      <p:bldP spid="12" grpId="1" animBg="1"/>
      <p:bldP spid="12" grpId="2" animBg="1"/>
      <p:bldP spid="1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8" name="Rectangle 22"/>
          <p:cNvSpPr>
            <a:spLocks noGrp="1" noChangeArrowheads="1"/>
          </p:cNvSpPr>
          <p:nvPr>
            <p:ph type="title"/>
          </p:nvPr>
        </p:nvSpPr>
        <p:spPr>
          <a:xfrm>
            <a:off x="251520" y="356754"/>
            <a:ext cx="3240360" cy="2771514"/>
          </a:xfrm>
        </p:spPr>
        <p:txBody>
          <a:bodyPr/>
          <a:lstStyle/>
          <a:p>
            <a:r>
              <a:rPr lang="en-AU" altLang="en-US" sz="2800" dirty="0" smtClean="0"/>
              <a:t>Are domestic violence cases sentenced differently? </a:t>
            </a:r>
            <a:br>
              <a:rPr lang="en-AU" altLang="en-US" sz="2800" dirty="0" smtClean="0"/>
            </a:br>
            <a:r>
              <a:rPr lang="en-AU" altLang="en-US" sz="2800" dirty="0"/>
              <a:t/>
            </a:r>
            <a:br>
              <a:rPr lang="en-AU" altLang="en-US" sz="2800" dirty="0"/>
            </a:br>
            <a:r>
              <a:rPr lang="en-AU" altLang="en-US" b="1" dirty="0" smtClean="0"/>
              <a:t>Long suspended/ bond orders</a:t>
            </a:r>
            <a:endParaRPr lang="en-AU" altLang="en-US" b="1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79512" y="5081669"/>
            <a:ext cx="2808312" cy="1371667"/>
          </a:xfrm>
        </p:spPr>
        <p:txBody>
          <a:bodyPr/>
          <a:lstStyle/>
          <a:p>
            <a:pPr marL="0" indent="0">
              <a:buNone/>
            </a:pPr>
            <a:endParaRPr lang="en-AU" sz="1400" dirty="0"/>
          </a:p>
          <a:p>
            <a:pPr marL="0" indent="0">
              <a:buNone/>
            </a:pPr>
            <a:r>
              <a:rPr lang="en-AU" sz="1100" dirty="0" smtClean="0"/>
              <a:t>* p&lt;0.05 (</a:t>
            </a:r>
            <a:r>
              <a:rPr lang="en-AU" sz="1100" dirty="0" smtClean="0"/>
              <a:t>N=28,946</a:t>
            </a:r>
            <a:r>
              <a:rPr lang="en-AU" sz="1100" dirty="0" smtClean="0"/>
              <a:t>)</a:t>
            </a:r>
            <a:endParaRPr lang="en-AU" sz="1100" dirty="0" smtClean="0"/>
          </a:p>
          <a:p>
            <a:endParaRPr lang="en-AU" sz="1100" b="1" dirty="0" smtClean="0"/>
          </a:p>
          <a:p>
            <a:pPr marL="0" indent="0">
              <a:buNone/>
            </a:pPr>
            <a:r>
              <a:rPr lang="en-AU" sz="1100" dirty="0" smtClean="0"/>
              <a:t>(Odds ratios shown. Model estimated with </a:t>
            </a:r>
            <a:r>
              <a:rPr lang="en-AU" sz="1100" dirty="0" smtClean="0"/>
              <a:t>constant &amp; missing dummy </a:t>
            </a:r>
            <a:r>
              <a:rPr lang="en-AU" sz="1100" dirty="0" smtClean="0"/>
              <a:t>[not shown]. Line represents equal odds.)</a:t>
            </a:r>
          </a:p>
          <a:p>
            <a:pPr marL="0" indent="0">
              <a:buNone/>
            </a:pPr>
            <a:endParaRPr lang="en-AU" sz="2200" dirty="0" smtClean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 smtClean="0"/>
              <a:t>School of Criminology &amp; Criminal Justice</a:t>
            </a:r>
            <a:endParaRPr lang="en-AU" altLang="en-US" dirty="0"/>
          </a:p>
        </p:txBody>
      </p:sp>
      <p:sp>
        <p:nvSpPr>
          <p:cNvPr id="4133" name="Line 37"/>
          <p:cNvSpPr>
            <a:spLocks noChangeShapeType="1"/>
          </p:cNvSpPr>
          <p:nvPr/>
        </p:nvSpPr>
        <p:spPr bwMode="auto">
          <a:xfrm>
            <a:off x="368052" y="3181030"/>
            <a:ext cx="2869704" cy="0"/>
          </a:xfrm>
          <a:prstGeom prst="line">
            <a:avLst/>
          </a:prstGeom>
          <a:noFill/>
          <a:ln w="3175">
            <a:solidFill>
              <a:srgbClr val="C0242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graphicFrame>
        <p:nvGraphicFramePr>
          <p:cNvPr id="1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3463367"/>
              </p:ext>
            </p:extLst>
          </p:nvPr>
        </p:nvGraphicFramePr>
        <p:xfrm>
          <a:off x="3237756" y="908720"/>
          <a:ext cx="5873706" cy="57811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7" name="Straight Connector 16"/>
          <p:cNvCxnSpPr/>
          <p:nvPr/>
        </p:nvCxnSpPr>
        <p:spPr bwMode="auto">
          <a:xfrm>
            <a:off x="2339752" y="1124744"/>
            <a:ext cx="0" cy="3528392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Straight Connector 20"/>
          <p:cNvCxnSpPr/>
          <p:nvPr/>
        </p:nvCxnSpPr>
        <p:spPr bwMode="auto">
          <a:xfrm>
            <a:off x="5004048" y="1124744"/>
            <a:ext cx="0" cy="5252392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rgbClr val="FFFF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Oval 5"/>
          <p:cNvSpPr/>
          <p:nvPr/>
        </p:nvSpPr>
        <p:spPr bwMode="auto">
          <a:xfrm>
            <a:off x="3627140" y="1030179"/>
            <a:ext cx="1334244" cy="504056"/>
          </a:xfrm>
          <a:prstGeom prst="ellipse">
            <a:avLst/>
          </a:prstGeom>
          <a:noFill/>
          <a:ln w="28575">
            <a:solidFill>
              <a:srgbClr val="FFFF00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AU" sz="15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452607744"/>
              </p:ext>
            </p:extLst>
          </p:nvPr>
        </p:nvGraphicFramePr>
        <p:xfrm>
          <a:off x="4572000" y="2348880"/>
          <a:ext cx="3480048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330097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3" grpId="0">
        <p:bldAsOne/>
      </p:bldGraphic>
      <p:bldP spid="6" grpId="0" animBg="1"/>
      <p:bldGraphic spid="4" grpId="0">
        <p:bldAsOne/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Rectangle 7"/>
          <p:cNvSpPr>
            <a:spLocks noGrp="1" noChangeArrowheads="1"/>
          </p:cNvSpPr>
          <p:nvPr>
            <p:ph type="title"/>
          </p:nvPr>
        </p:nvSpPr>
        <p:spPr>
          <a:xfrm>
            <a:off x="457200" y="764704"/>
            <a:ext cx="8229600" cy="792088"/>
          </a:xfrm>
        </p:spPr>
        <p:txBody>
          <a:bodyPr/>
          <a:lstStyle/>
          <a:p>
            <a:r>
              <a:rPr lang="en-AU" altLang="en-US" sz="2800" dirty="0" smtClean="0"/>
              <a:t>Summary</a:t>
            </a:r>
            <a:r>
              <a:rPr lang="en-AU" altLang="en-US" dirty="0"/>
              <a:t/>
            </a:r>
            <a:br>
              <a:rPr lang="en-AU" altLang="en-US" dirty="0"/>
            </a:br>
            <a:r>
              <a:rPr lang="en-AU" altLang="en-US" sz="2200" dirty="0" smtClean="0"/>
              <a:t>(compared to similarly-situated other violent offences)</a:t>
            </a:r>
            <a:endParaRPr lang="en-AU" altLang="en-US" sz="22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gradFill flip="none" rotWithShape="1">
            <a:gsLst>
              <a:gs pos="0">
                <a:srgbClr val="CC0000">
                  <a:tint val="66000"/>
                  <a:satMod val="160000"/>
                </a:srgbClr>
              </a:gs>
              <a:gs pos="50000">
                <a:srgbClr val="CC0000">
                  <a:tint val="44500"/>
                  <a:satMod val="160000"/>
                </a:srgbClr>
              </a:gs>
              <a:gs pos="100000">
                <a:srgbClr val="CC00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AU" b="0" dirty="0" smtClean="0"/>
              <a:t>Imprisonment</a:t>
            </a:r>
            <a:endParaRPr lang="en-AU" b="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1758181"/>
          </a:xfrm>
        </p:spPr>
        <p:txBody>
          <a:bodyPr/>
          <a:lstStyle/>
          <a:p>
            <a:endParaRPr lang="en-AU" dirty="0" smtClean="0"/>
          </a:p>
          <a:p>
            <a:pPr marL="0" indent="0" algn="ctr">
              <a:buNone/>
            </a:pPr>
            <a:r>
              <a:rPr lang="en-AU" sz="2000" dirty="0" smtClean="0"/>
              <a:t>On </a:t>
            </a:r>
            <a:r>
              <a:rPr lang="en-AU" sz="2000" dirty="0" smtClean="0"/>
              <a:t>average, less likely to be sentenced to </a:t>
            </a:r>
            <a:r>
              <a:rPr lang="en-AU" sz="2000" dirty="0" smtClean="0"/>
              <a:t>prison</a:t>
            </a:r>
            <a:endParaRPr lang="en-AU" sz="1800" dirty="0" smtClean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gradFill flip="none" rotWithShape="1">
            <a:gsLst>
              <a:gs pos="0">
                <a:srgbClr val="CC0000">
                  <a:tint val="66000"/>
                  <a:satMod val="160000"/>
                </a:srgbClr>
              </a:gs>
              <a:gs pos="50000">
                <a:srgbClr val="CC0000">
                  <a:tint val="44500"/>
                  <a:satMod val="160000"/>
                </a:srgbClr>
              </a:gs>
              <a:gs pos="100000">
                <a:srgbClr val="CC00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AU" b="0" dirty="0" smtClean="0"/>
              <a:t>Length of term</a:t>
            </a:r>
            <a:endParaRPr lang="en-AU" b="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45025" y="4475212"/>
            <a:ext cx="4041775" cy="1758181"/>
          </a:xfrm>
        </p:spPr>
        <p:txBody>
          <a:bodyPr/>
          <a:lstStyle/>
          <a:p>
            <a:endParaRPr lang="en-AU" dirty="0" smtClean="0"/>
          </a:p>
          <a:p>
            <a:pPr marL="0" indent="0" algn="ctr">
              <a:buNone/>
            </a:pPr>
            <a:r>
              <a:rPr lang="en-AU" sz="2000" dirty="0" smtClean="0"/>
              <a:t>On </a:t>
            </a:r>
            <a:r>
              <a:rPr lang="en-AU" sz="2000" dirty="0" smtClean="0"/>
              <a:t>average</a:t>
            </a:r>
            <a:r>
              <a:rPr lang="en-AU" sz="2000" dirty="0" smtClean="0"/>
              <a:t>, less likely to receive “long” suspended/bond terms</a:t>
            </a:r>
            <a:endParaRPr lang="en-AU" sz="1800" dirty="0" smtClean="0"/>
          </a:p>
          <a:p>
            <a:pPr marL="457200" lvl="1" indent="0">
              <a:buNone/>
            </a:pPr>
            <a:endParaRPr lang="en-AU" sz="1600" dirty="0" smtClean="0"/>
          </a:p>
          <a:p>
            <a:pPr marL="457200" lvl="1" indent="0">
              <a:buNone/>
            </a:pPr>
            <a:endParaRPr lang="en-AU" sz="1600" dirty="0" smtClean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 dirty="0" smtClean="0"/>
              <a:t>School of Criminology &amp; Criminal Justice</a:t>
            </a:r>
            <a:endParaRPr lang="en-AU" altLang="en-US" dirty="0"/>
          </a:p>
        </p:txBody>
      </p:sp>
      <p:sp>
        <p:nvSpPr>
          <p:cNvPr id="5131" name="Line 11"/>
          <p:cNvSpPr>
            <a:spLocks noChangeShapeType="1"/>
          </p:cNvSpPr>
          <p:nvPr/>
        </p:nvSpPr>
        <p:spPr bwMode="auto">
          <a:xfrm>
            <a:off x="838200" y="1557338"/>
            <a:ext cx="7848600" cy="0"/>
          </a:xfrm>
          <a:prstGeom prst="line">
            <a:avLst/>
          </a:prstGeom>
          <a:noFill/>
          <a:ln w="3175">
            <a:solidFill>
              <a:srgbClr val="C0242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" name="Text Placeholder 3"/>
          <p:cNvSpPr txBox="1">
            <a:spLocks/>
          </p:cNvSpPr>
          <p:nvPr/>
        </p:nvSpPr>
        <p:spPr bwMode="auto">
          <a:xfrm>
            <a:off x="467544" y="3789040"/>
            <a:ext cx="4040188" cy="639762"/>
          </a:xfrm>
          <a:prstGeom prst="rect">
            <a:avLst/>
          </a:prstGeom>
          <a:gradFill flip="none" rotWithShape="1">
            <a:gsLst>
              <a:gs pos="0">
                <a:srgbClr val="CC0000">
                  <a:tint val="66000"/>
                  <a:satMod val="160000"/>
                </a:srgbClr>
              </a:gs>
              <a:gs pos="50000">
                <a:srgbClr val="CC0000">
                  <a:tint val="44500"/>
                  <a:satMod val="160000"/>
                </a:srgbClr>
              </a:gs>
              <a:gs pos="100000">
                <a:srgbClr val="CC0000">
                  <a:tint val="23500"/>
                  <a:satMod val="160000"/>
                </a:srgbClr>
              </a:gs>
            </a:gsLst>
            <a:lin ang="5400000" scaled="1"/>
            <a:tileRect/>
          </a:gradFill>
          <a:ex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91440" tIns="0" rIns="91440" bIns="36000" numCol="1" anchor="b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None/>
              <a:defRPr sz="24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None/>
              <a:defRPr sz="18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None/>
              <a:defRPr sz="16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None/>
              <a:defRPr sz="16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None/>
              <a:defRPr sz="16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None/>
              <a:defRPr sz="16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None/>
              <a:defRPr sz="16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None/>
              <a:defRPr sz="16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AU" b="0" kern="0" dirty="0" smtClean="0"/>
              <a:t>Noncustodial</a:t>
            </a:r>
            <a:endParaRPr lang="en-AU" b="0" kern="0" dirty="0"/>
          </a:p>
        </p:txBody>
      </p:sp>
      <p:sp>
        <p:nvSpPr>
          <p:cNvPr id="11" name="Text Placeholder 6"/>
          <p:cNvSpPr txBox="1">
            <a:spLocks/>
          </p:cNvSpPr>
          <p:nvPr/>
        </p:nvSpPr>
        <p:spPr bwMode="auto">
          <a:xfrm>
            <a:off x="4644008" y="3789040"/>
            <a:ext cx="4041775" cy="639762"/>
          </a:xfrm>
          <a:prstGeom prst="rect">
            <a:avLst/>
          </a:prstGeom>
          <a:gradFill flip="none" rotWithShape="1">
            <a:gsLst>
              <a:gs pos="0">
                <a:srgbClr val="CC0000">
                  <a:tint val="66000"/>
                  <a:satMod val="160000"/>
                </a:srgbClr>
              </a:gs>
              <a:gs pos="50000">
                <a:srgbClr val="CC0000">
                  <a:tint val="44500"/>
                  <a:satMod val="160000"/>
                </a:srgbClr>
              </a:gs>
              <a:gs pos="100000">
                <a:srgbClr val="CC0000">
                  <a:tint val="23500"/>
                  <a:satMod val="160000"/>
                </a:srgbClr>
              </a:gs>
            </a:gsLst>
            <a:lin ang="5400000" scaled="1"/>
            <a:tileRect/>
          </a:gradFill>
          <a:ex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91440" tIns="0" rIns="91440" bIns="36000" numCol="1" anchor="b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None/>
              <a:defRPr sz="24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None/>
              <a:defRPr sz="18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None/>
              <a:defRPr sz="16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None/>
              <a:defRPr sz="16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None/>
              <a:defRPr sz="16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None/>
              <a:defRPr sz="16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None/>
              <a:defRPr sz="16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None/>
              <a:defRPr sz="16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AU" b="0" kern="0" dirty="0" smtClean="0"/>
              <a:t>Length of noncustodial</a:t>
            </a:r>
            <a:endParaRPr lang="en-AU" b="0" kern="0" dirty="0"/>
          </a:p>
        </p:txBody>
      </p:sp>
      <p:sp>
        <p:nvSpPr>
          <p:cNvPr id="12" name="Content Placeholder 7"/>
          <p:cNvSpPr txBox="1">
            <a:spLocks/>
          </p:cNvSpPr>
          <p:nvPr/>
        </p:nvSpPr>
        <p:spPr bwMode="auto">
          <a:xfrm>
            <a:off x="4644008" y="2209056"/>
            <a:ext cx="4041775" cy="17581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3600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AU" kern="0" dirty="0" smtClean="0"/>
          </a:p>
          <a:p>
            <a:pPr marL="0" indent="0" algn="ctr">
              <a:buFont typeface="Wingdings" pitchFamily="2" charset="2"/>
              <a:buNone/>
            </a:pPr>
            <a:r>
              <a:rPr lang="en-AU" sz="2000" kern="0" dirty="0" smtClean="0"/>
              <a:t>On average, shorter prison terms</a:t>
            </a:r>
            <a:endParaRPr lang="en-AU" sz="1800" kern="0" dirty="0" smtClean="0"/>
          </a:p>
          <a:p>
            <a:pPr marL="457200" lvl="1" indent="0">
              <a:buFont typeface="Arial" charset="0"/>
              <a:buNone/>
            </a:pPr>
            <a:endParaRPr lang="en-AU" sz="1600" kern="0" dirty="0" smtClean="0"/>
          </a:p>
          <a:p>
            <a:pPr marL="457200" lvl="1" indent="0">
              <a:buFont typeface="Arial" charset="0"/>
              <a:buNone/>
            </a:pPr>
            <a:endParaRPr lang="en-AU" sz="1600" kern="0" dirty="0" smtClean="0"/>
          </a:p>
        </p:txBody>
      </p:sp>
      <p:sp>
        <p:nvSpPr>
          <p:cNvPr id="13" name="Content Placeholder 4"/>
          <p:cNvSpPr txBox="1">
            <a:spLocks/>
          </p:cNvSpPr>
          <p:nvPr/>
        </p:nvSpPr>
        <p:spPr bwMode="auto">
          <a:xfrm>
            <a:off x="459804" y="4449812"/>
            <a:ext cx="4040188" cy="19315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3600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AU" kern="0" dirty="0" smtClean="0"/>
          </a:p>
          <a:p>
            <a:pPr marL="0" indent="0" algn="ctr">
              <a:buFont typeface="Wingdings" pitchFamily="2" charset="2"/>
              <a:buNone/>
            </a:pPr>
            <a:r>
              <a:rPr lang="en-AU" sz="2000" kern="0" dirty="0" smtClean="0"/>
              <a:t>On average, more likely to receive suspended/bond (vs imprisonment) sentences</a:t>
            </a:r>
            <a:endParaRPr lang="en-AU" sz="1800" kern="0" dirty="0" smtClean="0"/>
          </a:p>
        </p:txBody>
      </p:sp>
    </p:spTree>
    <p:extLst>
      <p:ext uri="{BB962C8B-B14F-4D97-AF65-F5344CB8AC3E}">
        <p14:creationId xmlns:p14="http://schemas.microsoft.com/office/powerpoint/2010/main" val="27429078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5" grpId="0" build="p"/>
      <p:bldP spid="7" grpId="0" build="p" animBg="1"/>
      <p:bldP spid="9" grpId="0" build="p" animBg="1"/>
      <p:bldP spid="11" grpId="0" build="p" animBg="1"/>
      <p:bldP spid="1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 smtClean="0"/>
              <a:t>School of Criminology &amp; Criminal Justice</a:t>
            </a:r>
            <a:endParaRPr lang="en-AU" altLang="en-US"/>
          </a:p>
        </p:txBody>
      </p:sp>
      <p:sp>
        <p:nvSpPr>
          <p:cNvPr id="4118" name="Rectangle 2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sz="2800" dirty="0" smtClean="0"/>
              <a:t>So what?</a:t>
            </a:r>
            <a:endParaRPr lang="en-AU" altLang="en-US" sz="28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en-AU" altLang="en-US" sz="1800" dirty="0"/>
          </a:p>
          <a:p>
            <a:pPr>
              <a:buFont typeface="Wingdings" pitchFamily="2" charset="2"/>
              <a:buNone/>
            </a:pPr>
            <a:endParaRPr lang="en-AU" altLang="en-US" sz="1800" dirty="0"/>
          </a:p>
          <a:p>
            <a:r>
              <a:rPr lang="en-AU" sz="2200" dirty="0" smtClean="0"/>
              <a:t>Does this mean can conclude leniency?</a:t>
            </a:r>
            <a:endParaRPr lang="en-AU" sz="2200" dirty="0" smtClean="0"/>
          </a:p>
          <a:p>
            <a:pPr lvl="1"/>
            <a:r>
              <a:rPr lang="en-AU" sz="2200" dirty="0" smtClean="0"/>
              <a:t>Complex process </a:t>
            </a:r>
            <a:r>
              <a:rPr lang="en-AU" sz="2200" dirty="0" smtClean="0">
                <a:sym typeface="Wingdings" panose="05000000000000000000" pitchFamily="2" charset="2"/>
              </a:rPr>
              <a:t> social/contextual factors?</a:t>
            </a:r>
            <a:endParaRPr lang="en-AU" sz="2200" dirty="0" smtClean="0"/>
          </a:p>
          <a:p>
            <a:pPr lvl="1"/>
            <a:r>
              <a:rPr lang="en-AU" sz="2200" dirty="0" smtClean="0"/>
              <a:t>Expectations around rehabilitation?</a:t>
            </a:r>
          </a:p>
          <a:p>
            <a:pPr lvl="1"/>
            <a:r>
              <a:rPr lang="en-AU" sz="2200" dirty="0" smtClean="0"/>
              <a:t>Misunderstandings of the nature of domestic violence offending?</a:t>
            </a:r>
            <a:endParaRPr lang="en-AU" sz="2200" dirty="0" smtClean="0"/>
          </a:p>
          <a:p>
            <a:endParaRPr lang="en-AU" sz="2200" dirty="0"/>
          </a:p>
          <a:p>
            <a:r>
              <a:rPr lang="en-AU" sz="2200" dirty="0" smtClean="0"/>
              <a:t>Adequacy of explanations of sentencing patterns?</a:t>
            </a:r>
          </a:p>
        </p:txBody>
      </p:sp>
      <p:sp>
        <p:nvSpPr>
          <p:cNvPr id="4133" name="Line 37"/>
          <p:cNvSpPr>
            <a:spLocks noChangeShapeType="1"/>
          </p:cNvSpPr>
          <p:nvPr/>
        </p:nvSpPr>
        <p:spPr bwMode="auto">
          <a:xfrm>
            <a:off x="838200" y="1557338"/>
            <a:ext cx="7848600" cy="0"/>
          </a:xfrm>
          <a:prstGeom prst="line">
            <a:avLst/>
          </a:prstGeom>
          <a:noFill/>
          <a:ln w="3175">
            <a:solidFill>
              <a:srgbClr val="C0242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961301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 altLang="en-US" dirty="0" smtClean="0"/>
              <a:t>School of Criminology &amp; Criminal Justice</a:t>
            </a:r>
            <a:endParaRPr lang="en-AU" altLang="en-US" dirty="0"/>
          </a:p>
        </p:txBody>
      </p:sp>
      <p:sp>
        <p:nvSpPr>
          <p:cNvPr id="4118" name="Rectangle 2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sz="2800" dirty="0" smtClean="0"/>
              <a:t>Background</a:t>
            </a:r>
            <a:endParaRPr lang="en-AU" altLang="en-US" sz="28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en-AU" altLang="en-US" sz="1800" dirty="0"/>
          </a:p>
          <a:p>
            <a:pPr>
              <a:buFont typeface="Wingdings" pitchFamily="2" charset="2"/>
              <a:buNone/>
            </a:pPr>
            <a:endParaRPr lang="en-AU" altLang="en-US" sz="1800" dirty="0"/>
          </a:p>
          <a:p>
            <a:r>
              <a:rPr lang="en-AU" altLang="en-US" sz="2200" dirty="0" smtClean="0"/>
              <a:t>Shifts </a:t>
            </a:r>
            <a:r>
              <a:rPr lang="en-AU" altLang="en-US" sz="2200" dirty="0" smtClean="0"/>
              <a:t>in criminal justice responses to domestic </a:t>
            </a:r>
            <a:r>
              <a:rPr lang="en-AU" altLang="en-US" sz="2200" dirty="0" smtClean="0"/>
              <a:t>violence</a:t>
            </a:r>
          </a:p>
          <a:p>
            <a:pPr marL="0" indent="0">
              <a:buNone/>
            </a:pPr>
            <a:endParaRPr lang="en-AU" altLang="en-US" sz="2200" dirty="0" smtClean="0"/>
          </a:p>
          <a:p>
            <a:endParaRPr lang="en-AU" altLang="en-US" sz="2200" dirty="0"/>
          </a:p>
          <a:p>
            <a:r>
              <a:rPr lang="en-AU" altLang="en-US" sz="2200" dirty="0" smtClean="0"/>
              <a:t>Scarcity of research on sentencing domestically violent </a:t>
            </a:r>
            <a:r>
              <a:rPr lang="en-AU" altLang="en-US" sz="2200" dirty="0" smtClean="0"/>
              <a:t>offenders</a:t>
            </a:r>
            <a:endParaRPr lang="en-AU" altLang="en-US" sz="2200" dirty="0" smtClean="0"/>
          </a:p>
          <a:p>
            <a:pPr marL="0" indent="0">
              <a:buNone/>
            </a:pPr>
            <a:endParaRPr lang="en-AU" altLang="en-US" sz="2200" dirty="0"/>
          </a:p>
        </p:txBody>
      </p:sp>
      <p:sp>
        <p:nvSpPr>
          <p:cNvPr id="4133" name="Line 37"/>
          <p:cNvSpPr>
            <a:spLocks noChangeShapeType="1"/>
          </p:cNvSpPr>
          <p:nvPr/>
        </p:nvSpPr>
        <p:spPr bwMode="auto">
          <a:xfrm>
            <a:off x="838200" y="1557338"/>
            <a:ext cx="7848600" cy="0"/>
          </a:xfrm>
          <a:prstGeom prst="line">
            <a:avLst/>
          </a:prstGeom>
          <a:noFill/>
          <a:ln w="3175">
            <a:solidFill>
              <a:srgbClr val="C0242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192122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 altLang="en-US" dirty="0" smtClean="0"/>
              <a:t>School of Criminology &amp; Criminal Justice</a:t>
            </a:r>
            <a:endParaRPr lang="en-AU" altLang="en-US" dirty="0"/>
          </a:p>
        </p:txBody>
      </p:sp>
      <p:sp>
        <p:nvSpPr>
          <p:cNvPr id="4118" name="Rectangle 2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sz="2800" dirty="0" smtClean="0"/>
              <a:t>Key research question</a:t>
            </a:r>
            <a:endParaRPr lang="en-AU" altLang="en-US" sz="28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en-AU" altLang="en-US" sz="1800" dirty="0"/>
          </a:p>
          <a:p>
            <a:pPr>
              <a:buFont typeface="Wingdings" pitchFamily="2" charset="2"/>
              <a:buNone/>
            </a:pPr>
            <a:endParaRPr lang="en-AU" altLang="en-US" sz="1800" dirty="0"/>
          </a:p>
          <a:p>
            <a:pPr marL="0" indent="0">
              <a:buNone/>
            </a:pPr>
            <a:endParaRPr lang="en-AU" altLang="en-US" sz="2200" dirty="0" smtClean="0"/>
          </a:p>
          <a:p>
            <a:pPr marL="0" indent="0" algn="ctr">
              <a:buNone/>
            </a:pPr>
            <a:r>
              <a:rPr lang="en-AU" altLang="en-US" sz="2200" dirty="0" smtClean="0"/>
              <a:t>Are domestic violence offences sentenced differently from other violent offences?</a:t>
            </a:r>
            <a:endParaRPr lang="en-AU" altLang="en-US" sz="2200" dirty="0" smtClean="0"/>
          </a:p>
          <a:p>
            <a:pPr marL="0" indent="0">
              <a:buNone/>
            </a:pPr>
            <a:endParaRPr lang="en-AU" altLang="en-US" sz="2200" dirty="0"/>
          </a:p>
        </p:txBody>
      </p:sp>
      <p:sp>
        <p:nvSpPr>
          <p:cNvPr id="4133" name="Line 37"/>
          <p:cNvSpPr>
            <a:spLocks noChangeShapeType="1"/>
          </p:cNvSpPr>
          <p:nvPr/>
        </p:nvSpPr>
        <p:spPr bwMode="auto">
          <a:xfrm>
            <a:off x="838200" y="1557338"/>
            <a:ext cx="7848600" cy="0"/>
          </a:xfrm>
          <a:prstGeom prst="line">
            <a:avLst/>
          </a:prstGeom>
          <a:noFill/>
          <a:ln w="3175">
            <a:solidFill>
              <a:srgbClr val="C0242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33541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 altLang="en-US" dirty="0" smtClean="0"/>
              <a:t>School of Criminology &amp; Criminal Justice</a:t>
            </a:r>
            <a:endParaRPr lang="en-AU" altLang="en-US" dirty="0"/>
          </a:p>
        </p:txBody>
      </p:sp>
      <p:sp>
        <p:nvSpPr>
          <p:cNvPr id="4118" name="Rectangle 2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sz="2800" dirty="0" smtClean="0"/>
              <a:t>Unique opportunity</a:t>
            </a:r>
            <a:endParaRPr lang="en-AU" altLang="en-US" sz="28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en-AU" altLang="en-US" sz="1800" dirty="0"/>
          </a:p>
          <a:p>
            <a:pPr marL="0" indent="0">
              <a:buNone/>
            </a:pPr>
            <a:endParaRPr lang="en-AU" altLang="en-US" sz="2200" dirty="0"/>
          </a:p>
          <a:p>
            <a:r>
              <a:rPr lang="en-AU" altLang="en-US" sz="2200" dirty="0" smtClean="0"/>
              <a:t>NSW provides a unique opportunity in Australia</a:t>
            </a:r>
          </a:p>
          <a:p>
            <a:endParaRPr lang="en-AU" altLang="en-US" sz="2200" dirty="0"/>
          </a:p>
          <a:p>
            <a:r>
              <a:rPr lang="en-AU" altLang="en-US" sz="2200" dirty="0" smtClean="0"/>
              <a:t>Domestic violence “flag”</a:t>
            </a:r>
            <a:endParaRPr lang="en-AU" altLang="en-US" sz="2200" dirty="0"/>
          </a:p>
        </p:txBody>
      </p:sp>
      <p:sp>
        <p:nvSpPr>
          <p:cNvPr id="4133" name="Line 37"/>
          <p:cNvSpPr>
            <a:spLocks noChangeShapeType="1"/>
          </p:cNvSpPr>
          <p:nvPr/>
        </p:nvSpPr>
        <p:spPr bwMode="auto">
          <a:xfrm>
            <a:off x="838200" y="1557338"/>
            <a:ext cx="7848600" cy="0"/>
          </a:xfrm>
          <a:prstGeom prst="line">
            <a:avLst/>
          </a:prstGeom>
          <a:noFill/>
          <a:ln w="3175">
            <a:solidFill>
              <a:srgbClr val="C0242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 smtClean="0"/>
              <a:t>School of Criminology &amp; Criminal Justice</a:t>
            </a:r>
            <a:endParaRPr lang="en-AU" altLang="en-US"/>
          </a:p>
        </p:txBody>
      </p:sp>
      <p:sp>
        <p:nvSpPr>
          <p:cNvPr id="4118" name="Rectangle 2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sz="2800" dirty="0" smtClean="0"/>
              <a:t>Prior research</a:t>
            </a:r>
            <a:endParaRPr lang="en-AU" altLang="en-US" sz="28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en-AU" altLang="en-US" sz="1800" dirty="0"/>
          </a:p>
          <a:p>
            <a:pPr>
              <a:buFont typeface="Wingdings" pitchFamily="2" charset="2"/>
              <a:buNone/>
            </a:pPr>
            <a:endParaRPr lang="en-AU" altLang="en-US" sz="1800" dirty="0"/>
          </a:p>
          <a:p>
            <a:r>
              <a:rPr lang="en-AU" sz="2200" dirty="0" smtClean="0"/>
              <a:t>Limited comparative  studies of sentencing domestic vs other violence</a:t>
            </a:r>
          </a:p>
          <a:p>
            <a:pPr lvl="1"/>
            <a:r>
              <a:rPr lang="en-AU" sz="2200" dirty="0" smtClean="0"/>
              <a:t>Absence of multivariate studies (in/out)</a:t>
            </a:r>
          </a:p>
          <a:p>
            <a:pPr lvl="1"/>
            <a:r>
              <a:rPr lang="en-AU" sz="2200" dirty="0" smtClean="0"/>
              <a:t>Restrictive samples (length of term)</a:t>
            </a:r>
          </a:p>
          <a:p>
            <a:endParaRPr lang="en-AU" sz="2200" dirty="0" smtClean="0"/>
          </a:p>
          <a:p>
            <a:r>
              <a:rPr lang="en-AU" sz="2200" dirty="0" smtClean="0"/>
              <a:t>Limited studies of non-custodial sentencing more generally</a:t>
            </a:r>
            <a:endParaRPr lang="en-AU" sz="2200" dirty="0"/>
          </a:p>
        </p:txBody>
      </p:sp>
      <p:sp>
        <p:nvSpPr>
          <p:cNvPr id="4133" name="Line 37"/>
          <p:cNvSpPr>
            <a:spLocks noChangeShapeType="1"/>
          </p:cNvSpPr>
          <p:nvPr/>
        </p:nvSpPr>
        <p:spPr bwMode="auto">
          <a:xfrm>
            <a:off x="838200" y="1557338"/>
            <a:ext cx="7848600" cy="0"/>
          </a:xfrm>
          <a:prstGeom prst="line">
            <a:avLst/>
          </a:prstGeom>
          <a:noFill/>
          <a:ln w="3175">
            <a:solidFill>
              <a:srgbClr val="C0242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404887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Rectangle 7"/>
          <p:cNvSpPr>
            <a:spLocks noGrp="1" noChangeArrowheads="1"/>
          </p:cNvSpPr>
          <p:nvPr>
            <p:ph type="title"/>
          </p:nvPr>
        </p:nvSpPr>
        <p:spPr>
          <a:xfrm>
            <a:off x="457200" y="836712"/>
            <a:ext cx="8229600" cy="580926"/>
          </a:xfrm>
        </p:spPr>
        <p:txBody>
          <a:bodyPr/>
          <a:lstStyle/>
          <a:p>
            <a:r>
              <a:rPr lang="en-AU" altLang="en-US" sz="2800" dirty="0"/>
              <a:t>C</a:t>
            </a:r>
            <a:r>
              <a:rPr lang="en-AU" altLang="en-US" sz="2800" dirty="0" smtClean="0"/>
              <a:t>urrent data</a:t>
            </a:r>
            <a:endParaRPr lang="en-AU" altLang="en-US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1691680" y="1844824"/>
            <a:ext cx="5976664" cy="2550269"/>
          </a:xfrm>
        </p:spPr>
        <p:txBody>
          <a:bodyPr/>
          <a:lstStyle/>
          <a:p>
            <a:endParaRPr lang="en-AU" dirty="0" smtClean="0"/>
          </a:p>
          <a:p>
            <a:r>
              <a:rPr lang="en-AU" sz="2200" dirty="0" smtClean="0"/>
              <a:t>64,201 convictions</a:t>
            </a:r>
          </a:p>
          <a:p>
            <a:endParaRPr lang="en-AU" sz="2200" dirty="0"/>
          </a:p>
          <a:p>
            <a:r>
              <a:rPr lang="en-AU" sz="2200" dirty="0" smtClean="0"/>
              <a:t>17.6% Indigenous</a:t>
            </a:r>
          </a:p>
          <a:p>
            <a:pPr marL="400050" lvl="1" indent="0">
              <a:buNone/>
            </a:pPr>
            <a:r>
              <a:rPr lang="en-AU" sz="2200" dirty="0" smtClean="0"/>
              <a:t>18.7% female</a:t>
            </a:r>
          </a:p>
          <a:p>
            <a:pPr marL="400050" lvl="1" indent="0">
              <a:buNone/>
            </a:pPr>
            <a:r>
              <a:rPr lang="en-AU" sz="2200" dirty="0" smtClean="0"/>
              <a:t>27.1% domestic violent-related</a:t>
            </a:r>
            <a:endParaRPr lang="en-AU" sz="2200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 smtClean="0"/>
              <a:t>School of Criminology &amp; Criminal Justice</a:t>
            </a:r>
            <a:endParaRPr lang="en-AU" altLang="en-US"/>
          </a:p>
        </p:txBody>
      </p:sp>
      <p:sp>
        <p:nvSpPr>
          <p:cNvPr id="5131" name="Line 11"/>
          <p:cNvSpPr>
            <a:spLocks noChangeShapeType="1"/>
          </p:cNvSpPr>
          <p:nvPr/>
        </p:nvSpPr>
        <p:spPr bwMode="auto">
          <a:xfrm>
            <a:off x="838200" y="1557338"/>
            <a:ext cx="7848600" cy="0"/>
          </a:xfrm>
          <a:prstGeom prst="line">
            <a:avLst/>
          </a:prstGeom>
          <a:noFill/>
          <a:ln w="3175">
            <a:solidFill>
              <a:srgbClr val="C0242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" name="Rectangle 1"/>
          <p:cNvSpPr/>
          <p:nvPr/>
        </p:nvSpPr>
        <p:spPr bwMode="auto">
          <a:xfrm>
            <a:off x="539552" y="5013176"/>
            <a:ext cx="8147248" cy="1296144"/>
          </a:xfrm>
          <a:prstGeom prst="rect">
            <a:avLst/>
          </a:prstGeom>
          <a:ln>
            <a:solidFill>
              <a:srgbClr val="CC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buNone/>
            </a:pPr>
            <a:r>
              <a:rPr lang="en-AU" sz="2000" dirty="0" smtClean="0"/>
              <a:t>New South Wales adult lower court administrative data</a:t>
            </a:r>
          </a:p>
          <a:p>
            <a:pPr algn="ctr">
              <a:buNone/>
            </a:pPr>
            <a:r>
              <a:rPr kumimoji="0" lang="en-A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January 2009 – June 2012</a:t>
            </a:r>
          </a:p>
          <a:p>
            <a:pPr algn="ctr">
              <a:buNone/>
            </a:pPr>
            <a:r>
              <a:rPr lang="en-AU" sz="2000" dirty="0" smtClean="0"/>
              <a:t>Most serious charged personal offence</a:t>
            </a:r>
            <a:endParaRPr kumimoji="0" lang="en-A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08154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2800" dirty="0" smtClean="0"/>
              <a:t>Measuring sentencing outcomes</a:t>
            </a:r>
            <a:endParaRPr lang="en-AU" sz="2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 smtClean="0"/>
              <a:t>School of Criminology &amp; Criminal Justice</a:t>
            </a:r>
            <a:endParaRPr lang="en-AU" altLang="en-US"/>
          </a:p>
        </p:txBody>
      </p:sp>
      <p:graphicFrame>
        <p:nvGraphicFramePr>
          <p:cNvPr id="8" name="Content Placeholder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292649839"/>
              </p:ext>
            </p:extLst>
          </p:nvPr>
        </p:nvGraphicFramePr>
        <p:xfrm>
          <a:off x="395535" y="1772816"/>
          <a:ext cx="8280921" cy="3789680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3437363"/>
                <a:gridCol w="1747214"/>
                <a:gridCol w="1728192"/>
                <a:gridCol w="1368152"/>
              </a:tblGrid>
              <a:tr h="432048"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Domestic violence cases</a:t>
                      </a:r>
                    </a:p>
                    <a:p>
                      <a:pPr algn="ctr"/>
                      <a:r>
                        <a:rPr lang="en-AU" sz="1600" dirty="0" smtClean="0"/>
                        <a:t>(%)</a:t>
                      </a:r>
                      <a:endParaRPr lang="en-AU" sz="1600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Non-domestic violence cases</a:t>
                      </a:r>
                    </a:p>
                    <a:p>
                      <a:pPr algn="ctr"/>
                      <a:r>
                        <a:rPr lang="en-AU" sz="1600" dirty="0" smtClean="0"/>
                        <a:t>(%)</a:t>
                      </a:r>
                      <a:endParaRPr lang="en-AU" sz="1600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Total</a:t>
                      </a:r>
                    </a:p>
                    <a:p>
                      <a:pPr algn="ctr"/>
                      <a:r>
                        <a:rPr lang="en-AU" sz="1600" dirty="0" smtClean="0"/>
                        <a:t>Cases</a:t>
                      </a:r>
                    </a:p>
                    <a:p>
                      <a:pPr algn="ctr"/>
                      <a:r>
                        <a:rPr lang="en-AU" sz="1600" dirty="0" smtClean="0"/>
                        <a:t>(%)</a:t>
                      </a:r>
                      <a:endParaRPr lang="en-AU" sz="1600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Imprisonment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9.7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10.5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10.3</a:t>
                      </a:r>
                      <a:endParaRPr lang="en-A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AU" sz="1600" dirty="0" smtClean="0"/>
                        <a:t>Intensive/other detention</a:t>
                      </a:r>
                      <a:endParaRPr lang="en-AU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0.6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1.0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0.8</a:t>
                      </a:r>
                      <a:endParaRPr lang="en-A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AU" sz="1600" dirty="0" smtClean="0"/>
                        <a:t>Supervised community-based</a:t>
                      </a:r>
                      <a:endParaRPr lang="en-AU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20.7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16.9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18.0</a:t>
                      </a:r>
                      <a:endParaRPr lang="en-AU" sz="16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AU" sz="1600" dirty="0" smtClean="0"/>
                        <a:t>Unsupervised community-based</a:t>
                      </a:r>
                      <a:endParaRPr lang="en-AU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31.6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25.5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27.1</a:t>
                      </a:r>
                      <a:endParaRPr lang="en-A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Community service 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3.5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4.9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4.6</a:t>
                      </a:r>
                      <a:endParaRPr lang="en-A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Monetary 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11.1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26.1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22.0</a:t>
                      </a:r>
                      <a:endParaRPr lang="en-A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Minor/nominal 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22.8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15.1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17.2</a:t>
                      </a:r>
                      <a:endParaRPr lang="en-A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AU" sz="1600" dirty="0" smtClean="0"/>
                        <a:t>Total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100.0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100.0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100.0</a:t>
                      </a:r>
                      <a:endParaRPr lang="en-AU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5959045" y="5949280"/>
            <a:ext cx="2717411" cy="4647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algn="r">
              <a:buNone/>
            </a:pPr>
            <a:r>
              <a:rPr lang="en-AU" sz="1100" dirty="0" smtClean="0"/>
              <a:t>All between-group differences significant</a:t>
            </a:r>
          </a:p>
          <a:p>
            <a:pPr marL="0" indent="0" algn="r">
              <a:buNone/>
            </a:pPr>
            <a:r>
              <a:rPr lang="en-AU" sz="1100" dirty="0" smtClean="0"/>
              <a:t>at p&lt;0.05 </a:t>
            </a:r>
            <a:r>
              <a:rPr lang="en-AU" sz="1100" dirty="0"/>
              <a:t>(</a:t>
            </a:r>
            <a:r>
              <a:rPr lang="en-AU" sz="1100" dirty="0" smtClean="0"/>
              <a:t>N=64,201)</a:t>
            </a:r>
            <a:endParaRPr lang="en-AU" sz="1100" dirty="0"/>
          </a:p>
        </p:txBody>
      </p:sp>
      <p:sp>
        <p:nvSpPr>
          <p:cNvPr id="11" name="Line 37"/>
          <p:cNvSpPr>
            <a:spLocks noChangeShapeType="1"/>
          </p:cNvSpPr>
          <p:nvPr/>
        </p:nvSpPr>
        <p:spPr bwMode="auto">
          <a:xfrm>
            <a:off x="838200" y="1557338"/>
            <a:ext cx="7848600" cy="0"/>
          </a:xfrm>
          <a:prstGeom prst="line">
            <a:avLst/>
          </a:prstGeom>
          <a:noFill/>
          <a:ln w="3175">
            <a:solidFill>
              <a:srgbClr val="C0242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22547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8" name="Rectangle 22"/>
          <p:cNvSpPr>
            <a:spLocks noGrp="1" noChangeArrowheads="1"/>
          </p:cNvSpPr>
          <p:nvPr>
            <p:ph type="title"/>
          </p:nvPr>
        </p:nvSpPr>
        <p:spPr>
          <a:xfrm>
            <a:off x="722313" y="2348880"/>
            <a:ext cx="7772400" cy="1362075"/>
          </a:xfrm>
        </p:spPr>
        <p:txBody>
          <a:bodyPr/>
          <a:lstStyle/>
          <a:p>
            <a:pPr algn="ctr"/>
            <a:r>
              <a:rPr lang="en-AU" altLang="en-US" sz="2800" dirty="0" smtClean="0"/>
              <a:t>What do we know about sentencing to prison?</a:t>
            </a:r>
            <a:endParaRPr lang="en-AU" altLang="en-US" sz="2800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 smtClean="0"/>
              <a:t>School of Criminology &amp; Criminal Justice</a:t>
            </a:r>
            <a:endParaRPr lang="en-AU" altLang="en-US"/>
          </a:p>
        </p:txBody>
      </p:sp>
      <p:sp>
        <p:nvSpPr>
          <p:cNvPr id="4133" name="Line 37"/>
          <p:cNvSpPr>
            <a:spLocks noChangeShapeType="1"/>
          </p:cNvSpPr>
          <p:nvPr/>
        </p:nvSpPr>
        <p:spPr bwMode="auto">
          <a:xfrm>
            <a:off x="838200" y="1557338"/>
            <a:ext cx="7848600" cy="0"/>
          </a:xfrm>
          <a:prstGeom prst="line">
            <a:avLst/>
          </a:prstGeom>
          <a:noFill/>
          <a:ln w="3175">
            <a:solidFill>
              <a:srgbClr val="C0242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672503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8" name="Rectangle 22"/>
          <p:cNvSpPr>
            <a:spLocks noGrp="1" noChangeArrowheads="1"/>
          </p:cNvSpPr>
          <p:nvPr>
            <p:ph type="title"/>
          </p:nvPr>
        </p:nvSpPr>
        <p:spPr>
          <a:xfrm>
            <a:off x="251520" y="369454"/>
            <a:ext cx="3240360" cy="2771514"/>
          </a:xfrm>
        </p:spPr>
        <p:txBody>
          <a:bodyPr/>
          <a:lstStyle/>
          <a:p>
            <a:r>
              <a:rPr lang="en-AU" altLang="en-US" sz="2800" dirty="0" smtClean="0"/>
              <a:t>Are domestic violence cases sentenced differently? </a:t>
            </a:r>
            <a:br>
              <a:rPr lang="en-AU" altLang="en-US" sz="2800" dirty="0" smtClean="0"/>
            </a:br>
            <a:r>
              <a:rPr lang="en-AU" altLang="en-US" sz="2800" dirty="0"/>
              <a:t/>
            </a:r>
            <a:br>
              <a:rPr lang="en-AU" altLang="en-US" sz="2800" dirty="0"/>
            </a:br>
            <a:r>
              <a:rPr lang="en-AU" altLang="en-US" b="1" dirty="0" smtClean="0"/>
              <a:t>Imprisonment outcome</a:t>
            </a:r>
            <a:endParaRPr lang="en-AU" altLang="en-US" b="1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79512" y="5081669"/>
            <a:ext cx="3373760" cy="1371667"/>
          </a:xfrm>
        </p:spPr>
        <p:txBody>
          <a:bodyPr/>
          <a:lstStyle/>
          <a:p>
            <a:pPr marL="0" indent="0">
              <a:buNone/>
            </a:pPr>
            <a:endParaRPr lang="en-AU" sz="1400" dirty="0"/>
          </a:p>
          <a:p>
            <a:pPr marL="0" indent="0">
              <a:buNone/>
            </a:pPr>
            <a:r>
              <a:rPr lang="en-AU" sz="1100" dirty="0" smtClean="0"/>
              <a:t>* </a:t>
            </a:r>
            <a:r>
              <a:rPr lang="en-AU" sz="1100" dirty="0" smtClean="0"/>
              <a:t>All significant at p&lt;0.05 (N=64,201)</a:t>
            </a:r>
          </a:p>
          <a:p>
            <a:endParaRPr lang="en-AU" sz="1100" b="1" dirty="0" smtClean="0"/>
          </a:p>
          <a:p>
            <a:pPr marL="0" indent="0">
              <a:buNone/>
            </a:pPr>
            <a:r>
              <a:rPr lang="en-AU" sz="1100" dirty="0" smtClean="0"/>
              <a:t>(Odds ratios shown. Model estimated with </a:t>
            </a:r>
            <a:r>
              <a:rPr lang="en-AU" sz="1100" dirty="0" smtClean="0"/>
              <a:t>constant &amp; missing dummy </a:t>
            </a:r>
            <a:r>
              <a:rPr lang="en-AU" sz="1100" dirty="0" smtClean="0"/>
              <a:t>[not shown]. Line represents equal odds.)</a:t>
            </a:r>
          </a:p>
          <a:p>
            <a:pPr marL="0" indent="0">
              <a:buNone/>
            </a:pPr>
            <a:endParaRPr lang="en-AU" sz="2200" dirty="0" smtClean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 smtClean="0"/>
              <a:t>School of Criminology &amp; Criminal Justice</a:t>
            </a:r>
            <a:endParaRPr lang="en-AU" altLang="en-US" dirty="0"/>
          </a:p>
        </p:txBody>
      </p:sp>
      <p:sp>
        <p:nvSpPr>
          <p:cNvPr id="4133" name="Line 37"/>
          <p:cNvSpPr>
            <a:spLocks noChangeShapeType="1"/>
          </p:cNvSpPr>
          <p:nvPr/>
        </p:nvSpPr>
        <p:spPr bwMode="auto">
          <a:xfrm>
            <a:off x="368052" y="3163101"/>
            <a:ext cx="2869704" cy="0"/>
          </a:xfrm>
          <a:prstGeom prst="line">
            <a:avLst/>
          </a:prstGeom>
          <a:noFill/>
          <a:ln w="3175">
            <a:solidFill>
              <a:srgbClr val="C0242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graphicFrame>
        <p:nvGraphicFramePr>
          <p:cNvPr id="1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092760"/>
              </p:ext>
            </p:extLst>
          </p:nvPr>
        </p:nvGraphicFramePr>
        <p:xfrm>
          <a:off x="3675366" y="1124744"/>
          <a:ext cx="5436096" cy="55650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7" name="Straight Connector 16"/>
          <p:cNvCxnSpPr/>
          <p:nvPr/>
        </p:nvCxnSpPr>
        <p:spPr bwMode="auto">
          <a:xfrm>
            <a:off x="2339752" y="1124744"/>
            <a:ext cx="0" cy="3528392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Straight Connector 20"/>
          <p:cNvCxnSpPr/>
          <p:nvPr/>
        </p:nvCxnSpPr>
        <p:spPr bwMode="auto">
          <a:xfrm>
            <a:off x="5899811" y="1282207"/>
            <a:ext cx="0" cy="5040560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rgbClr val="FFFF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Oval 5"/>
          <p:cNvSpPr/>
          <p:nvPr/>
        </p:nvSpPr>
        <p:spPr bwMode="auto">
          <a:xfrm>
            <a:off x="4002527" y="1232689"/>
            <a:ext cx="1334244" cy="504056"/>
          </a:xfrm>
          <a:prstGeom prst="ellipse">
            <a:avLst/>
          </a:prstGeom>
          <a:noFill/>
          <a:ln w="28575">
            <a:solidFill>
              <a:srgbClr val="FFFF00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AU" sz="15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83799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3" grpId="0">
        <p:bldAsOne/>
      </p:bldGraphic>
      <p:bldP spid="6" grpId="0" animBg="1"/>
    </p:bldLst>
  </p:timing>
</p:sld>
</file>

<file path=ppt/theme/theme1.xml><?xml version="1.0" encoding="utf-8"?>
<a:theme xmlns:a="http://schemas.openxmlformats.org/drawingml/2006/main" name="griffith-corporate-powerpoint-template (1)">
  <a:themeElements>
    <a:clrScheme name="Master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aster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AU" altLang="en-US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AU" altLang="en-US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aster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J Document" ma:contentTypeID="0x01010077DC2A28846341C9915EFC7988C44A4F00AC683DE72F6D54408E582A29A0E01260" ma:contentTypeVersion="4" ma:contentTypeDescription="" ma:contentTypeScope="" ma:versionID="6d8699e19d18e85c01352be16c7ff8ee">
  <xsd:schema xmlns:xsd="http://www.w3.org/2001/XMLSchema" xmlns:xs="http://www.w3.org/2001/XMLSchema" xmlns:p="http://schemas.microsoft.com/office/2006/metadata/properties" xmlns:ns1="http://schemas.microsoft.com/sharepoint/v3" xmlns:ns3="7682a661-0ade-4637-84c8-77ce31dee783" xmlns:ns4="e4ff26e6-61c9-4223-823f-818594960367" targetNamespace="http://schemas.microsoft.com/office/2006/metadata/properties" ma:root="true" ma:fieldsID="7b26b1d083b43316654d29245d50e201" ns1:_="" ns3:_="" ns4:_="">
    <xsd:import namespace="http://schemas.microsoft.com/sharepoint/v3"/>
    <xsd:import namespace="7682a661-0ade-4637-84c8-77ce31dee783"/>
    <xsd:import namespace="e4ff26e6-61c9-4223-823f-818594960367"/>
    <xsd:element name="properties">
      <xsd:complexType>
        <xsd:sequence>
          <xsd:element name="documentManagement">
            <xsd:complexType>
              <xsd:all>
                <xsd:element ref="ns3:TaxCatchAll" minOccurs="0"/>
                <xsd:element ref="ns4:ne8158a489a9473f9c54eecb4c21131b" minOccurs="0"/>
                <xsd:element ref="ns4:bc56bdda6a6a44c48d8cfdd96ad4c147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3" nillable="true" ma:displayName="Scheduling Start Date" ma:description="" ma:internalName="PublishingStartDate">
      <xsd:simpleType>
        <xsd:restriction base="dms:Unknown"/>
      </xsd:simpleType>
    </xsd:element>
    <xsd:element name="PublishingExpirationDate" ma:index="14" nillable="true" ma:displayName="Scheduling End Date" ma:description="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82a661-0ade-4637-84c8-77ce31dee783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71544a81-4f2a-458e-ab5b-bbbaec5e6e73}" ma:internalName="TaxCatchAll" ma:readOnly="false" ma:showField="CatchAllData" ma:web="7682a661-0ade-4637-84c8-77ce31dee78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ff26e6-61c9-4223-823f-818594960367" elementFormDefault="qualified">
    <xsd:import namespace="http://schemas.microsoft.com/office/2006/documentManagement/types"/>
    <xsd:import namespace="http://schemas.microsoft.com/office/infopath/2007/PartnerControls"/>
    <xsd:element name="ne8158a489a9473f9c54eecb4c21131b" ma:index="11" ma:taxonomy="true" ma:internalName="ne8158a489a9473f9c54eecb4c21131b" ma:taxonomyFieldName="Content_x0020_tags" ma:displayName="Content tags" ma:fieldId="{7e8158a4-89a9-473f-9c54-eecb4c21131b}" ma:taxonomyMulti="true" ma:sspId="f6e08d11-6f9a-422e-94df-5713af838a64" ma:termSetId="a069c314-3269-420f-97d4-651b5f06edc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c56bdda6a6a44c48d8cfdd96ad4c147" ma:index="12" nillable="true" ma:displayName="DC.Type.DocType (JSMS)_0" ma:hidden="true" ma:internalName="bc56bdda6a6a44c48d8cfdd96ad4c147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682a661-0ade-4637-84c8-77ce31dee783">
      <Value>126</Value>
      <Value>105</Value>
    </TaxCatchAll>
    <bc56bdda6a6a44c48d8cfdd96ad4c147 xmlns="e4ff26e6-61c9-4223-823f-818594960367" xsi:nil="true"/>
    <ne8158a489a9473f9c54eecb4c21131b xmlns="e4ff26e6-61c9-4223-823f-818594960367">
      <Terms xmlns="http://schemas.microsoft.com/office/infopath/2007/PartnerControls">
        <TermInfo xmlns="http://schemas.microsoft.com/office/infopath/2007/PartnerControls">
          <TermName xmlns="http://schemas.microsoft.com/office/infopath/2007/PartnerControls">Conference proceedings / Presentations</TermName>
          <TermId xmlns="http://schemas.microsoft.com/office/infopath/2007/PartnerControls">c21264d4-9564-4e41-9805-0fcb8759ef5a</TermId>
        </TermInfo>
      </Terms>
    </ne8158a489a9473f9c54eecb4c21131b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1233ABB3-6116-4AD7-B541-95891DB136B4}"/>
</file>

<file path=customXml/itemProps2.xml><?xml version="1.0" encoding="utf-8"?>
<ds:datastoreItem xmlns:ds="http://schemas.openxmlformats.org/officeDocument/2006/customXml" ds:itemID="{6BE245E1-81DC-4A76-B79C-D5DB7CCC3689}"/>
</file>

<file path=customXml/itemProps3.xml><?xml version="1.0" encoding="utf-8"?>
<ds:datastoreItem xmlns:ds="http://schemas.openxmlformats.org/officeDocument/2006/customXml" ds:itemID="{9046104F-4BDF-48F8-9E56-C298270A3551}"/>
</file>

<file path=docProps/app.xml><?xml version="1.0" encoding="utf-8"?>
<Properties xmlns="http://schemas.openxmlformats.org/officeDocument/2006/extended-properties" xmlns:vt="http://schemas.openxmlformats.org/officeDocument/2006/docPropsVTypes">
  <Template>griffith-corporate-powerpoint-template (1)</Template>
  <TotalTime>470</TotalTime>
  <Words>657</Words>
  <Application>Microsoft Office PowerPoint</Application>
  <PresentationFormat>On-screen Show (4:3)</PresentationFormat>
  <Paragraphs>180</Paragraphs>
  <Slides>16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griffith-corporate-powerpoint-template (1)</vt:lpstr>
      <vt:lpstr>Alternatives to Prison: Exploring non-custodial sentencing of domestic violence offenders in NSW’s lower courts</vt:lpstr>
      <vt:lpstr>Background</vt:lpstr>
      <vt:lpstr>Key research question</vt:lpstr>
      <vt:lpstr>Unique opportunity</vt:lpstr>
      <vt:lpstr>Prior research</vt:lpstr>
      <vt:lpstr>Current data</vt:lpstr>
      <vt:lpstr>Measuring sentencing outcomes</vt:lpstr>
      <vt:lpstr>What do we know about sentencing to prison?</vt:lpstr>
      <vt:lpstr>Are domestic violence cases sentenced differently?   Imprisonment outcome</vt:lpstr>
      <vt:lpstr>Are domestic violence cases sentenced differently?  Length of term</vt:lpstr>
      <vt:lpstr>What do we know about sentencing to noncustodial orders?</vt:lpstr>
      <vt:lpstr>Are domestic violence cases sentenced differently?  Compared to Imprisonment</vt:lpstr>
      <vt:lpstr>Are domestic violence cases sentenced differently?   Non-imprisonment sentencing outcomes</vt:lpstr>
      <vt:lpstr>Are domestic violence cases sentenced differently?   Long suspended/ bond orders</vt:lpstr>
      <vt:lpstr>Summary (compared to similarly-situated other violent offences)</vt:lpstr>
      <vt:lpstr>So what?</vt:lpstr>
    </vt:vector>
  </TitlesOfParts>
  <Company>Griffith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Alternatives to prison: Exploring the non-custodial sentencing of domestic violence offenders in New South Wales’ Lower Courts</dc:title>
  <dc:creator>soeadmin</dc:creator>
  <cp:lastModifiedBy>soeadmin</cp:lastModifiedBy>
  <cp:revision>77</cp:revision>
  <cp:lastPrinted>2014-06-13T06:24:51Z</cp:lastPrinted>
  <dcterms:created xsi:type="dcterms:W3CDTF">2014-06-13T02:17:33Z</dcterms:created>
  <dcterms:modified xsi:type="dcterms:W3CDTF">2015-02-17T14:56:08Z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0x01010077DC2A28846341C9915EFC7988C44A4F00AC683DE72F6D54408E582A29A0E01260</vt:lpwstr>
  </property>
  <property fmtid="{D5CDD505-2E9C-101B-9397-08002B2CF9AE}" pid="4" name="DC_x002e_Type_x002e_DocType_x0020__x0028_JSMS">
    <vt:lpwstr/>
  </property>
  <property fmtid="{D5CDD505-2E9C-101B-9397-08002B2CF9AE}" pid="5" name="Content_x0020_tags">
    <vt:lpwstr/>
  </property>
  <property fmtid="{D5CDD505-2E9C-101B-9397-08002B2CF9AE}" pid="7" name="Content tags">
    <vt:lpwstr>105;#Conference proceedings / Presentations|c21264d4-9564-4e41-9805-0fcb8759ef5a</vt:lpwstr>
  </property>
  <property fmtid="{D5CDD505-2E9C-101B-9397-08002B2CF9AE}" pid="10" name="DC.Type.DocType (JSMS">
    <vt:lpwstr>126;#Presentation|96b9c332-40fe-4061-87fb-bc6c76567afe</vt:lpwstr>
  </property>
  <property fmtid="{D5CDD505-2E9C-101B-9397-08002B2CF9AE}" pid="14" name="bc56bdda6a6a44c48d8cfdd96ad4c1470">
    <vt:lpwstr>Presentation|96b9c332-40fe-4061-87fb-bc6c76567afe</vt:lpwstr>
  </property>
</Properties>
</file>