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sldIdLst>
    <p:sldId id="256" r:id="rId2"/>
    <p:sldId id="266" r:id="rId3"/>
    <p:sldId id="258" r:id="rId4"/>
    <p:sldId id="278" r:id="rId5"/>
    <p:sldId id="279" r:id="rId6"/>
    <p:sldId id="273" r:id="rId7"/>
    <p:sldId id="274" r:id="rId8"/>
    <p:sldId id="283" r:id="rId9"/>
    <p:sldId id="282" r:id="rId10"/>
    <p:sldId id="280" r:id="rId11"/>
    <p:sldId id="281" r:id="rId12"/>
    <p:sldId id="284" r:id="rId13"/>
    <p:sldId id="285" r:id="rId14"/>
    <p:sldId id="288" r:id="rId15"/>
    <p:sldId id="286" r:id="rId16"/>
    <p:sldId id="289" r:id="rId17"/>
    <p:sldId id="290" r:id="rId18"/>
    <p:sldId id="291" r:id="rId19"/>
    <p:sldId id="292" r:id="rId20"/>
    <p:sldId id="293" r:id="rId21"/>
    <p:sldId id="294" r:id="rId22"/>
    <p:sldId id="287" r:id="rId23"/>
    <p:sldId id="295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7479" autoAdjust="0"/>
  </p:normalViewPr>
  <p:slideViewPr>
    <p:cSldViewPr snapToGrid="0" snapToObjects="1">
      <p:cViewPr>
        <p:scale>
          <a:sx n="94" d="100"/>
          <a:sy n="94" d="100"/>
        </p:scale>
        <p:origin x="-656" y="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presProps" Target="pres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" Type="http://schemas.openxmlformats.org/officeDocument/2006/relationships/slide" Target="slides/slide7.xml"/><Relationship Id="rId21" Type="http://schemas.openxmlformats.org/officeDocument/2006/relationships/slide" Target="slides/slide20.xml"/><Relationship Id="rId3" Type="http://schemas.openxmlformats.org/officeDocument/2006/relationships/slide" Target="slides/slide2.xml"/><Relationship Id="rId25" Type="http://schemas.openxmlformats.org/officeDocument/2006/relationships/printerSettings" Target="printerSettings/printerSettings1.bin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24" Type="http://schemas.openxmlformats.org/officeDocument/2006/relationships/slide" Target="slides/slide23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32" Type="http://schemas.openxmlformats.org/officeDocument/2006/relationships/customXml" Target="../customXml/item3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9" Type="http://schemas.openxmlformats.org/officeDocument/2006/relationships/slide" Target="slides/slide8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30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arengelb:Documents:UWS:Other%20conferences:Prisoners%20in%20Au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/>
              <a:t>Prisoners</a:t>
            </a:r>
            <a:r>
              <a:rPr lang="en-US" sz="1600" baseline="0" dirty="0"/>
              <a:t> in </a:t>
            </a:r>
            <a:r>
              <a:rPr lang="en-US" sz="1600" baseline="0" dirty="0" smtClean="0"/>
              <a:t>Australia (ABS)</a:t>
            </a:r>
            <a:endParaRPr lang="en-US" sz="1600" baseline="0" dirty="0"/>
          </a:p>
          <a:p>
            <a:pPr>
              <a:defRPr/>
            </a:pPr>
            <a:r>
              <a:rPr lang="en-US" sz="1600" baseline="0" dirty="0"/>
              <a:t>2004-2014</a:t>
            </a:r>
            <a:endParaRPr lang="en-US" sz="1600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Sheet1!$D$3</c:f>
              <c:strCache>
                <c:ptCount val="1"/>
                <c:pt idx="0">
                  <c:v>no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Sheet1!$E$3:$O$3</c:f>
              <c:numCache>
                <c:formatCode>#,##0</c:formatCode>
                <c:ptCount val="11"/>
                <c:pt idx="0">
                  <c:v>24171.0</c:v>
                </c:pt>
                <c:pt idx="1">
                  <c:v>25353.0</c:v>
                </c:pt>
                <c:pt idx="2">
                  <c:v>25790.0</c:v>
                </c:pt>
                <c:pt idx="3">
                  <c:v>27224.0</c:v>
                </c:pt>
                <c:pt idx="4">
                  <c:v>27615.0</c:v>
                </c:pt>
                <c:pt idx="5">
                  <c:v>29317.0</c:v>
                </c:pt>
                <c:pt idx="6">
                  <c:v>29700.0</c:v>
                </c:pt>
                <c:pt idx="7">
                  <c:v>29106.0</c:v>
                </c:pt>
                <c:pt idx="8">
                  <c:v>29381.0</c:v>
                </c:pt>
                <c:pt idx="9">
                  <c:v>30775.0</c:v>
                </c:pt>
                <c:pt idx="10">
                  <c:v>33791.0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9853800"/>
        <c:axId val="-2129847240"/>
      </c:lineChart>
      <c:dateAx>
        <c:axId val="-2129853800"/>
        <c:scaling>
          <c:orientation val="minMax"/>
        </c:scaling>
        <c:delete val="0"/>
        <c:axPos val="b"/>
        <c:numFmt formatCode="0" sourceLinked="0"/>
        <c:majorTickMark val="none"/>
        <c:minorTickMark val="none"/>
        <c:tickLblPos val="none"/>
        <c:crossAx val="-2129847240"/>
        <c:crosses val="autoZero"/>
        <c:auto val="0"/>
        <c:lblOffset val="100"/>
        <c:baseTimeUnit val="days"/>
      </c:dateAx>
      <c:valAx>
        <c:axId val="-2129847240"/>
        <c:scaling>
          <c:orientation val="minMax"/>
        </c:scaling>
        <c:delete val="0"/>
        <c:axPos val="l"/>
        <c:majorGridlines>
          <c:spPr>
            <a:ln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crossAx val="-21298538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Home.png"/>
          <p:cNvPicPr>
            <a:picLocks noChangeAspect="1"/>
          </p:cNvPicPr>
          <p:nvPr/>
        </p:nvPicPr>
        <p:blipFill>
          <a:blip r:embed="rId2"/>
          <a:srcRect t="-93973"/>
          <a:stretch>
            <a:fillRect/>
          </a:stretch>
        </p:blipFill>
        <p:spPr>
          <a:xfrm>
            <a:off x="179294" y="1183341"/>
            <a:ext cx="8787384" cy="527672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3" y="2168338"/>
            <a:ext cx="8307387" cy="16192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3" y="3810000"/>
            <a:ext cx="8307387" cy="753036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0DC7-4AF7-A24D-926F-B9F1C3B2C911}" type="datetimeFigureOut">
              <a:rPr lang="en-US" smtClean="0"/>
              <a:t>16/02/2015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DirectionalButtons-RightOnl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2266" y="533400"/>
            <a:ext cx="752475" cy="3524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1613AF71-C375-4A4C-8AD3-331D503EA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466850"/>
            <a:ext cx="8308039" cy="1128432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7224" y="2623296"/>
            <a:ext cx="4717676" cy="38312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213" y="2770187"/>
            <a:ext cx="3429093" cy="35768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0DC7-4AF7-A24D-926F-B9F1C3B2C911}" type="datetimeFigureOut">
              <a:rPr lang="en-US" smtClean="0"/>
              <a:t>16/02/2015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AF71-C375-4A4C-8AD3-331D503EA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182880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0DC7-4AF7-A24D-926F-B9F1C3B2C911}" type="datetimeFigureOut">
              <a:rPr lang="en-US" smtClean="0"/>
              <a:t>16/02/2015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98140" y="1169894"/>
            <a:ext cx="3671047" cy="52760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82880" y="1169894"/>
            <a:ext cx="8787384" cy="210670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82880" y="3281082"/>
            <a:ext cx="8787384" cy="3174582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3329268"/>
            <a:ext cx="8346141" cy="1014132"/>
          </a:xfrm>
        </p:spPr>
        <p:txBody>
          <a:bodyPr anchor="b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4343399"/>
            <a:ext cx="8346141" cy="190976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0DC7-4AF7-A24D-926F-B9F1C3B2C911}" type="datetimeFigureOut">
              <a:rPr lang="en-US" smtClean="0"/>
              <a:t>16/02/2015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3835212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0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0DC7-4AF7-A24D-926F-B9F1C3B2C911}" type="datetimeFigureOut">
              <a:rPr lang="en-US" smtClean="0"/>
              <a:t>16/02/2015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82880" y="1179576"/>
            <a:ext cx="3671047" cy="220531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015983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182880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1613AF71-C375-4A4C-8AD3-331D503EA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0DC7-4AF7-A24D-926F-B9F1C3B2C911}" type="datetimeFigureOut">
              <a:rPr lang="en-US" smtClean="0"/>
              <a:t>16/02/2015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AF71-C375-4A4C-8AD3-331D503EA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VerticalTC.png"/>
          <p:cNvPicPr>
            <a:picLocks noChangeAspect="1"/>
          </p:cNvPicPr>
          <p:nvPr/>
        </p:nvPicPr>
        <p:blipFill>
          <a:blip r:embed="rId2"/>
          <a:srcRect t="-93650"/>
          <a:stretch>
            <a:fillRect/>
          </a:stretch>
        </p:blipFill>
        <p:spPr>
          <a:xfrm>
            <a:off x="7445188" y="1178128"/>
            <a:ext cx="1524000" cy="527533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0705" y="1398494"/>
            <a:ext cx="1447800" cy="4849906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513" y="1398494"/>
            <a:ext cx="6669087" cy="4849906"/>
          </a:xfrm>
        </p:spPr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0DC7-4AF7-A24D-926F-B9F1C3B2C911}" type="datetimeFigureOut">
              <a:rPr lang="en-US" smtClean="0"/>
              <a:t>16/02/2015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AF71-C375-4A4C-8AD3-331D503EA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0DC7-4AF7-A24D-926F-B9F1C3B2C911}" type="datetimeFigureOut">
              <a:rPr lang="en-US" smtClean="0"/>
              <a:t>16/02/2015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AF71-C375-4A4C-8AD3-331D503EA9E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" y="1179576"/>
            <a:ext cx="8787384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Picture 5" descr="DirectionalButtons-LeftOnly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488" y="538163"/>
            <a:ext cx="752475" cy="352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2756646"/>
            <a:ext cx="8308975" cy="349175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0DC7-4AF7-A24D-926F-B9F1C3B2C911}" type="datetimeFigureOut">
              <a:rPr lang="en-US" smtClean="0"/>
              <a:t>16/02/2015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AF71-C375-4A4C-8AD3-331D503EA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TCFull.png"/>
          <p:cNvPicPr>
            <a:picLocks noChangeAspect="1"/>
          </p:cNvPicPr>
          <p:nvPr/>
        </p:nvPicPr>
        <p:blipFill>
          <a:blip r:embed="rId2"/>
          <a:srcRect l="-198711"/>
          <a:stretch>
            <a:fillRect/>
          </a:stretch>
        </p:blipFill>
        <p:spPr>
          <a:xfrm>
            <a:off x="177999" y="1179576"/>
            <a:ext cx="8788373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>
              <a:buClr>
                <a:schemeClr val="bg1"/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buClr>
                <a:schemeClr val="bg1"/>
              </a:buClr>
              <a:defRPr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0DC7-4AF7-A24D-926F-B9F1C3B2C911}" type="datetimeFigureOut">
              <a:rPr lang="en-US" smtClean="0"/>
              <a:t>16/02/2015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AF71-C375-4A4C-8AD3-331D503EA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SectionH.png"/>
          <p:cNvPicPr>
            <a:picLocks noChangeAspect="1"/>
          </p:cNvPicPr>
          <p:nvPr/>
        </p:nvPicPr>
        <p:blipFill>
          <a:blip r:embed="rId2"/>
          <a:srcRect r="-91875"/>
          <a:stretch>
            <a:fillRect/>
          </a:stretch>
        </p:blipFill>
        <p:spPr>
          <a:xfrm>
            <a:off x="182880" y="1179576"/>
            <a:ext cx="8785105" cy="527608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429000"/>
            <a:ext cx="6591300" cy="1371600"/>
          </a:xfrm>
        </p:spPr>
        <p:txBody>
          <a:bodyPr anchor="b" anchorCtr="0"/>
          <a:lstStyle>
            <a:lvl1pPr algn="r">
              <a:defRPr sz="4800" b="0" cap="none" baseline="0"/>
            </a:lvl1pPr>
          </a:lstStyle>
          <a:p>
            <a:r>
              <a:rPr lang="en-AU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4800599"/>
            <a:ext cx="6591300" cy="1066801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0DC7-4AF7-A24D-926F-B9F1C3B2C911}" type="datetimeFigureOut">
              <a:rPr lang="en-US" smtClean="0"/>
              <a:t>16/02/2015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AF71-C375-4A4C-8AD3-331D503EA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859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3214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0DC7-4AF7-A24D-926F-B9F1C3B2C911}" type="datetimeFigureOut">
              <a:rPr lang="en-US" smtClean="0"/>
              <a:t>16/02/2015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AF71-C375-4A4C-8AD3-331D503EA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859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859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752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752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0DC7-4AF7-A24D-926F-B9F1C3B2C911}" type="datetimeFigureOut">
              <a:rPr lang="en-US" smtClean="0"/>
              <a:t>16/02/2015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AF71-C375-4A4C-8AD3-331D503EA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0DC7-4AF7-A24D-926F-B9F1C3B2C911}" type="datetimeFigureOut">
              <a:rPr lang="en-US" smtClean="0"/>
              <a:t>16/02/2015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AF71-C375-4A4C-8AD3-331D503EA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0DC7-4AF7-A24D-926F-B9F1C3B2C911}" type="datetimeFigureOut">
              <a:rPr lang="en-US" smtClean="0"/>
              <a:t>16/02/2015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AF71-C375-4A4C-8AD3-331D503EA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Cap.png"/>
          <p:cNvPicPr>
            <a:picLocks noChangeAspect="1"/>
          </p:cNvPicPr>
          <p:nvPr/>
        </p:nvPicPr>
        <p:blipFill>
          <a:blip r:embed="rId2"/>
          <a:srcRect b="-135871"/>
          <a:stretch>
            <a:fillRect/>
          </a:stretch>
        </p:blipFill>
        <p:spPr>
          <a:xfrm>
            <a:off x="182880" y="1179575"/>
            <a:ext cx="4228522" cy="5274037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369794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2341" y="1600200"/>
            <a:ext cx="4101353" cy="4652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3697941" cy="341583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600"/>
              </a:spcBef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</a:pPr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0DC7-4AF7-A24D-926F-B9F1C3B2C911}" type="datetimeFigureOut">
              <a:rPr lang="en-US" smtClean="0"/>
              <a:t>16/02/2015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AF71-C375-4A4C-8AD3-331D503EA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2.png"/><Relationship Id="rId1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5" y="1456765"/>
            <a:ext cx="8308975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5" y="2770188"/>
            <a:ext cx="8308975" cy="3478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0105" y="6454588"/>
            <a:ext cx="23980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0CD0DC7-4AF7-A24D-926F-B9F1C3B2C911}" type="datetimeFigureOut">
              <a:rPr lang="en-US" smtClean="0"/>
              <a:t>16/02/2015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976" y="6454588"/>
            <a:ext cx="3657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1219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613AF71-C375-4A4C-8AD3-331D503EA9E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HomeButton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2450" y="526116"/>
            <a:ext cx="457200" cy="352425"/>
          </a:xfrm>
          <a:prstGeom prst="rect">
            <a:avLst/>
          </a:prstGeom>
        </p:spPr>
      </p:pic>
      <p:pic>
        <p:nvPicPr>
          <p:cNvPr id="10" name="Picture 9" descr="DirectionalButtons-Full.pn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826188" y="526116"/>
            <a:ext cx="752475" cy="3524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13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4" Type="http://schemas.openxmlformats.org/officeDocument/2006/relationships/image" Target="../media/image14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3" y="1161858"/>
            <a:ext cx="8307387" cy="18778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effectiveness of suspended sentences in reducing reoffending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3" y="3688222"/>
            <a:ext cx="8307387" cy="2742525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Professor David </a:t>
            </a:r>
            <a:r>
              <a:rPr lang="en-US" sz="2400" dirty="0" err="1" smtClean="0"/>
              <a:t>Tait</a:t>
            </a:r>
            <a:endParaRPr lang="en-US" sz="2400" dirty="0" smtClean="0"/>
          </a:p>
          <a:p>
            <a:r>
              <a:rPr lang="en-US" sz="2400" dirty="0" smtClean="0"/>
              <a:t>and</a:t>
            </a:r>
          </a:p>
          <a:p>
            <a:r>
              <a:rPr lang="en-US" sz="2400" dirty="0" err="1" smtClean="0"/>
              <a:t>Dr</a:t>
            </a:r>
            <a:r>
              <a:rPr lang="en-US" sz="2400" dirty="0" smtClean="0"/>
              <a:t> Karen Gelb</a:t>
            </a:r>
          </a:p>
          <a:p>
            <a:r>
              <a:rPr lang="en-US" sz="2400" dirty="0" smtClean="0"/>
              <a:t>Justice Research Group</a:t>
            </a:r>
          </a:p>
          <a:p>
            <a:r>
              <a:rPr lang="en-US" sz="2400" dirty="0" smtClean="0"/>
              <a:t>University of Western Sydney</a:t>
            </a:r>
          </a:p>
          <a:p>
            <a:endParaRPr lang="en-US" sz="2400" dirty="0" smtClean="0"/>
          </a:p>
          <a:p>
            <a:r>
              <a:rPr lang="en-US" sz="2000" dirty="0" smtClean="0"/>
              <a:t>BOCSAR, Sydney, 18-19 February 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869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know about reoffending?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Experimental/quasi-experimental studies:</a:t>
            </a:r>
          </a:p>
          <a:p>
            <a:pPr lvl="1"/>
            <a:r>
              <a:rPr lang="en-US" dirty="0" smtClean="0"/>
              <a:t>Difficulty with true gold-standard random allocation studies in this field</a:t>
            </a:r>
          </a:p>
          <a:p>
            <a:pPr lvl="1"/>
            <a:r>
              <a:rPr lang="en-US" dirty="0" smtClean="0"/>
              <a:t>But </a:t>
            </a:r>
            <a:r>
              <a:rPr lang="en-US" dirty="0"/>
              <a:t>‘natural’ experiments are </a:t>
            </a:r>
            <a:r>
              <a:rPr lang="en-US" dirty="0" smtClean="0"/>
              <a:t>sometimes </a:t>
            </a:r>
            <a:r>
              <a:rPr lang="en-US" dirty="0"/>
              <a:t>possible</a:t>
            </a:r>
          </a:p>
          <a:p>
            <a:pPr lvl="1"/>
            <a:r>
              <a:rPr lang="en-US" dirty="0"/>
              <a:t>Swiss program allows offenders sentenced to up to 2 weeks prison to undertake community service instead</a:t>
            </a:r>
          </a:p>
          <a:p>
            <a:pPr lvl="1"/>
            <a:r>
              <a:rPr lang="en-US" dirty="0"/>
              <a:t>Study using random allocation to these groups showed people in community condition had slightly fewer police contacts in subsequent 2 years than those sent to </a:t>
            </a:r>
            <a:r>
              <a:rPr lang="en-US" dirty="0" smtClean="0"/>
              <a:t>prison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68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know about reoffending?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Experimental/quasi-experimental studies:</a:t>
            </a:r>
          </a:p>
          <a:p>
            <a:pPr lvl="1"/>
            <a:r>
              <a:rPr lang="en-US" dirty="0"/>
              <a:t>And indirect experiments are sometimes possible</a:t>
            </a:r>
          </a:p>
          <a:p>
            <a:pPr lvl="1"/>
            <a:r>
              <a:rPr lang="en-US" dirty="0"/>
              <a:t>Such an experiment is possible in those jurisdictions where there is random assignment of judges to defendants; to the extent that randomly assigned judges have different sentencing tendencies, at least some component of the sentences that defendants receive will be a function of chance, depending on judge assignment (e.g. ‘high-imprisonment’ judges </a:t>
            </a:r>
            <a:r>
              <a:rPr lang="en-US" dirty="0" err="1"/>
              <a:t>vs</a:t>
            </a:r>
            <a:r>
              <a:rPr lang="en-US" dirty="0"/>
              <a:t> ‘low-imprisonment’ judges)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349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know about reoffending?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Experimental/quasi-experimental studies:</a:t>
            </a:r>
          </a:p>
          <a:p>
            <a:pPr lvl="1"/>
            <a:r>
              <a:rPr lang="en-US" dirty="0"/>
              <a:t>Overall, experimental/quasi-experimental studies have shown </a:t>
            </a:r>
            <a:r>
              <a:rPr lang="en-US" dirty="0" smtClean="0"/>
              <a:t>little </a:t>
            </a:r>
            <a:r>
              <a:rPr lang="en-US" dirty="0" smtClean="0"/>
              <a:t>to </a:t>
            </a:r>
            <a:r>
              <a:rPr lang="en-US" dirty="0" smtClean="0"/>
              <a:t>no </a:t>
            </a:r>
            <a:r>
              <a:rPr lang="en-US" dirty="0"/>
              <a:t>impact of imprisonment on </a:t>
            </a:r>
            <a:r>
              <a:rPr lang="en-US" dirty="0" smtClean="0"/>
              <a:t>reoffending</a:t>
            </a:r>
          </a:p>
          <a:p>
            <a:pPr lvl="1"/>
            <a:r>
              <a:rPr lang="en-US" dirty="0" smtClean="0"/>
              <a:t>PRO – allows random assignment in at least some respect</a:t>
            </a:r>
          </a:p>
          <a:p>
            <a:pPr lvl="1"/>
            <a:r>
              <a:rPr lang="en-US" dirty="0" smtClean="0"/>
              <a:t>CON – a true experimental study is virtually impossible so even this approach will always be limited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335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current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Studies have shown that suspended sentences may be able to reduce reoffending, although they also have the potential to increase imprisonment (via breaches)</a:t>
            </a:r>
          </a:p>
          <a:p>
            <a:r>
              <a:rPr lang="en-US" dirty="0" smtClean="0"/>
              <a:t>But for whom do they work? </a:t>
            </a:r>
            <a:r>
              <a:rPr lang="en-US" dirty="0" smtClean="0"/>
              <a:t>Do we need to be more nuanced in our understanding of their impact?</a:t>
            </a:r>
            <a:endParaRPr lang="en-US" dirty="0" smtClean="0"/>
          </a:p>
          <a:p>
            <a:r>
              <a:rPr lang="en-US" dirty="0" smtClean="0"/>
              <a:t>Impact </a:t>
            </a:r>
            <a:r>
              <a:rPr lang="en-US" dirty="0"/>
              <a:t>of suspended sentences on reoffending:</a:t>
            </a:r>
          </a:p>
          <a:p>
            <a:pPr lvl="1"/>
            <a:r>
              <a:rPr lang="en-US" dirty="0"/>
              <a:t>Differential impact by Indigenous status?</a:t>
            </a:r>
          </a:p>
          <a:p>
            <a:pPr lvl="1"/>
            <a:r>
              <a:rPr lang="en-US" dirty="0"/>
              <a:t>Differential impact by metro/rural location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712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current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from NSW:</a:t>
            </a:r>
          </a:p>
          <a:p>
            <a:pPr lvl="1"/>
            <a:r>
              <a:rPr lang="en-US" dirty="0" smtClean="0"/>
              <a:t>Local courts</a:t>
            </a:r>
          </a:p>
          <a:p>
            <a:pPr lvl="1"/>
            <a:r>
              <a:rPr lang="en-US" dirty="0" smtClean="0"/>
              <a:t>2001-2008 reference period</a:t>
            </a:r>
          </a:p>
          <a:p>
            <a:pPr lvl="1"/>
            <a:r>
              <a:rPr lang="en-US" dirty="0" smtClean="0"/>
              <a:t>Initial offence committed 2001-02, followed up to 5 years</a:t>
            </a:r>
          </a:p>
          <a:p>
            <a:r>
              <a:rPr lang="en-US" dirty="0" smtClean="0"/>
              <a:t>PSM – matched on:</a:t>
            </a:r>
          </a:p>
          <a:p>
            <a:pPr lvl="1"/>
            <a:r>
              <a:rPr lang="en-US" dirty="0" smtClean="0"/>
              <a:t>Bail status</a:t>
            </a:r>
          </a:p>
          <a:p>
            <a:pPr lvl="1"/>
            <a:r>
              <a:rPr lang="en-US" dirty="0" smtClean="0"/>
              <a:t>Age (log)</a:t>
            </a:r>
          </a:p>
          <a:p>
            <a:pPr lvl="1"/>
            <a:r>
              <a:rPr lang="en-US" dirty="0" smtClean="0"/>
              <a:t>Current o</a:t>
            </a:r>
            <a:r>
              <a:rPr lang="en-US" dirty="0" smtClean="0"/>
              <a:t>ffence </a:t>
            </a:r>
            <a:r>
              <a:rPr lang="en-US" dirty="0" smtClean="0"/>
              <a:t>severity</a:t>
            </a:r>
          </a:p>
          <a:p>
            <a:pPr lvl="1"/>
            <a:r>
              <a:rPr lang="en-US" dirty="0" smtClean="0"/>
              <a:t>Number of prior offences (log)</a:t>
            </a:r>
          </a:p>
        </p:txBody>
      </p:sp>
    </p:spTree>
    <p:extLst>
      <p:ext uri="{BB962C8B-B14F-4D97-AF65-F5344CB8AC3E}">
        <p14:creationId xmlns:p14="http://schemas.microsoft.com/office/powerpoint/2010/main" val="1777891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current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>Compared outcomes following suspended sentences with those following imprisonment</a:t>
            </a:r>
          </a:p>
          <a:p>
            <a:r>
              <a:rPr lang="en-US" dirty="0" smtClean="0"/>
              <a:t>Outcome measures:</a:t>
            </a:r>
          </a:p>
          <a:p>
            <a:pPr lvl="1"/>
            <a:r>
              <a:rPr lang="en-US" dirty="0" smtClean="0"/>
              <a:t>Any reoffending recorded in local court</a:t>
            </a:r>
            <a:r>
              <a:rPr lang="en-US" dirty="0"/>
              <a:t> </a:t>
            </a:r>
            <a:r>
              <a:rPr lang="en-US" dirty="0" smtClean="0"/>
              <a:t>(incidence)</a:t>
            </a:r>
          </a:p>
          <a:p>
            <a:pPr lvl="1"/>
            <a:r>
              <a:rPr lang="en-US" dirty="0" smtClean="0"/>
              <a:t>Days to first reoffending </a:t>
            </a:r>
            <a:r>
              <a:rPr lang="en-US" dirty="0"/>
              <a:t>(date of reoffending, not date of sentence</a:t>
            </a:r>
            <a:r>
              <a:rPr lang="en-US" dirty="0" smtClean="0"/>
              <a:t>) (time)</a:t>
            </a:r>
            <a:endParaRPr lang="en-US" dirty="0"/>
          </a:p>
          <a:p>
            <a:pPr lvl="1"/>
            <a:r>
              <a:rPr lang="en-US" dirty="0" smtClean="0"/>
              <a:t>Number of subsequent offences (frequency)</a:t>
            </a:r>
          </a:p>
          <a:p>
            <a:pPr lvl="1"/>
            <a:r>
              <a:rPr lang="en-US" dirty="0" smtClean="0"/>
              <a:t>Measured from date of sentence, not date of release for prisoners (therefore any </a:t>
            </a:r>
            <a:r>
              <a:rPr lang="en-US" dirty="0" err="1" smtClean="0"/>
              <a:t>incapacitative</a:t>
            </a:r>
            <a:r>
              <a:rPr lang="en-US" dirty="0" smtClean="0"/>
              <a:t> effect will be apparent; given that these are offenders sentenced in local courts, prison terms will be short)</a:t>
            </a:r>
          </a:p>
        </p:txBody>
      </p:sp>
    </p:spTree>
    <p:extLst>
      <p:ext uri="{BB962C8B-B14F-4D97-AF65-F5344CB8AC3E}">
        <p14:creationId xmlns:p14="http://schemas.microsoft.com/office/powerpoint/2010/main" val="387614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Focus on ‘strong’ matches: those with no more than one quartile separating the two matched cases on one or more of the matching variables</a:t>
            </a:r>
          </a:p>
          <a:p>
            <a:r>
              <a:rPr lang="en-US" dirty="0" smtClean="0"/>
              <a:t>Overall:</a:t>
            </a:r>
          </a:p>
          <a:p>
            <a:pPr lvl="1"/>
            <a:r>
              <a:rPr lang="en-US" dirty="0" smtClean="0"/>
              <a:t>N</a:t>
            </a:r>
            <a:r>
              <a:rPr lang="en-AU" dirty="0" smtClean="0"/>
              <a:t>o </a:t>
            </a:r>
            <a:r>
              <a:rPr lang="en-AU" dirty="0"/>
              <a:t>difference in </a:t>
            </a:r>
            <a:r>
              <a:rPr lang="en-AU" i="1" dirty="0"/>
              <a:t>whether</a:t>
            </a:r>
            <a:r>
              <a:rPr lang="en-AU" dirty="0"/>
              <a:t> </a:t>
            </a:r>
            <a:r>
              <a:rPr lang="en-AU" dirty="0" smtClean="0"/>
              <a:t>people reoffended </a:t>
            </a:r>
            <a:r>
              <a:rPr lang="en-AU" dirty="0"/>
              <a:t>at year 2,3,4 and </a:t>
            </a:r>
            <a:r>
              <a:rPr lang="en-AU" dirty="0" smtClean="0"/>
              <a:t>5 (incidence)</a:t>
            </a:r>
          </a:p>
          <a:p>
            <a:pPr lvl="1"/>
            <a:r>
              <a:rPr lang="en-AU" dirty="0" smtClean="0"/>
              <a:t>But </a:t>
            </a:r>
            <a:r>
              <a:rPr lang="en-AU" dirty="0"/>
              <a:t>those on suspended sentences </a:t>
            </a:r>
            <a:r>
              <a:rPr lang="en-AU" dirty="0" smtClean="0"/>
              <a:t>reoffended </a:t>
            </a:r>
            <a:r>
              <a:rPr lang="en-AU" dirty="0"/>
              <a:t>more </a:t>
            </a:r>
            <a:r>
              <a:rPr lang="en-AU" dirty="0" smtClean="0"/>
              <a:t>quickly (time)</a:t>
            </a:r>
          </a:p>
          <a:p>
            <a:pPr lvl="1"/>
            <a:r>
              <a:rPr lang="en-AU" dirty="0" smtClean="0"/>
              <a:t>Those </a:t>
            </a:r>
            <a:r>
              <a:rPr lang="en-AU" dirty="0"/>
              <a:t>sentenced to prison had more appearances resulting in </a:t>
            </a:r>
            <a:r>
              <a:rPr lang="en-AU" dirty="0" smtClean="0"/>
              <a:t>sentence (frequency) </a:t>
            </a:r>
          </a:p>
          <a:p>
            <a:pPr lvl="1"/>
            <a:r>
              <a:rPr lang="en-AU" dirty="0" smtClean="0"/>
              <a:t>(</a:t>
            </a:r>
            <a:r>
              <a:rPr lang="en-AU" dirty="0"/>
              <a:t>In year 1 those given a prison sentence were less likely to </a:t>
            </a:r>
            <a:r>
              <a:rPr lang="en-AU" dirty="0" smtClean="0"/>
              <a:t>reoffend – likely due to incapacitation)</a:t>
            </a:r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509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Impact of offence type on these findings?</a:t>
            </a:r>
          </a:p>
          <a:p>
            <a:pPr lvl="1"/>
            <a:r>
              <a:rPr lang="en-AU" dirty="0" smtClean="0"/>
              <a:t>Had to use ‘weak’ match (up to two quartiles separating two cases on one or more variables) to ensure adequate sample size</a:t>
            </a:r>
          </a:p>
          <a:p>
            <a:pPr lvl="1"/>
            <a:r>
              <a:rPr lang="en-AU" dirty="0" smtClean="0"/>
              <a:t>Burglary (perhaps part of a criminal career) </a:t>
            </a:r>
            <a:r>
              <a:rPr lang="en-AU" dirty="0" err="1" smtClean="0"/>
              <a:t>vs</a:t>
            </a:r>
            <a:r>
              <a:rPr lang="en-AU" dirty="0" smtClean="0"/>
              <a:t> assault (perhaps more likely to be one-off offences) </a:t>
            </a:r>
            <a:r>
              <a:rPr lang="en-AU" dirty="0" err="1" smtClean="0"/>
              <a:t>vs</a:t>
            </a:r>
            <a:r>
              <a:rPr lang="en-AU" dirty="0" smtClean="0"/>
              <a:t> driving while disqualified (more common driving offences)</a:t>
            </a:r>
          </a:p>
          <a:p>
            <a:r>
              <a:rPr lang="en-AU" dirty="0" smtClean="0"/>
              <a:t>Small difference was found: </a:t>
            </a:r>
          </a:p>
          <a:p>
            <a:pPr lvl="1"/>
            <a:r>
              <a:rPr lang="en-AU" dirty="0"/>
              <a:t>T</a:t>
            </a:r>
            <a:r>
              <a:rPr lang="en-AU" dirty="0" smtClean="0"/>
              <a:t>hose sentenced to prison were more likely to reoffend</a:t>
            </a:r>
          </a:p>
          <a:p>
            <a:pPr lvl="1"/>
            <a:r>
              <a:rPr lang="en-AU" dirty="0" smtClean="0"/>
              <a:t>This difference was virtually identical for each of the three offence types</a:t>
            </a:r>
          </a:p>
          <a:p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693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Impact of Indigenous status on these findings</a:t>
            </a:r>
            <a:r>
              <a:rPr lang="en-AU" dirty="0" smtClean="0"/>
              <a:t>?</a:t>
            </a:r>
          </a:p>
          <a:p>
            <a:pPr lvl="1"/>
            <a:r>
              <a:rPr lang="en-AU" dirty="0" smtClean="0"/>
              <a:t>Compared imprisonment </a:t>
            </a:r>
            <a:r>
              <a:rPr lang="en-AU" dirty="0" err="1" smtClean="0"/>
              <a:t>vs</a:t>
            </a:r>
            <a:r>
              <a:rPr lang="en-AU" dirty="0" smtClean="0"/>
              <a:t> suspended sentences for Indigenous offenders</a:t>
            </a:r>
          </a:p>
          <a:p>
            <a:pPr lvl="1"/>
            <a:r>
              <a:rPr lang="en-AU" dirty="0"/>
              <a:t>Compared imprisonment </a:t>
            </a:r>
            <a:r>
              <a:rPr lang="en-AU" dirty="0" err="1"/>
              <a:t>vs</a:t>
            </a:r>
            <a:r>
              <a:rPr lang="en-AU" dirty="0"/>
              <a:t> suspended sentences for </a:t>
            </a:r>
            <a:r>
              <a:rPr lang="en-AU" dirty="0" smtClean="0"/>
              <a:t>non-Indigenous </a:t>
            </a:r>
            <a:r>
              <a:rPr lang="en-AU" dirty="0"/>
              <a:t>offenders</a:t>
            </a:r>
          </a:p>
          <a:p>
            <a:pPr lvl="1"/>
            <a:endParaRPr lang="en-AU" dirty="0" smtClean="0"/>
          </a:p>
          <a:p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0015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7894355"/>
              </p:ext>
            </p:extLst>
          </p:nvPr>
        </p:nvGraphicFramePr>
        <p:xfrm>
          <a:off x="201654" y="1269937"/>
          <a:ext cx="8776754" cy="4120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ocument" r:id="rId3" imgW="5410200" imgH="2540000" progId="Word.Document.12">
                  <p:embed/>
                </p:oleObj>
              </mc:Choice>
              <mc:Fallback>
                <p:oleObj name="Document" r:id="rId3" imgW="5410200" imgH="25400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1654" y="1269937"/>
                        <a:ext cx="8776754" cy="41205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1654" y="5619074"/>
            <a:ext cx="7971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None of </a:t>
            </a:r>
            <a:r>
              <a:rPr lang="en-US" dirty="0" smtClean="0"/>
              <a:t>these </a:t>
            </a:r>
            <a:r>
              <a:rPr lang="en-US" dirty="0"/>
              <a:t>differences </a:t>
            </a:r>
            <a:r>
              <a:rPr lang="en-US" dirty="0" smtClean="0"/>
              <a:t>is statistically significant (although patterns are the same)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91556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hat’s happening in criminal justice policy?</a:t>
            </a:r>
          </a:p>
          <a:p>
            <a:r>
              <a:rPr lang="en-US" dirty="0" smtClean="0"/>
              <a:t>What do we know about reoffending?</a:t>
            </a:r>
          </a:p>
          <a:p>
            <a:r>
              <a:rPr lang="en-US" dirty="0" smtClean="0"/>
              <a:t>What are the implications for criminal justice policy?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943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Impact of region on these findings</a:t>
            </a:r>
            <a:r>
              <a:rPr lang="en-AU" dirty="0" smtClean="0"/>
              <a:t>?</a:t>
            </a:r>
          </a:p>
          <a:p>
            <a:pPr lvl="1"/>
            <a:r>
              <a:rPr lang="en-AU" dirty="0"/>
              <a:t>Compared imprisonment </a:t>
            </a:r>
            <a:r>
              <a:rPr lang="en-AU" dirty="0" err="1"/>
              <a:t>vs</a:t>
            </a:r>
            <a:r>
              <a:rPr lang="en-AU" dirty="0"/>
              <a:t> suspended sentences for </a:t>
            </a:r>
            <a:r>
              <a:rPr lang="en-AU" dirty="0" smtClean="0"/>
              <a:t>Sydney metro offenders</a:t>
            </a:r>
            <a:endParaRPr lang="en-AU" dirty="0"/>
          </a:p>
          <a:p>
            <a:pPr lvl="1"/>
            <a:r>
              <a:rPr lang="en-AU" dirty="0"/>
              <a:t>Compared imprisonment </a:t>
            </a:r>
            <a:r>
              <a:rPr lang="en-AU" dirty="0" err="1"/>
              <a:t>vs</a:t>
            </a:r>
            <a:r>
              <a:rPr lang="en-AU" dirty="0"/>
              <a:t> suspended sentences </a:t>
            </a:r>
            <a:r>
              <a:rPr lang="en-AU" dirty="0" smtClean="0"/>
              <a:t>for non-metro offenders</a:t>
            </a:r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4070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7337710"/>
              </p:ext>
            </p:extLst>
          </p:nvPr>
        </p:nvGraphicFramePr>
        <p:xfrm>
          <a:off x="247158" y="1256427"/>
          <a:ext cx="8686662" cy="43637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Document" r:id="rId3" imgW="5410200" imgH="2717800" progId="Word.Document.12">
                  <p:embed/>
                </p:oleObj>
              </mc:Choice>
              <mc:Fallback>
                <p:oleObj name="Document" r:id="rId3" imgW="5410200" imgH="2717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7158" y="1256427"/>
                        <a:ext cx="8686662" cy="43637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1654" y="5619074"/>
            <a:ext cx="76983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None of </a:t>
            </a:r>
            <a:r>
              <a:rPr lang="en-US" dirty="0" smtClean="0"/>
              <a:t>these </a:t>
            </a:r>
            <a:r>
              <a:rPr lang="en-US" dirty="0"/>
              <a:t>differences </a:t>
            </a:r>
            <a:r>
              <a:rPr lang="en-US" dirty="0" smtClean="0"/>
              <a:t>is statistically significant (again, patterns are the same)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05072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implications for CJ policy?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FFFF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I</a:t>
            </a:r>
            <a:r>
              <a:rPr lang="en-US" dirty="0" smtClean="0"/>
              <a:t>mplications </a:t>
            </a:r>
            <a:r>
              <a:rPr lang="en-US" dirty="0" smtClean="0"/>
              <a:t>for</a:t>
            </a:r>
            <a:r>
              <a:rPr lang="en-US" dirty="0" smtClean="0"/>
              <a:t> </a:t>
            </a:r>
            <a:r>
              <a:rPr lang="en-US" dirty="0" smtClean="0"/>
              <a:t>reducing reoffending</a:t>
            </a:r>
            <a:r>
              <a:rPr lang="en-US" dirty="0" smtClean="0"/>
              <a:t>:</a:t>
            </a:r>
            <a:endParaRPr lang="en-AU" dirty="0" smtClean="0"/>
          </a:p>
          <a:p>
            <a:pPr lvl="1"/>
            <a:r>
              <a:rPr lang="en-US" dirty="0"/>
              <a:t>The only pattern is the similarity between the reoffending patterns of those </a:t>
            </a:r>
            <a:r>
              <a:rPr lang="en-US" dirty="0" smtClean="0"/>
              <a:t>receiving </a:t>
            </a:r>
            <a:r>
              <a:rPr lang="en-US" dirty="0"/>
              <a:t>the two </a:t>
            </a:r>
            <a:r>
              <a:rPr lang="en-US" dirty="0" smtClean="0"/>
              <a:t>sentences, but the differences are not statistically significant</a:t>
            </a:r>
            <a:endParaRPr lang="en-US" dirty="0"/>
          </a:p>
          <a:p>
            <a:pPr lvl="1"/>
            <a:r>
              <a:rPr lang="en-AU" dirty="0" smtClean="0"/>
              <a:t>There </a:t>
            </a:r>
            <a:r>
              <a:rPr lang="en-AU" dirty="0"/>
              <a:t>is no evidence that suspended sentences are more or less effective for particular offence types or </a:t>
            </a:r>
            <a:r>
              <a:rPr lang="en-AU" dirty="0" smtClean="0"/>
              <a:t>offenders: either there </a:t>
            </a:r>
            <a:r>
              <a:rPr lang="en-AU" dirty="0"/>
              <a:t>is no evidence that prison is criminogenic, </a:t>
            </a:r>
            <a:r>
              <a:rPr lang="en-AU" dirty="0" smtClean="0"/>
              <a:t>or there </a:t>
            </a:r>
            <a:r>
              <a:rPr lang="en-AU" dirty="0"/>
              <a:t>is no evidence that suspended sentences are more effective than prison in reducing </a:t>
            </a:r>
            <a:r>
              <a:rPr lang="en-AU" dirty="0" smtClean="0"/>
              <a:t>recidivism, or both</a:t>
            </a:r>
          </a:p>
          <a:p>
            <a:pPr lvl="1"/>
            <a:r>
              <a:rPr lang="en-AU" dirty="0" smtClean="0"/>
              <a:t>If there is no difference in recidivism, </a:t>
            </a:r>
            <a:r>
              <a:rPr lang="en-AU" dirty="0" smtClean="0"/>
              <a:t>then suspended </a:t>
            </a:r>
            <a:r>
              <a:rPr lang="en-AU" dirty="0" smtClean="0"/>
              <a:t>sentences are </a:t>
            </a:r>
            <a:r>
              <a:rPr lang="en-AU" dirty="0" smtClean="0"/>
              <a:t>a good option for</a:t>
            </a:r>
            <a:r>
              <a:rPr lang="en-AU" dirty="0" smtClean="0"/>
              <a:t> avoiding</a:t>
            </a:r>
            <a:r>
              <a:rPr lang="en-AU" dirty="0" smtClean="0"/>
              <a:t> </a:t>
            </a:r>
            <a:r>
              <a:rPr lang="en-AU" dirty="0" smtClean="0"/>
              <a:t>the social and financial costs associated with imprisonment</a:t>
            </a:r>
          </a:p>
          <a:p>
            <a:pPr lvl="1"/>
            <a:r>
              <a:rPr lang="en-AU" dirty="0" smtClean="0"/>
              <a:t>If one accepts this, then the abolition of suspended sentences in Victoria, and the proposed abolition in Tasmania, are cause for concern</a:t>
            </a:r>
          </a:p>
        </p:txBody>
      </p:sp>
    </p:spTree>
    <p:extLst>
      <p:ext uri="{BB962C8B-B14F-4D97-AF65-F5344CB8AC3E}">
        <p14:creationId xmlns:p14="http://schemas.microsoft.com/office/powerpoint/2010/main" val="2174313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605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1456765"/>
            <a:ext cx="8528778" cy="1143000"/>
          </a:xfrm>
        </p:spPr>
        <p:txBody>
          <a:bodyPr/>
          <a:lstStyle/>
          <a:p>
            <a:r>
              <a:rPr lang="en-US" dirty="0" smtClean="0"/>
              <a:t>Background: What’s happening in CJ policy?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Rapid change in CJ policy in recent years across Australia:</a:t>
            </a:r>
          </a:p>
          <a:p>
            <a:pPr lvl="1"/>
            <a:r>
              <a:rPr lang="en-US" dirty="0" smtClean="0"/>
              <a:t>Introduction or strengthening of mandatory sentences (WA, NT, QLD, SA, Vic)</a:t>
            </a:r>
          </a:p>
          <a:p>
            <a:pPr lvl="1"/>
            <a:r>
              <a:rPr lang="en-US" dirty="0" smtClean="0"/>
              <a:t>Laws targeting specific offenders, such as </a:t>
            </a:r>
            <a:r>
              <a:rPr lang="en-US" dirty="0" err="1" smtClean="0"/>
              <a:t>bikie</a:t>
            </a:r>
            <a:r>
              <a:rPr lang="en-US" dirty="0" smtClean="0"/>
              <a:t> gangs (QLD)</a:t>
            </a:r>
          </a:p>
          <a:p>
            <a:pPr lvl="1"/>
            <a:r>
              <a:rPr lang="en-US" dirty="0" smtClean="0"/>
              <a:t>Laws targeting specific offences, such as one-punch assaults (Vic, NSW)</a:t>
            </a:r>
          </a:p>
          <a:p>
            <a:pPr lvl="1"/>
            <a:r>
              <a:rPr lang="en-US" dirty="0" smtClean="0"/>
              <a:t>Increasing use of imprisonment, for longer terms (QLD, Vic)</a:t>
            </a:r>
          </a:p>
          <a:p>
            <a:pPr lvl="1"/>
            <a:r>
              <a:rPr lang="en-US" dirty="0" smtClean="0"/>
              <a:t>Punitive attitudes to prisoners, such as proposed pink uniforms for gang members (QLD)</a:t>
            </a:r>
          </a:p>
          <a:p>
            <a:pPr lvl="1"/>
            <a:r>
              <a:rPr lang="en-US" dirty="0" smtClean="0"/>
              <a:t>Tightening of parole (Vic)</a:t>
            </a:r>
          </a:p>
          <a:p>
            <a:pPr lvl="1"/>
            <a:r>
              <a:rPr lang="en-US" dirty="0" smtClean="0"/>
              <a:t>Abolition of suspended sentences (Vic, TAS?)</a:t>
            </a:r>
          </a:p>
        </p:txBody>
      </p:sp>
    </p:spTree>
    <p:extLst>
      <p:ext uri="{BB962C8B-B14F-4D97-AF65-F5344CB8AC3E}">
        <p14:creationId xmlns:p14="http://schemas.microsoft.com/office/powerpoint/2010/main" val="4130983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1456765"/>
            <a:ext cx="8528778" cy="1143000"/>
          </a:xfrm>
        </p:spPr>
        <p:txBody>
          <a:bodyPr/>
          <a:lstStyle/>
          <a:p>
            <a:r>
              <a:rPr lang="en-US" dirty="0" smtClean="0"/>
              <a:t>Background: Why is this an issue?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Impact of more punitive CJ policy on community safety:</a:t>
            </a:r>
          </a:p>
          <a:p>
            <a:pPr lvl="1"/>
            <a:r>
              <a:rPr lang="en-US" dirty="0"/>
              <a:t>40% increase in Australian prison population over last decade (10% just in past year)</a:t>
            </a:r>
          </a:p>
          <a:p>
            <a:pPr lvl="1"/>
            <a:r>
              <a:rPr lang="en-US" dirty="0" smtClean="0"/>
              <a:t>Prison overcrowding reduces availability of rehabilitation programs (Vic ombudsman report)</a:t>
            </a:r>
          </a:p>
          <a:p>
            <a:pPr lvl="1"/>
            <a:r>
              <a:rPr lang="en-US" dirty="0" smtClean="0"/>
              <a:t>Impact of lack of rehab on reoffending; impact on availability of parole (see Vic)</a:t>
            </a:r>
          </a:p>
          <a:p>
            <a:pPr lvl="1"/>
            <a:r>
              <a:rPr lang="en-US" dirty="0" smtClean="0"/>
              <a:t>Increasing </a:t>
            </a:r>
            <a:r>
              <a:rPr lang="en-US" dirty="0"/>
              <a:t>rates of reoffending </a:t>
            </a:r>
            <a:r>
              <a:rPr lang="en-US" dirty="0" smtClean="0"/>
              <a:t>(</a:t>
            </a:r>
            <a:r>
              <a:rPr lang="en-US" dirty="0" err="1" smtClean="0"/>
              <a:t>RoGS</a:t>
            </a:r>
            <a:r>
              <a:rPr lang="en-US" dirty="0" smtClean="0"/>
              <a:t> – return </a:t>
            </a:r>
            <a:r>
              <a:rPr lang="en-US" dirty="0"/>
              <a:t>to prison rates increasing)</a:t>
            </a:r>
          </a:p>
          <a:p>
            <a:pPr lvl="1"/>
            <a:endParaRPr lang="en-US" dirty="0" smtClean="0"/>
          </a:p>
          <a:p>
            <a:pPr lvl="1"/>
            <a:r>
              <a:rPr lang="en-US" dirty="0"/>
              <a:t>If prison populations continue to increase, will we become less safe? </a:t>
            </a:r>
          </a:p>
          <a:p>
            <a:pPr marL="2286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8130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014513"/>
              </p:ext>
            </p:extLst>
          </p:nvPr>
        </p:nvGraphicFramePr>
        <p:xfrm>
          <a:off x="216185" y="1215898"/>
          <a:ext cx="8755541" cy="5228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4735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Why is this an issue?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</a:pPr>
            <a:r>
              <a:rPr lang="en-US" dirty="0"/>
              <a:t>Need to have a good understanding of reoffending following sentencing – what works to reduce reoffending – if we are to have an effective criminal justice </a:t>
            </a:r>
            <a:r>
              <a:rPr lang="en-US" dirty="0" smtClean="0"/>
              <a:t>system</a:t>
            </a:r>
          </a:p>
          <a:p>
            <a:pPr marL="228600" lvl="1"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</a:pPr>
            <a:r>
              <a:rPr lang="en-US" dirty="0" smtClean="0"/>
              <a:t>In particular, need to know what works, for whom, and under what circumstances</a:t>
            </a:r>
          </a:p>
          <a:p>
            <a:pPr marL="228600" lvl="1"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</a:pPr>
            <a:r>
              <a:rPr lang="en-US" dirty="0" smtClean="0"/>
              <a:t>For example, how does imprisonment compare with suspended </a:t>
            </a:r>
            <a:r>
              <a:rPr lang="en-US" dirty="0" smtClean="0"/>
              <a:t>sentences </a:t>
            </a:r>
            <a:r>
              <a:rPr lang="en-US" dirty="0" smtClean="0"/>
              <a:t>in reducing reoffending? Do they work better for some offenders than others?</a:t>
            </a:r>
            <a:endParaRPr lang="en-US" dirty="0"/>
          </a:p>
          <a:p>
            <a:pPr marL="228600" lvl="1"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</a:pPr>
            <a:r>
              <a:rPr lang="en-US" dirty="0" smtClean="0"/>
              <a:t>This is an important issue as the line between the </a:t>
            </a:r>
            <a:r>
              <a:rPr lang="en-US" dirty="0" smtClean="0"/>
              <a:t>two sentencing </a:t>
            </a:r>
            <a:r>
              <a:rPr lang="en-US" dirty="0" smtClean="0"/>
              <a:t>options can be porous, with some degree of overlap in the types of offender/offence for which the orders are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312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know about reoffending?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Methodological approaches used in research into reoffending outcomes following different sentences:</a:t>
            </a:r>
          </a:p>
          <a:p>
            <a:pPr lvl="1"/>
            <a:r>
              <a:rPr lang="en-US" dirty="0" smtClean="0"/>
              <a:t>Regression studies</a:t>
            </a:r>
          </a:p>
          <a:p>
            <a:pPr lvl="1"/>
            <a:r>
              <a:rPr lang="en-US" dirty="0"/>
              <a:t>Matching </a:t>
            </a:r>
            <a:r>
              <a:rPr lang="en-US" dirty="0" smtClean="0"/>
              <a:t>studies</a:t>
            </a:r>
          </a:p>
          <a:p>
            <a:pPr lvl="1"/>
            <a:r>
              <a:rPr lang="en-US" dirty="0"/>
              <a:t>Experimental/quasi-experimental studies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90175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know about reoffending?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Regression studies:</a:t>
            </a:r>
          </a:p>
          <a:p>
            <a:pPr lvl="1"/>
            <a:r>
              <a:rPr lang="en-AU" dirty="0" smtClean="0"/>
              <a:t>This was the most common approach until a few years ago</a:t>
            </a:r>
          </a:p>
          <a:p>
            <a:pPr lvl="1"/>
            <a:r>
              <a:rPr lang="en-AU" dirty="0" smtClean="0"/>
              <a:t>Studies often found a statistically significant effect of sentence type, with imprisonment leading to the highest rates of reoffending, and </a:t>
            </a:r>
            <a:r>
              <a:rPr lang="en-AU" dirty="0" smtClean="0"/>
              <a:t>suspended </a:t>
            </a:r>
            <a:r>
              <a:rPr lang="en-AU" dirty="0" smtClean="0"/>
              <a:t>sentences having lower rates of reoffending</a:t>
            </a:r>
          </a:p>
          <a:p>
            <a:pPr lvl="1"/>
            <a:r>
              <a:rPr lang="en-AU" dirty="0" smtClean="0"/>
              <a:t>PRO – controls for multiple factors at once</a:t>
            </a:r>
          </a:p>
          <a:p>
            <a:pPr lvl="1"/>
            <a:r>
              <a:rPr lang="en-AU" dirty="0" smtClean="0"/>
              <a:t>CON – unobserved attributes of offenders may influence both the type of sentence received and the probability of reoffending (e.g. defendant age) – controls for but doesn’t match ‘like’ offenders</a:t>
            </a:r>
          </a:p>
          <a:p>
            <a:pPr lvl="1"/>
            <a:endParaRPr lang="en-AU" dirty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11910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know about reoffending?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Matching research:</a:t>
            </a:r>
          </a:p>
          <a:p>
            <a:pPr lvl="1"/>
            <a:r>
              <a:rPr lang="en-US" dirty="0" smtClean="0"/>
              <a:t>A common approach now is propensity score matching (used by BOCSAR)</a:t>
            </a:r>
          </a:p>
          <a:p>
            <a:pPr lvl="1"/>
            <a:r>
              <a:rPr lang="en-US" dirty="0" smtClean="0"/>
              <a:t>Typically match on factors such as age, gender, prior convictions, current offence type – factors that may influence sentence outcomes</a:t>
            </a:r>
          </a:p>
          <a:p>
            <a:pPr lvl="1"/>
            <a:r>
              <a:rPr lang="en-AU" dirty="0"/>
              <a:t>M</a:t>
            </a:r>
            <a:r>
              <a:rPr lang="en-AU" dirty="0" smtClean="0"/>
              <a:t>atching studies also often </a:t>
            </a:r>
            <a:r>
              <a:rPr lang="en-AU" dirty="0"/>
              <a:t>find some difference in reoffending based on sentence </a:t>
            </a:r>
            <a:r>
              <a:rPr lang="en-AU" dirty="0" smtClean="0"/>
              <a:t>type, although typically smaller than in regression studies</a:t>
            </a:r>
          </a:p>
          <a:p>
            <a:pPr lvl="1"/>
            <a:r>
              <a:rPr lang="en-AU" dirty="0" smtClean="0"/>
              <a:t>Prison </a:t>
            </a:r>
            <a:r>
              <a:rPr lang="en-AU" dirty="0"/>
              <a:t>is more likely to have a criminogenic effect, with higher rates of reoffending than </a:t>
            </a:r>
            <a:r>
              <a:rPr lang="en-AU" dirty="0" smtClean="0"/>
              <a:t>suspended sentences</a:t>
            </a:r>
            <a:endParaRPr lang="en-AU" dirty="0" smtClean="0"/>
          </a:p>
          <a:p>
            <a:pPr lvl="1"/>
            <a:r>
              <a:rPr lang="en-AU" dirty="0" smtClean="0"/>
              <a:t>PRO – allows better control of possible influencing factors than regression studies</a:t>
            </a:r>
          </a:p>
          <a:p>
            <a:pPr lvl="1"/>
            <a:r>
              <a:rPr lang="en-AU" dirty="0" smtClean="0"/>
              <a:t>CON – still can only match those factors that are measurable, relies on characteristics of offender/offence only (can’t account for other influences, such as </a:t>
            </a:r>
            <a:r>
              <a:rPr lang="en-AU" dirty="0" err="1" smtClean="0"/>
              <a:t>sentencer</a:t>
            </a:r>
            <a:r>
              <a:rPr lang="en-AU" dirty="0" smtClean="0"/>
              <a:t>)</a:t>
            </a:r>
            <a:endParaRPr lang="en-AU" dirty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5212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po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Expo">
      <a:maj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Exp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J Document" ma:contentTypeID="0x01010077DC2A28846341C9915EFC7988C44A4F00AC683DE72F6D54408E582A29A0E01260" ma:contentTypeVersion="4" ma:contentTypeDescription="" ma:contentTypeScope="" ma:versionID="6d8699e19d18e85c01352be16c7ff8ee">
  <xsd:schema xmlns:xsd="http://www.w3.org/2001/XMLSchema" xmlns:xs="http://www.w3.org/2001/XMLSchema" xmlns:p="http://schemas.microsoft.com/office/2006/metadata/properties" xmlns:ns1="http://schemas.microsoft.com/sharepoint/v3" xmlns:ns3="7682a661-0ade-4637-84c8-77ce31dee783" xmlns:ns4="e4ff26e6-61c9-4223-823f-818594960367" targetNamespace="http://schemas.microsoft.com/office/2006/metadata/properties" ma:root="true" ma:fieldsID="7b26b1d083b43316654d29245d50e201" ns1:_="" ns3:_="" ns4:_="">
    <xsd:import namespace="http://schemas.microsoft.com/sharepoint/v3"/>
    <xsd:import namespace="7682a661-0ade-4637-84c8-77ce31dee783"/>
    <xsd:import namespace="e4ff26e6-61c9-4223-823f-818594960367"/>
    <xsd:element name="properties">
      <xsd:complexType>
        <xsd:sequence>
          <xsd:element name="documentManagement">
            <xsd:complexType>
              <xsd:all>
                <xsd:element ref="ns3:TaxCatchAll" minOccurs="0"/>
                <xsd:element ref="ns4:ne8158a489a9473f9c54eecb4c21131b" minOccurs="0"/>
                <xsd:element ref="ns4:bc56bdda6a6a44c48d8cfdd96ad4c147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2a661-0ade-4637-84c8-77ce31dee783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1544a81-4f2a-458e-ab5b-bbbaec5e6e73}" ma:internalName="TaxCatchAll" ma:readOnly="false" ma:showField="CatchAllData" ma:web="7682a661-0ade-4637-84c8-77ce31dee7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ff26e6-61c9-4223-823f-818594960367" elementFormDefault="qualified">
    <xsd:import namespace="http://schemas.microsoft.com/office/2006/documentManagement/types"/>
    <xsd:import namespace="http://schemas.microsoft.com/office/infopath/2007/PartnerControls"/>
    <xsd:element name="ne8158a489a9473f9c54eecb4c21131b" ma:index="11" ma:taxonomy="true" ma:internalName="ne8158a489a9473f9c54eecb4c21131b" ma:taxonomyFieldName="Content_x0020_tags" ma:displayName="Content tags" ma:fieldId="{7e8158a4-89a9-473f-9c54-eecb4c21131b}" ma:taxonomyMulti="true" ma:sspId="f6e08d11-6f9a-422e-94df-5713af838a64" ma:termSetId="a069c314-3269-420f-97d4-651b5f06ed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6bdda6a6a44c48d8cfdd96ad4c147" ma:index="12" nillable="true" ma:displayName="DC.Type.DocType (JSMS)_0" ma:hidden="true" ma:internalName="bc56bdda6a6a44c48d8cfdd96ad4c147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682a661-0ade-4637-84c8-77ce31dee783">
      <Value>126</Value>
      <Value>105</Value>
    </TaxCatchAll>
    <bc56bdda6a6a44c48d8cfdd96ad4c147 xmlns="e4ff26e6-61c9-4223-823f-818594960367" xsi:nil="true"/>
    <ne8158a489a9473f9c54eecb4c21131b xmlns="e4ff26e6-61c9-4223-823f-8185949603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Conference proceedings / Presentations</TermName>
          <TermId xmlns="http://schemas.microsoft.com/office/infopath/2007/PartnerControls">c21264d4-9564-4e41-9805-0fcb8759ef5a</TermId>
        </TermInfo>
      </Terms>
    </ne8158a489a9473f9c54eecb4c21131b>
    <PublishingStartDate xmlns="http://schemas.microsoft.com/sharepoint/v3" xsi:nil="true"/>
    <PublishingExpiration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C982189-AE21-4492-9867-D5620626EF3A}"/>
</file>

<file path=customXml/itemProps2.xml><?xml version="1.0" encoding="utf-8"?>
<ds:datastoreItem xmlns:ds="http://schemas.openxmlformats.org/officeDocument/2006/customXml" ds:itemID="{AB223997-8283-4C59-A8E8-36031A94F6C0}"/>
</file>

<file path=customXml/itemProps3.xml><?xml version="1.0" encoding="utf-8"?>
<ds:datastoreItem xmlns:ds="http://schemas.openxmlformats.org/officeDocument/2006/customXml" ds:itemID="{839BD199-25C3-4769-B2AF-61B381E00FEE}"/>
</file>

<file path=docProps/app.xml><?xml version="1.0" encoding="utf-8"?>
<Properties xmlns="http://schemas.openxmlformats.org/officeDocument/2006/extended-properties" xmlns:vt="http://schemas.openxmlformats.org/officeDocument/2006/docPropsVTypes">
  <Template>Expo.thmx</Template>
  <TotalTime>1833</TotalTime>
  <Words>1455</Words>
  <Application>Microsoft Macintosh PowerPoint</Application>
  <PresentationFormat>On-screen Show (4:3)</PresentationFormat>
  <Paragraphs>127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Expo</vt:lpstr>
      <vt:lpstr>Microsoft Word Document</vt:lpstr>
      <vt:lpstr>The effectiveness of suspended sentences in reducing reoffending</vt:lpstr>
      <vt:lpstr>Overview</vt:lpstr>
      <vt:lpstr>Background: What’s happening in CJ policy?</vt:lpstr>
      <vt:lpstr>Background: Why is this an issue?</vt:lpstr>
      <vt:lpstr>PowerPoint Presentation</vt:lpstr>
      <vt:lpstr>Background: Why is this an issue?</vt:lpstr>
      <vt:lpstr>What do we know about reoffending?</vt:lpstr>
      <vt:lpstr>What do we know about reoffending?</vt:lpstr>
      <vt:lpstr>What do we know about reoffending?</vt:lpstr>
      <vt:lpstr>What do we know about reoffending?</vt:lpstr>
      <vt:lpstr>What do we know about reoffending?</vt:lpstr>
      <vt:lpstr>What do we know about reoffending?</vt:lpstr>
      <vt:lpstr>The current study</vt:lpstr>
      <vt:lpstr>The current study</vt:lpstr>
      <vt:lpstr>The current study</vt:lpstr>
      <vt:lpstr>Key findings</vt:lpstr>
      <vt:lpstr>Key findings</vt:lpstr>
      <vt:lpstr>Key findings</vt:lpstr>
      <vt:lpstr>PowerPoint Presentation</vt:lpstr>
      <vt:lpstr>Key findings</vt:lpstr>
      <vt:lpstr>PowerPoint Presentation</vt:lpstr>
      <vt:lpstr>What are the implications for CJ policy?</vt:lpstr>
      <vt:lpstr>Questions?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effectiveness of suspended sentences in reducing reoffending: What can we learn from the NSW experience?</dc:title>
  <dc:creator>David</dc:creator>
  <cp:lastModifiedBy>Karen Gelb</cp:lastModifiedBy>
  <cp:revision>110</cp:revision>
  <dcterms:created xsi:type="dcterms:W3CDTF">2014-10-02T11:13:43Z</dcterms:created>
  <dcterms:modified xsi:type="dcterms:W3CDTF">2015-02-15T23:01:39Z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0x01010077DC2A28846341C9915EFC7988C44A4F00AC683DE72F6D54408E582A29A0E01260</vt:lpwstr>
  </property>
  <property fmtid="{D5CDD505-2E9C-101B-9397-08002B2CF9AE}" pid="4" name="DC_x002e_Type_x002e_DocType_x0020__x0028_JSMS">
    <vt:lpwstr/>
  </property>
  <property fmtid="{D5CDD505-2E9C-101B-9397-08002B2CF9AE}" pid="5" name="Content_x0020_tags">
    <vt:lpwstr/>
  </property>
  <property fmtid="{D5CDD505-2E9C-101B-9397-08002B2CF9AE}" pid="7" name="Content tags">
    <vt:lpwstr>105;#Conference proceedings / Presentations|c21264d4-9564-4e41-9805-0fcb8759ef5a</vt:lpwstr>
  </property>
  <property fmtid="{D5CDD505-2E9C-101B-9397-08002B2CF9AE}" pid="10" name="DC.Type.DocType (JSMS">
    <vt:lpwstr>126;#Presentation|96b9c332-40fe-4061-87fb-bc6c76567afe</vt:lpwstr>
  </property>
  <property fmtid="{D5CDD505-2E9C-101B-9397-08002B2CF9AE}" pid="14" name="bc56bdda6a6a44c48d8cfdd96ad4c1470">
    <vt:lpwstr>Presentation|96b9c332-40fe-4061-87fb-bc6c76567afe</vt:lpwstr>
  </property>
</Properties>
</file>